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736" r:id="rId1"/>
  </p:sldMasterIdLst>
  <p:notesMasterIdLst>
    <p:notesMasterId r:id="rId51"/>
  </p:notesMasterIdLst>
  <p:sldIdLst>
    <p:sldId id="259" r:id="rId2"/>
    <p:sldId id="256" r:id="rId3"/>
    <p:sldId id="351" r:id="rId4"/>
    <p:sldId id="271" r:id="rId5"/>
    <p:sldId id="349" r:id="rId6"/>
    <p:sldId id="272" r:id="rId7"/>
    <p:sldId id="288" r:id="rId8"/>
    <p:sldId id="295" r:id="rId9"/>
    <p:sldId id="324" r:id="rId10"/>
    <p:sldId id="350" r:id="rId11"/>
    <p:sldId id="275" r:id="rId12"/>
    <p:sldId id="297" r:id="rId13"/>
    <p:sldId id="325" r:id="rId14"/>
    <p:sldId id="296" r:id="rId15"/>
    <p:sldId id="276" r:id="rId16"/>
    <p:sldId id="277" r:id="rId17"/>
    <p:sldId id="348" r:id="rId18"/>
    <p:sldId id="294" r:id="rId19"/>
    <p:sldId id="335" r:id="rId20"/>
    <p:sldId id="336" r:id="rId21"/>
    <p:sldId id="337" r:id="rId22"/>
    <p:sldId id="319" r:id="rId23"/>
    <p:sldId id="326" r:id="rId24"/>
    <p:sldId id="327" r:id="rId25"/>
    <p:sldId id="352" r:id="rId26"/>
    <p:sldId id="339" r:id="rId27"/>
    <p:sldId id="340" r:id="rId28"/>
    <p:sldId id="342" r:id="rId29"/>
    <p:sldId id="347" r:id="rId30"/>
    <p:sldId id="338" r:id="rId31"/>
    <p:sldId id="307" r:id="rId32"/>
    <p:sldId id="316" r:id="rId33"/>
    <p:sldId id="328" r:id="rId34"/>
    <p:sldId id="341" r:id="rId35"/>
    <p:sldId id="353" r:id="rId36"/>
    <p:sldId id="309" r:id="rId37"/>
    <p:sldId id="343" r:id="rId38"/>
    <p:sldId id="344" r:id="rId39"/>
    <p:sldId id="345" r:id="rId40"/>
    <p:sldId id="346" r:id="rId41"/>
    <p:sldId id="323" r:id="rId42"/>
    <p:sldId id="315" r:id="rId43"/>
    <p:sldId id="310" r:id="rId44"/>
    <p:sldId id="311" r:id="rId45"/>
    <p:sldId id="318" r:id="rId46"/>
    <p:sldId id="333" r:id="rId47"/>
    <p:sldId id="332" r:id="rId48"/>
    <p:sldId id="331" r:id="rId49"/>
    <p:sldId id="290" r:id="rId50"/>
  </p:sldIdLst>
  <p:sldSz cx="9906000" cy="6858000" type="A4"/>
  <p:notesSz cx="6858000" cy="9144000"/>
  <p:embeddedFontLst>
    <p:embeddedFont>
      <p:font typeface="맑은 고딕" panose="020B0503020000020004" pitchFamily="50" charset="-127"/>
      <p:regular r:id="rId52"/>
      <p:bold r:id="rId53"/>
    </p:embeddedFont>
    <p:embeddedFont>
      <p:font typeface="MS PGothic" panose="020B0600070205080204" pitchFamily="34" charset="-128"/>
      <p:regular r:id="rId54"/>
    </p:embeddedFont>
    <p:embeddedFont>
      <p:font typeface="Calibri" panose="020F0502020204030204" pitchFamily="34" charset="0"/>
      <p:regular r:id="rId55"/>
      <p:bold r:id="rId56"/>
      <p:italic r:id="rId57"/>
      <p:boldItalic r:id="rId58"/>
    </p:embeddedFont>
    <p:embeddedFont>
      <p:font typeface="나눔바른고딕" panose="020B0603020101020101" pitchFamily="50" charset="-127"/>
      <p:regular r:id="rId59"/>
      <p:bold r:id="rId60"/>
    </p:embeddedFont>
    <p:embeddedFont>
      <p:font typeface="HY헤드라인M" panose="02030600000101010101" pitchFamily="18" charset="-127"/>
      <p:regular r:id="rId61"/>
    </p:embeddedFont>
    <p:embeddedFont>
      <p:font typeface="a카리스마" panose="02020600000000000000" pitchFamily="18" charset="-127"/>
      <p:regular r:id="rId62"/>
    </p:embeddedFont>
    <p:embeddedFont>
      <p:font typeface="Microsoft YaHei UI" panose="020B0503020204020204" pitchFamily="34" charset="-122"/>
      <p:regular r:id="rId63"/>
      <p:bold r:id="rId64"/>
    </p:embeddedFont>
    <p:embeddedFont>
      <p:font typeface="나눔스퀘어라운드 Bold" panose="020B0600000101010101" pitchFamily="50" charset="-127"/>
      <p:bold r:id="rId65"/>
    </p:embeddedFont>
    <p:embeddedFont>
      <p:font typeface="나눔스퀘어라운드 ExtraBold" panose="020B0600000101010101" pitchFamily="50" charset="-127"/>
      <p:bold r:id="rId66"/>
    </p:embeddedFont>
    <p:embeddedFont>
      <p:font typeface="MS PGothic" panose="020B0600070205080204" pitchFamily="34" charset="-128"/>
      <p:regular r:id="rId54"/>
    </p:embeddedFont>
    <p:embeddedFont>
      <p:font typeface="HY동녘B" panose="020B0600000101010101" charset="-127"/>
      <p:regular r:id="rId67"/>
    </p:embeddedFont>
    <p:embeddedFont>
      <p:font typeface="휴먼모음T" panose="02030504000101010101" pitchFamily="18" charset="-127"/>
      <p:regular r:id="rId68"/>
    </p:embeddedFont>
    <p:embeddedFont>
      <p:font typeface="Calibri Light" panose="020F0302020204030204" pitchFamily="34" charset="0"/>
      <p:regular r:id="rId69"/>
      <p:italic r:id="rId70"/>
    </p:embeddedFont>
    <p:embeddedFont>
      <p:font typeface="a시나브로B" panose="02020600000000000000" pitchFamily="18" charset="-127"/>
      <p:regular r:id="rId71"/>
    </p:embeddedFont>
    <p:embeddedFont>
      <p:font typeface="a아시아헤드2" panose="02020600000000000000" pitchFamily="18" charset="-127"/>
      <p:regular r:id="rId72"/>
    </p:embeddedFont>
    <p:embeddedFont>
      <p:font typeface="Verdana" panose="020B0604030504040204" pitchFamily="34" charset="0"/>
      <p:regular r:id="rId73"/>
      <p:bold r:id="rId74"/>
      <p:italic r:id="rId75"/>
      <p:boldItalic r:id="rId76"/>
    </p:embeddedFont>
    <p:embeddedFont>
      <p:font typeface="a산들바람" panose="02020600000000000000" pitchFamily="18" charset="-127"/>
      <p:regular r:id="rId7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CCCC"/>
    <a:srgbClr val="67568B"/>
    <a:srgbClr val="6AC9FF"/>
    <a:srgbClr val="F0F8FF"/>
    <a:srgbClr val="070095"/>
    <a:srgbClr val="EB8F31"/>
    <a:srgbClr val="0068A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69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115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6" d="100"/>
          <a:sy n="86" d="100"/>
        </p:scale>
        <p:origin x="2928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12.fntdata"/><Relationship Id="rId68" Type="http://schemas.openxmlformats.org/officeDocument/2006/relationships/font" Target="fonts/font17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font" Target="fonts/font2.fntdata"/><Relationship Id="rId58" Type="http://schemas.openxmlformats.org/officeDocument/2006/relationships/font" Target="fonts/font7.fntdata"/><Relationship Id="rId74" Type="http://schemas.openxmlformats.org/officeDocument/2006/relationships/font" Target="fonts/font23.fntdata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font" Target="fonts/font10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5.fntdata"/><Relationship Id="rId64" Type="http://schemas.openxmlformats.org/officeDocument/2006/relationships/font" Target="fonts/font13.fntdata"/><Relationship Id="rId69" Type="http://schemas.openxmlformats.org/officeDocument/2006/relationships/font" Target="fonts/font18.fntdata"/><Relationship Id="rId77" Type="http://schemas.openxmlformats.org/officeDocument/2006/relationships/font" Target="fonts/font26.fntdata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72" Type="http://schemas.openxmlformats.org/officeDocument/2006/relationships/font" Target="fonts/font21.fntdata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8.fntdata"/><Relationship Id="rId67" Type="http://schemas.openxmlformats.org/officeDocument/2006/relationships/font" Target="fonts/font16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3.fntdata"/><Relationship Id="rId62" Type="http://schemas.openxmlformats.org/officeDocument/2006/relationships/font" Target="fonts/font11.fntdata"/><Relationship Id="rId70" Type="http://schemas.openxmlformats.org/officeDocument/2006/relationships/font" Target="fonts/font19.fntdata"/><Relationship Id="rId75" Type="http://schemas.openxmlformats.org/officeDocument/2006/relationships/font" Target="fonts/font2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6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1.fntdata"/><Relationship Id="rId60" Type="http://schemas.openxmlformats.org/officeDocument/2006/relationships/font" Target="fonts/font9.fntdata"/><Relationship Id="rId65" Type="http://schemas.openxmlformats.org/officeDocument/2006/relationships/font" Target="fonts/font14.fntdata"/><Relationship Id="rId73" Type="http://schemas.openxmlformats.org/officeDocument/2006/relationships/font" Target="fonts/font22.fntdata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font" Target="fonts/font4.fntdata"/><Relationship Id="rId76" Type="http://schemas.openxmlformats.org/officeDocument/2006/relationships/font" Target="fonts/font25.fntdata"/><Relationship Id="rId7" Type="http://schemas.openxmlformats.org/officeDocument/2006/relationships/slide" Target="slides/slide6.xml"/><Relationship Id="rId71" Type="http://schemas.openxmlformats.org/officeDocument/2006/relationships/font" Target="fonts/font20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font" Target="fonts/font15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B51F503-0B17-44EC-88E0-D784E5FD8958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2614BD9-2A42-4179-878D-270FB9DDF5FE}">
      <dgm:prSet phldrT="[Text]" custT="1"/>
      <dgm:spPr/>
      <dgm:t>
        <a:bodyPr/>
        <a:lstStyle/>
        <a:p>
          <a:pPr marL="119063" indent="-119063" rtl="0"/>
          <a:r>
            <a:rPr lang="en-US" sz="900" dirty="0" smtClean="0"/>
            <a:t>      </a:t>
          </a:r>
          <a:br>
            <a:rPr lang="en-US" sz="900" dirty="0" smtClean="0"/>
          </a:br>
          <a:r>
            <a:rPr lang="en-US" sz="900" dirty="0" smtClean="0"/>
            <a:t>         </a:t>
          </a:r>
          <a:br>
            <a:rPr lang="en-US" sz="900" dirty="0" smtClean="0"/>
          </a:br>
          <a:r>
            <a:rPr lang="en-US" sz="900" dirty="0" smtClean="0"/>
            <a:t>                                                      </a:t>
          </a:r>
          <a:endParaRPr lang="en-US" sz="900" dirty="0"/>
        </a:p>
      </dgm:t>
    </dgm:pt>
    <dgm:pt modelId="{80041ED8-F163-46C7-8C29-CFCDB742A4EE}" type="parTrans" cxnId="{5A34E19F-B18E-4DD1-AC38-5992B114E20B}">
      <dgm:prSet/>
      <dgm:spPr/>
      <dgm:t>
        <a:bodyPr/>
        <a:lstStyle/>
        <a:p>
          <a:endParaRPr lang="en-US"/>
        </a:p>
      </dgm:t>
    </dgm:pt>
    <dgm:pt modelId="{0A2724FC-9532-4379-ADA4-FD4449DB9F33}" type="sibTrans" cxnId="{5A34E19F-B18E-4DD1-AC38-5992B114E20B}">
      <dgm:prSet/>
      <dgm:spPr/>
      <dgm:t>
        <a:bodyPr/>
        <a:lstStyle/>
        <a:p>
          <a:endParaRPr lang="en-US"/>
        </a:p>
      </dgm:t>
    </dgm:pt>
    <dgm:pt modelId="{8B650B27-C039-483E-A675-BDA5C07C20D2}">
      <dgm:prSet phldrT="[Text]" custT="1"/>
      <dgm:spPr>
        <a:solidFill>
          <a:srgbClr val="5AA3D9"/>
        </a:solidFill>
      </dgm:spPr>
      <dgm:t>
        <a:bodyPr/>
        <a:lstStyle/>
        <a:p>
          <a:pPr rtl="0"/>
          <a:r>
            <a:rPr lang="en-US" sz="12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FINANCE</a:t>
          </a:r>
          <a:endParaRPr lang="en-US" sz="1200" b="1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26180F28-F5DD-439A-ACCC-EF3A4E52AFA6}" type="parTrans" cxnId="{DD1C71ED-6C77-407B-9E2C-4C959E0CBF3A}">
      <dgm:prSet/>
      <dgm:spPr/>
      <dgm:t>
        <a:bodyPr/>
        <a:lstStyle/>
        <a:p>
          <a:endParaRPr lang="en-US"/>
        </a:p>
      </dgm:t>
    </dgm:pt>
    <dgm:pt modelId="{0B8577CB-ACD1-4028-8578-48C0F0DA4E26}" type="sibTrans" cxnId="{DD1C71ED-6C77-407B-9E2C-4C959E0CBF3A}">
      <dgm:prSet/>
      <dgm:spPr/>
      <dgm:t>
        <a:bodyPr/>
        <a:lstStyle/>
        <a:p>
          <a:endParaRPr lang="en-US"/>
        </a:p>
      </dgm:t>
    </dgm:pt>
    <dgm:pt modelId="{B8FD90AE-AD61-4FED-95A4-2870498D682B}">
      <dgm:prSet phldrT="[Text]" custT="1"/>
      <dgm:spPr/>
      <dgm:t>
        <a:bodyPr/>
        <a:lstStyle/>
        <a:p>
          <a:pPr marL="119063" indent="-119063" rtl="0"/>
          <a:r>
            <a:rPr lang="en-US" sz="900" dirty="0" smtClean="0"/>
            <a:t>                                                   </a:t>
          </a:r>
          <a:br>
            <a:rPr lang="en-US" sz="900" dirty="0" smtClean="0"/>
          </a:br>
          <a:r>
            <a:rPr lang="en-US" sz="900" dirty="0" smtClean="0"/>
            <a:t/>
          </a:r>
          <a:br>
            <a:rPr lang="en-US" sz="900" dirty="0" smtClean="0"/>
          </a:br>
          <a:r>
            <a:rPr lang="en-US" sz="900" dirty="0" smtClean="0"/>
            <a:t>                                        </a:t>
          </a:r>
          <a:endParaRPr lang="en-US" sz="900" dirty="0"/>
        </a:p>
      </dgm:t>
    </dgm:pt>
    <dgm:pt modelId="{14E8AF0B-63FB-4909-AA9A-05614884FAC4}" type="parTrans" cxnId="{F925ABEE-E5D5-4211-9F09-D2464B846DA1}">
      <dgm:prSet/>
      <dgm:spPr/>
      <dgm:t>
        <a:bodyPr/>
        <a:lstStyle/>
        <a:p>
          <a:endParaRPr lang="en-US"/>
        </a:p>
      </dgm:t>
    </dgm:pt>
    <dgm:pt modelId="{CFAA2F80-4947-4019-BD32-A7006A079F63}" type="sibTrans" cxnId="{F925ABEE-E5D5-4211-9F09-D2464B846DA1}">
      <dgm:prSet/>
      <dgm:spPr/>
      <dgm:t>
        <a:bodyPr/>
        <a:lstStyle/>
        <a:p>
          <a:endParaRPr lang="en-US"/>
        </a:p>
      </dgm:t>
    </dgm:pt>
    <dgm:pt modelId="{E6C51920-82BE-4DF3-8308-539AF0C5785B}">
      <dgm:prSet phldrT="[Text]" custT="1"/>
      <dgm:spPr>
        <a:solidFill>
          <a:srgbClr val="5AA3D9"/>
        </a:solidFill>
      </dgm:spPr>
      <dgm:t>
        <a:bodyPr/>
        <a:lstStyle/>
        <a:p>
          <a:r>
            <a:rPr lang="en-US" sz="1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INSURANCE &amp; HEALTHCARE</a:t>
          </a:r>
          <a:endParaRPr lang="en-US" sz="1200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483CCE13-8B99-432C-9CD4-B02D53C35356}" type="parTrans" cxnId="{26F215D2-5C49-4553-B54B-7886E38A29C2}">
      <dgm:prSet/>
      <dgm:spPr/>
      <dgm:t>
        <a:bodyPr/>
        <a:lstStyle/>
        <a:p>
          <a:endParaRPr lang="en-US"/>
        </a:p>
      </dgm:t>
    </dgm:pt>
    <dgm:pt modelId="{97201591-0E1D-427C-8515-9E843F706275}" type="sibTrans" cxnId="{26F215D2-5C49-4553-B54B-7886E38A29C2}">
      <dgm:prSet/>
      <dgm:spPr/>
      <dgm:t>
        <a:bodyPr/>
        <a:lstStyle/>
        <a:p>
          <a:endParaRPr lang="en-US"/>
        </a:p>
      </dgm:t>
    </dgm:pt>
    <dgm:pt modelId="{EF0F7F9D-A12C-4DB3-91A5-5B7D64E00150}">
      <dgm:prSet phldrT="[Text]" custT="1"/>
      <dgm:spPr/>
      <dgm:t>
        <a:bodyPr/>
        <a:lstStyle/>
        <a:p>
          <a:pPr marL="119063" indent="-119063"/>
          <a:r>
            <a:rPr lang="en-US" sz="900" dirty="0" smtClean="0"/>
            <a:t/>
          </a:r>
          <a:br>
            <a:rPr lang="en-US" sz="900" dirty="0" smtClean="0"/>
          </a:br>
          <a:r>
            <a:rPr lang="en-US" sz="900" dirty="0" smtClean="0"/>
            <a:t/>
          </a:r>
          <a:br>
            <a:rPr lang="en-US" sz="900" dirty="0" smtClean="0"/>
          </a:br>
          <a:endParaRPr lang="en-US" sz="900" dirty="0"/>
        </a:p>
      </dgm:t>
    </dgm:pt>
    <dgm:pt modelId="{04155A84-DAF9-4CD5-A502-3AC7E4B03B90}" type="parTrans" cxnId="{D29685B8-AC15-4410-9DEA-F4E77A2D58F4}">
      <dgm:prSet/>
      <dgm:spPr/>
      <dgm:t>
        <a:bodyPr/>
        <a:lstStyle/>
        <a:p>
          <a:endParaRPr lang="en-US"/>
        </a:p>
      </dgm:t>
    </dgm:pt>
    <dgm:pt modelId="{5B4F61C7-CA74-4F77-B01A-E7C336ABF725}" type="sibTrans" cxnId="{D29685B8-AC15-4410-9DEA-F4E77A2D58F4}">
      <dgm:prSet/>
      <dgm:spPr/>
      <dgm:t>
        <a:bodyPr/>
        <a:lstStyle/>
        <a:p>
          <a:endParaRPr lang="en-US"/>
        </a:p>
      </dgm:t>
    </dgm:pt>
    <dgm:pt modelId="{4153563D-4BCE-46E3-8B74-6608E119956C}">
      <dgm:prSet phldrT="[Text]" custT="1"/>
      <dgm:spPr>
        <a:solidFill>
          <a:srgbClr val="5AA3D9"/>
        </a:solidFill>
      </dgm:spPr>
      <dgm:t>
        <a:bodyPr/>
        <a:lstStyle/>
        <a:p>
          <a:r>
            <a:rPr lang="en-US" sz="1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TELECOMMUNICATIONS</a:t>
          </a:r>
          <a:endParaRPr lang="en-US" sz="1200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A8F180D1-08E2-4EF7-9A3B-D28AFA24CCAF}" type="parTrans" cxnId="{4AB30255-4B5B-45EC-BD49-438AF72E2F52}">
      <dgm:prSet/>
      <dgm:spPr/>
      <dgm:t>
        <a:bodyPr/>
        <a:lstStyle/>
        <a:p>
          <a:endParaRPr lang="en-US"/>
        </a:p>
      </dgm:t>
    </dgm:pt>
    <dgm:pt modelId="{7DEBD80F-E205-402A-B6A1-BB7B475E63E0}" type="sibTrans" cxnId="{4AB30255-4B5B-45EC-BD49-438AF72E2F52}">
      <dgm:prSet/>
      <dgm:spPr/>
      <dgm:t>
        <a:bodyPr/>
        <a:lstStyle/>
        <a:p>
          <a:endParaRPr lang="en-US"/>
        </a:p>
      </dgm:t>
    </dgm:pt>
    <dgm:pt modelId="{71F3D4B0-64D9-4D9D-8FE0-3725A140286E}">
      <dgm:prSet phldrT="[Text]"/>
      <dgm:spPr/>
      <dgm:t>
        <a:bodyPr/>
        <a:lstStyle/>
        <a:p>
          <a:pPr marL="119063" indent="-119063" rtl="0"/>
          <a:r>
            <a:rPr lang="en-US" dirty="0" smtClean="0"/>
            <a:t/>
          </a:r>
          <a:br>
            <a:rPr lang="en-US" dirty="0" smtClean="0"/>
          </a:br>
          <a:r>
            <a:rPr lang="en-US" dirty="0" smtClean="0"/>
            <a:t/>
          </a:r>
          <a:br>
            <a:rPr lang="en-US" dirty="0" smtClean="0"/>
          </a:br>
          <a:endParaRPr lang="en-US" dirty="0"/>
        </a:p>
      </dgm:t>
    </dgm:pt>
    <dgm:pt modelId="{64489231-7030-4635-8204-5AA4A4DEB49E}" type="parTrans" cxnId="{EAD4C5AD-C15A-48DE-BC6E-392CEB572B55}">
      <dgm:prSet/>
      <dgm:spPr/>
      <dgm:t>
        <a:bodyPr/>
        <a:lstStyle/>
        <a:p>
          <a:endParaRPr lang="en-US"/>
        </a:p>
      </dgm:t>
    </dgm:pt>
    <dgm:pt modelId="{1DA51D93-5A4E-4982-B3F3-FA21EE1FE2CB}" type="sibTrans" cxnId="{EAD4C5AD-C15A-48DE-BC6E-392CEB572B55}">
      <dgm:prSet/>
      <dgm:spPr/>
      <dgm:t>
        <a:bodyPr/>
        <a:lstStyle/>
        <a:p>
          <a:endParaRPr lang="en-US"/>
        </a:p>
      </dgm:t>
    </dgm:pt>
    <dgm:pt modelId="{46FA2E9A-C283-42FE-9096-54330FE7291D}">
      <dgm:prSet phldrT="[Text]"/>
      <dgm:spPr/>
      <dgm:t>
        <a:bodyPr/>
        <a:lstStyle/>
        <a:p>
          <a:pPr marL="119063" indent="-119063" rtl="0">
            <a:tabLst/>
          </a:pPr>
          <a:r>
            <a:rPr lang="en-US" dirty="0" smtClean="0"/>
            <a:t/>
          </a:r>
          <a:br>
            <a:rPr lang="en-US" dirty="0" smtClean="0"/>
          </a:br>
          <a:r>
            <a:rPr lang="en-US" dirty="0" smtClean="0"/>
            <a:t/>
          </a:r>
          <a:br>
            <a:rPr lang="en-US" dirty="0" smtClean="0"/>
          </a:br>
          <a:endParaRPr lang="en-US" dirty="0"/>
        </a:p>
      </dgm:t>
    </dgm:pt>
    <dgm:pt modelId="{DA8A2EDE-AC83-4575-9561-9F466BE50EDF}" type="parTrans" cxnId="{A0FBE882-2656-4837-97D7-151FD75DC7A3}">
      <dgm:prSet/>
      <dgm:spPr/>
      <dgm:t>
        <a:bodyPr/>
        <a:lstStyle/>
        <a:p>
          <a:endParaRPr lang="en-US"/>
        </a:p>
      </dgm:t>
    </dgm:pt>
    <dgm:pt modelId="{C179AC07-9B26-4ABA-8725-8AFD25C3CC57}" type="sibTrans" cxnId="{A0FBE882-2656-4837-97D7-151FD75DC7A3}">
      <dgm:prSet/>
      <dgm:spPr/>
      <dgm:t>
        <a:bodyPr/>
        <a:lstStyle/>
        <a:p>
          <a:endParaRPr lang="en-US"/>
        </a:p>
      </dgm:t>
    </dgm:pt>
    <dgm:pt modelId="{CE78DF37-5A44-4019-A3EA-54928B76193A}">
      <dgm:prSet phldrT="[Text]" custT="1"/>
      <dgm:spPr>
        <a:solidFill>
          <a:srgbClr val="5AA3D9"/>
        </a:solidFill>
      </dgm:spPr>
      <dgm:t>
        <a:bodyPr/>
        <a:lstStyle/>
        <a:p>
          <a:pPr rtl="0"/>
          <a:r>
            <a:rPr lang="en-US" sz="11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RETAIL</a:t>
          </a:r>
          <a:endParaRPr lang="en-US" sz="1100" b="1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0ED07A3C-FAD8-4958-ABC2-D885C151E8BB}" type="parTrans" cxnId="{6B34E54B-82DE-4CB4-A162-014690D5A20B}">
      <dgm:prSet/>
      <dgm:spPr/>
      <dgm:t>
        <a:bodyPr/>
        <a:lstStyle/>
        <a:p>
          <a:endParaRPr lang="en-US"/>
        </a:p>
      </dgm:t>
    </dgm:pt>
    <dgm:pt modelId="{1C1863E9-FECA-4591-A4CD-AA754575179D}" type="sibTrans" cxnId="{6B34E54B-82DE-4CB4-A162-014690D5A20B}">
      <dgm:prSet/>
      <dgm:spPr/>
      <dgm:t>
        <a:bodyPr/>
        <a:lstStyle/>
        <a:p>
          <a:endParaRPr lang="en-US"/>
        </a:p>
      </dgm:t>
    </dgm:pt>
    <dgm:pt modelId="{09A9663F-CB82-4A70-9CE3-C6DD5ECF2C53}">
      <dgm:prSet phldrT="[Text]"/>
      <dgm:spPr/>
      <dgm:t>
        <a:bodyPr/>
        <a:lstStyle/>
        <a:p>
          <a:pPr marL="119063" indent="-119063" rtl="0"/>
          <a:r>
            <a:rPr lang="en-US" dirty="0" smtClean="0"/>
            <a:t/>
          </a:r>
          <a:br>
            <a:rPr lang="en-US" dirty="0" smtClean="0"/>
          </a:br>
          <a:r>
            <a:rPr lang="en-US" dirty="0" smtClean="0"/>
            <a:t/>
          </a:r>
          <a:br>
            <a:rPr lang="en-US" dirty="0" smtClean="0"/>
          </a:br>
          <a:endParaRPr lang="en-US" dirty="0"/>
        </a:p>
      </dgm:t>
    </dgm:pt>
    <dgm:pt modelId="{C0AA3B4E-C0D1-4B32-901C-82ED58BC3A1E}" type="parTrans" cxnId="{A54DF23C-274F-4DB6-BF7A-66E207D1CC64}">
      <dgm:prSet/>
      <dgm:spPr/>
      <dgm:t>
        <a:bodyPr/>
        <a:lstStyle/>
        <a:p>
          <a:endParaRPr lang="en-US"/>
        </a:p>
      </dgm:t>
    </dgm:pt>
    <dgm:pt modelId="{205FCB99-371C-4AEF-B50F-97D68FBBFCBC}" type="sibTrans" cxnId="{A54DF23C-274F-4DB6-BF7A-66E207D1CC64}">
      <dgm:prSet/>
      <dgm:spPr/>
      <dgm:t>
        <a:bodyPr/>
        <a:lstStyle/>
        <a:p>
          <a:endParaRPr lang="en-US"/>
        </a:p>
      </dgm:t>
    </dgm:pt>
    <dgm:pt modelId="{D95FEC1A-1E85-403F-A0DD-F04383204956}">
      <dgm:prSet phldrT="[Text]" custT="1"/>
      <dgm:spPr>
        <a:solidFill>
          <a:srgbClr val="5AA3D9"/>
        </a:solidFill>
      </dgm:spPr>
      <dgm:t>
        <a:bodyPr/>
        <a:lstStyle/>
        <a:p>
          <a:r>
            <a:rPr lang="en-US" sz="1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PUBLIC SECTOR</a:t>
          </a:r>
          <a:endParaRPr lang="en-US" sz="1200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38462E93-7777-4CC3-832D-2A6D294DA660}" type="parTrans" cxnId="{947FF56C-B978-4E03-A786-D6758BCA1C3D}">
      <dgm:prSet/>
      <dgm:spPr/>
      <dgm:t>
        <a:bodyPr/>
        <a:lstStyle/>
        <a:p>
          <a:endParaRPr lang="en-US"/>
        </a:p>
      </dgm:t>
    </dgm:pt>
    <dgm:pt modelId="{354918B0-3737-4D70-929D-5CF55844D69E}" type="sibTrans" cxnId="{947FF56C-B978-4E03-A786-D6758BCA1C3D}">
      <dgm:prSet/>
      <dgm:spPr/>
      <dgm:t>
        <a:bodyPr/>
        <a:lstStyle/>
        <a:p>
          <a:endParaRPr lang="en-US"/>
        </a:p>
      </dgm:t>
    </dgm:pt>
    <dgm:pt modelId="{608F6EF4-811F-42D2-8278-8D966D849A62}">
      <dgm:prSet phldrT="[Text]" custT="1"/>
      <dgm:spPr>
        <a:solidFill>
          <a:srgbClr val="5AA3D9"/>
        </a:solidFill>
      </dgm:spPr>
      <dgm:t>
        <a:bodyPr/>
        <a:lstStyle/>
        <a:p>
          <a:r>
            <a:rPr lang="en-US" sz="1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DATA SERVICES</a:t>
          </a:r>
          <a:endParaRPr lang="en-US" sz="1200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C07B937E-F3BD-4280-A4D8-93A5D9444C96}" type="sibTrans" cxnId="{7E1162B7-D167-4F1B-93D5-36B1FE0074B2}">
      <dgm:prSet/>
      <dgm:spPr/>
      <dgm:t>
        <a:bodyPr/>
        <a:lstStyle/>
        <a:p>
          <a:endParaRPr lang="en-US"/>
        </a:p>
      </dgm:t>
    </dgm:pt>
    <dgm:pt modelId="{8BA7FE99-AF89-46BB-8E83-962AF5A38522}" type="parTrans" cxnId="{7E1162B7-D167-4F1B-93D5-36B1FE0074B2}">
      <dgm:prSet/>
      <dgm:spPr/>
      <dgm:t>
        <a:bodyPr/>
        <a:lstStyle/>
        <a:p>
          <a:endParaRPr lang="en-US"/>
        </a:p>
      </dgm:t>
    </dgm:pt>
    <dgm:pt modelId="{E820A724-1E01-47D4-A03D-CAC2745E8775}" type="pres">
      <dgm:prSet presAssocID="{AB51F503-0B17-44EC-88E0-D784E5FD8958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552C2C4-F13F-4DCB-8ADF-C27370078E6C}" type="pres">
      <dgm:prSet presAssocID="{608F6EF4-811F-42D2-8278-8D966D849A62}" presName="parentLin" presStyleCnt="0"/>
      <dgm:spPr/>
    </dgm:pt>
    <dgm:pt modelId="{0DF4A900-FB92-4002-AB0E-CC7223DEB746}" type="pres">
      <dgm:prSet presAssocID="{608F6EF4-811F-42D2-8278-8D966D849A62}" presName="parentLeftMargin" presStyleLbl="node1" presStyleIdx="0" presStyleCnt="6"/>
      <dgm:spPr/>
      <dgm:t>
        <a:bodyPr/>
        <a:lstStyle/>
        <a:p>
          <a:endParaRPr lang="en-US"/>
        </a:p>
      </dgm:t>
    </dgm:pt>
    <dgm:pt modelId="{DC854BB6-9D3F-4D57-871B-BFA7063CE63B}" type="pres">
      <dgm:prSet presAssocID="{608F6EF4-811F-42D2-8278-8D966D849A62}" presName="parentText" presStyleLbl="node1" presStyleIdx="0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130644A-CA0A-47CC-A949-08C8134A8561}" type="pres">
      <dgm:prSet presAssocID="{608F6EF4-811F-42D2-8278-8D966D849A62}" presName="negativeSpace" presStyleCnt="0"/>
      <dgm:spPr/>
    </dgm:pt>
    <dgm:pt modelId="{1BE8FE13-4190-4504-85D1-F379A607C8DF}" type="pres">
      <dgm:prSet presAssocID="{608F6EF4-811F-42D2-8278-8D966D849A62}" presName="childText" presStyleLbl="conFgAcc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FCF6F99-8C44-4F0A-9E77-82E48A857587}" type="pres">
      <dgm:prSet presAssocID="{C07B937E-F3BD-4280-A4D8-93A5D9444C96}" presName="spaceBetweenRectangles" presStyleCnt="0"/>
      <dgm:spPr/>
    </dgm:pt>
    <dgm:pt modelId="{970D7C09-F4CA-4CFD-9F7D-D422BCD4B05D}" type="pres">
      <dgm:prSet presAssocID="{8B650B27-C039-483E-A675-BDA5C07C20D2}" presName="parentLin" presStyleCnt="0"/>
      <dgm:spPr/>
    </dgm:pt>
    <dgm:pt modelId="{FD14C4C2-7B7B-4FF2-97E6-B12874B3A92B}" type="pres">
      <dgm:prSet presAssocID="{8B650B27-C039-483E-A675-BDA5C07C20D2}" presName="parentLeftMargin" presStyleLbl="node1" presStyleIdx="0" presStyleCnt="6"/>
      <dgm:spPr/>
      <dgm:t>
        <a:bodyPr/>
        <a:lstStyle/>
        <a:p>
          <a:endParaRPr lang="en-US"/>
        </a:p>
      </dgm:t>
    </dgm:pt>
    <dgm:pt modelId="{3E5B50E3-4E10-4AEC-B280-3194A0CCAFA5}" type="pres">
      <dgm:prSet presAssocID="{8B650B27-C039-483E-A675-BDA5C07C20D2}" presName="parentText" presStyleLbl="node1" presStyleIdx="1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59FFC85-D05F-4F88-9C10-F1CAA93A34CF}" type="pres">
      <dgm:prSet presAssocID="{8B650B27-C039-483E-A675-BDA5C07C20D2}" presName="negativeSpace" presStyleCnt="0"/>
      <dgm:spPr/>
    </dgm:pt>
    <dgm:pt modelId="{A4EE3C36-B440-49E6-80CE-B3C1D2059144}" type="pres">
      <dgm:prSet presAssocID="{8B650B27-C039-483E-A675-BDA5C07C20D2}" presName="childText" presStyleLbl="conFgAcc1" presStyleIdx="1" presStyleCnt="6" custScaleY="10140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D959D55-AA50-486A-9B1E-89A5520DC90D}" type="pres">
      <dgm:prSet presAssocID="{0B8577CB-ACD1-4028-8578-48C0F0DA4E26}" presName="spaceBetweenRectangles" presStyleCnt="0"/>
      <dgm:spPr/>
    </dgm:pt>
    <dgm:pt modelId="{0042E774-7366-4970-B977-5C27EB6D979C}" type="pres">
      <dgm:prSet presAssocID="{E6C51920-82BE-4DF3-8308-539AF0C5785B}" presName="parentLin" presStyleCnt="0"/>
      <dgm:spPr/>
    </dgm:pt>
    <dgm:pt modelId="{BBD01D17-45C1-4EC7-ABD5-055869188F65}" type="pres">
      <dgm:prSet presAssocID="{E6C51920-82BE-4DF3-8308-539AF0C5785B}" presName="parentLeftMargin" presStyleLbl="node1" presStyleIdx="1" presStyleCnt="6"/>
      <dgm:spPr/>
      <dgm:t>
        <a:bodyPr/>
        <a:lstStyle/>
        <a:p>
          <a:endParaRPr lang="en-US"/>
        </a:p>
      </dgm:t>
    </dgm:pt>
    <dgm:pt modelId="{CF9B33E8-24E8-43A4-9AFD-D6B2CFE6BB6B}" type="pres">
      <dgm:prSet presAssocID="{E6C51920-82BE-4DF3-8308-539AF0C5785B}" presName="parentText" presStyleLbl="node1" presStyleIdx="2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EE6438D-544D-4520-B513-9E8D710ABAAD}" type="pres">
      <dgm:prSet presAssocID="{E6C51920-82BE-4DF3-8308-539AF0C5785B}" presName="negativeSpace" presStyleCnt="0"/>
      <dgm:spPr/>
    </dgm:pt>
    <dgm:pt modelId="{25D036B8-E5DE-41EB-A85F-5286A95B9E5D}" type="pres">
      <dgm:prSet presAssocID="{E6C51920-82BE-4DF3-8308-539AF0C5785B}" presName="childText" presStyleLbl="conFgAcc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A34F24-F95F-40E3-A662-AC87488E550F}" type="pres">
      <dgm:prSet presAssocID="{97201591-0E1D-427C-8515-9E843F706275}" presName="spaceBetweenRectangles" presStyleCnt="0"/>
      <dgm:spPr/>
    </dgm:pt>
    <dgm:pt modelId="{7E8F3193-0D2A-4454-A1C8-5E6091DF4A24}" type="pres">
      <dgm:prSet presAssocID="{D95FEC1A-1E85-403F-A0DD-F04383204956}" presName="parentLin" presStyleCnt="0"/>
      <dgm:spPr/>
    </dgm:pt>
    <dgm:pt modelId="{350AB009-C512-42A2-81A9-7C049293130E}" type="pres">
      <dgm:prSet presAssocID="{D95FEC1A-1E85-403F-A0DD-F04383204956}" presName="parentLeftMargin" presStyleLbl="node1" presStyleIdx="2" presStyleCnt="6"/>
      <dgm:spPr/>
      <dgm:t>
        <a:bodyPr/>
        <a:lstStyle/>
        <a:p>
          <a:endParaRPr lang="en-US"/>
        </a:p>
      </dgm:t>
    </dgm:pt>
    <dgm:pt modelId="{F9DFBF03-F4C6-4DDA-B25F-05AC8046D47C}" type="pres">
      <dgm:prSet presAssocID="{D95FEC1A-1E85-403F-A0DD-F04383204956}" presName="parentText" presStyleLbl="node1" presStyleIdx="3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D72F074-3FDA-4B78-AB89-0863A8E69EE3}" type="pres">
      <dgm:prSet presAssocID="{D95FEC1A-1E85-403F-A0DD-F04383204956}" presName="negativeSpace" presStyleCnt="0"/>
      <dgm:spPr/>
    </dgm:pt>
    <dgm:pt modelId="{4673CCF4-1D13-4975-AFE7-74C06D0F976D}" type="pres">
      <dgm:prSet presAssocID="{D95FEC1A-1E85-403F-A0DD-F04383204956}" presName="childText" presStyleLbl="conFgAcc1" presStyleIdx="3" presStyleCnt="6" custScaleY="9496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B33B415-6FDD-4757-A50F-3BD4B999418A}" type="pres">
      <dgm:prSet presAssocID="{354918B0-3737-4D70-929D-5CF55844D69E}" presName="spaceBetweenRectangles" presStyleCnt="0"/>
      <dgm:spPr/>
    </dgm:pt>
    <dgm:pt modelId="{E3EFAB7E-0254-4346-90A8-9A4B752D9EE5}" type="pres">
      <dgm:prSet presAssocID="{4153563D-4BCE-46E3-8B74-6608E119956C}" presName="parentLin" presStyleCnt="0"/>
      <dgm:spPr/>
    </dgm:pt>
    <dgm:pt modelId="{76121906-2E83-475A-B9CA-23F91A994F15}" type="pres">
      <dgm:prSet presAssocID="{4153563D-4BCE-46E3-8B74-6608E119956C}" presName="parentLeftMargin" presStyleLbl="node1" presStyleIdx="3" presStyleCnt="6"/>
      <dgm:spPr/>
      <dgm:t>
        <a:bodyPr/>
        <a:lstStyle/>
        <a:p>
          <a:endParaRPr lang="en-US"/>
        </a:p>
      </dgm:t>
    </dgm:pt>
    <dgm:pt modelId="{643001B4-E8C0-41AD-9B5B-028FA8E69451}" type="pres">
      <dgm:prSet presAssocID="{4153563D-4BCE-46E3-8B74-6608E119956C}" presName="parentText" presStyleLbl="node1" presStyleIdx="4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FE822E8-409C-4F24-978E-47A0F83027B9}" type="pres">
      <dgm:prSet presAssocID="{4153563D-4BCE-46E3-8B74-6608E119956C}" presName="negativeSpace" presStyleCnt="0"/>
      <dgm:spPr/>
    </dgm:pt>
    <dgm:pt modelId="{2EC8CF59-8B14-477E-B452-5BBE2AE976EF}" type="pres">
      <dgm:prSet presAssocID="{4153563D-4BCE-46E3-8B74-6608E119956C}" presName="childText" presStyleLbl="conFgAcc1" presStyleIdx="4" presStyleCnt="6" custScaleY="9645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C16DB8D-0B98-4D47-99F0-59830A9CBC0E}" type="pres">
      <dgm:prSet presAssocID="{7DEBD80F-E205-402A-B6A1-BB7B475E63E0}" presName="spaceBetweenRectangles" presStyleCnt="0"/>
      <dgm:spPr/>
    </dgm:pt>
    <dgm:pt modelId="{B689D3E6-9B50-463E-A6C9-958D042129D2}" type="pres">
      <dgm:prSet presAssocID="{CE78DF37-5A44-4019-A3EA-54928B76193A}" presName="parentLin" presStyleCnt="0"/>
      <dgm:spPr/>
    </dgm:pt>
    <dgm:pt modelId="{457D4D70-178A-47A9-BC3E-2C2C9BB89422}" type="pres">
      <dgm:prSet presAssocID="{CE78DF37-5A44-4019-A3EA-54928B76193A}" presName="parentLeftMargin" presStyleLbl="node1" presStyleIdx="4" presStyleCnt="6"/>
      <dgm:spPr/>
      <dgm:t>
        <a:bodyPr/>
        <a:lstStyle/>
        <a:p>
          <a:endParaRPr lang="en-US"/>
        </a:p>
      </dgm:t>
    </dgm:pt>
    <dgm:pt modelId="{38B25F7A-C73F-4E3E-A5CA-5095C95D7943}" type="pres">
      <dgm:prSet presAssocID="{CE78DF37-5A44-4019-A3EA-54928B76193A}" presName="parentText" presStyleLbl="node1" presStyleIdx="5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52E5CB3-27B9-45E4-A50E-96FCCF27DDB5}" type="pres">
      <dgm:prSet presAssocID="{CE78DF37-5A44-4019-A3EA-54928B76193A}" presName="negativeSpace" presStyleCnt="0"/>
      <dgm:spPr/>
    </dgm:pt>
    <dgm:pt modelId="{14672866-D9BE-4916-B689-7CA3CB0C57BC}" type="pres">
      <dgm:prSet presAssocID="{CE78DF37-5A44-4019-A3EA-54928B76193A}" presName="childText" presStyleLbl="conFgAcc1" presStyleIdx="5" presStyleCnt="6" custScaleY="96434" custLinFactNeighborX="1594" custLinFactNeighborY="60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AB30255-4B5B-45EC-BD49-438AF72E2F52}" srcId="{AB51F503-0B17-44EC-88E0-D784E5FD8958}" destId="{4153563D-4BCE-46E3-8B74-6608E119956C}" srcOrd="4" destOrd="0" parTransId="{A8F180D1-08E2-4EF7-9A3B-D28AFA24CCAF}" sibTransId="{7DEBD80F-E205-402A-B6A1-BB7B475E63E0}"/>
    <dgm:cxn modelId="{2267F9EF-F9DB-42B9-9658-EC329A00246B}" type="presOf" srcId="{09A9663F-CB82-4A70-9CE3-C6DD5ECF2C53}" destId="{4673CCF4-1D13-4975-AFE7-74C06D0F976D}" srcOrd="0" destOrd="0" presId="urn:microsoft.com/office/officeart/2005/8/layout/list1"/>
    <dgm:cxn modelId="{DD1C71ED-6C77-407B-9E2C-4C959E0CBF3A}" srcId="{AB51F503-0B17-44EC-88E0-D784E5FD8958}" destId="{8B650B27-C039-483E-A675-BDA5C07C20D2}" srcOrd="1" destOrd="0" parTransId="{26180F28-F5DD-439A-ACCC-EF3A4E52AFA6}" sibTransId="{0B8577CB-ACD1-4028-8578-48C0F0DA4E26}"/>
    <dgm:cxn modelId="{A0FBE882-2656-4837-97D7-151FD75DC7A3}" srcId="{CE78DF37-5A44-4019-A3EA-54928B76193A}" destId="{46FA2E9A-C283-42FE-9096-54330FE7291D}" srcOrd="0" destOrd="0" parTransId="{DA8A2EDE-AC83-4575-9561-9F466BE50EDF}" sibTransId="{C179AC07-9B26-4ABA-8725-8AFD25C3CC57}"/>
    <dgm:cxn modelId="{A1C379AC-1D77-41B5-B133-62379ED243F4}" type="presOf" srcId="{4153563D-4BCE-46E3-8B74-6608E119956C}" destId="{643001B4-E8C0-41AD-9B5B-028FA8E69451}" srcOrd="1" destOrd="0" presId="urn:microsoft.com/office/officeart/2005/8/layout/list1"/>
    <dgm:cxn modelId="{5A34E19F-B18E-4DD1-AC38-5992B114E20B}" srcId="{608F6EF4-811F-42D2-8278-8D966D849A62}" destId="{C2614BD9-2A42-4179-878D-270FB9DDF5FE}" srcOrd="0" destOrd="0" parTransId="{80041ED8-F163-46C7-8C29-CFCDB742A4EE}" sibTransId="{0A2724FC-9532-4379-ADA4-FD4449DB9F33}"/>
    <dgm:cxn modelId="{1B9C55C6-1016-4E8F-9F19-D62DDA1ED91D}" type="presOf" srcId="{71F3D4B0-64D9-4D9D-8FE0-3725A140286E}" destId="{2EC8CF59-8B14-477E-B452-5BBE2AE976EF}" srcOrd="0" destOrd="0" presId="urn:microsoft.com/office/officeart/2005/8/layout/list1"/>
    <dgm:cxn modelId="{D29685B8-AC15-4410-9DEA-F4E77A2D58F4}" srcId="{E6C51920-82BE-4DF3-8308-539AF0C5785B}" destId="{EF0F7F9D-A12C-4DB3-91A5-5B7D64E00150}" srcOrd="0" destOrd="0" parTransId="{04155A84-DAF9-4CD5-A502-3AC7E4B03B90}" sibTransId="{5B4F61C7-CA74-4F77-B01A-E7C336ABF725}"/>
    <dgm:cxn modelId="{24143059-5E03-4859-AFF4-4A51935DE052}" type="presOf" srcId="{B8FD90AE-AD61-4FED-95A4-2870498D682B}" destId="{A4EE3C36-B440-49E6-80CE-B3C1D2059144}" srcOrd="0" destOrd="0" presId="urn:microsoft.com/office/officeart/2005/8/layout/list1"/>
    <dgm:cxn modelId="{EAD4C5AD-C15A-48DE-BC6E-392CEB572B55}" srcId="{4153563D-4BCE-46E3-8B74-6608E119956C}" destId="{71F3D4B0-64D9-4D9D-8FE0-3725A140286E}" srcOrd="0" destOrd="0" parTransId="{64489231-7030-4635-8204-5AA4A4DEB49E}" sibTransId="{1DA51D93-5A4E-4982-B3F3-FA21EE1FE2CB}"/>
    <dgm:cxn modelId="{CA9434C4-E634-4320-8352-A307D97A08ED}" type="presOf" srcId="{608F6EF4-811F-42D2-8278-8D966D849A62}" destId="{0DF4A900-FB92-4002-AB0E-CC7223DEB746}" srcOrd="0" destOrd="0" presId="urn:microsoft.com/office/officeart/2005/8/layout/list1"/>
    <dgm:cxn modelId="{7E1162B7-D167-4F1B-93D5-36B1FE0074B2}" srcId="{AB51F503-0B17-44EC-88E0-D784E5FD8958}" destId="{608F6EF4-811F-42D2-8278-8D966D849A62}" srcOrd="0" destOrd="0" parTransId="{8BA7FE99-AF89-46BB-8E83-962AF5A38522}" sibTransId="{C07B937E-F3BD-4280-A4D8-93A5D9444C96}"/>
    <dgm:cxn modelId="{C86FDE69-E76F-4430-A890-6FF951B8A884}" type="presOf" srcId="{8B650B27-C039-483E-A675-BDA5C07C20D2}" destId="{FD14C4C2-7B7B-4FF2-97E6-B12874B3A92B}" srcOrd="0" destOrd="0" presId="urn:microsoft.com/office/officeart/2005/8/layout/list1"/>
    <dgm:cxn modelId="{2F52ABD7-0354-4ECA-80C0-2EEBE4AE2C18}" type="presOf" srcId="{E6C51920-82BE-4DF3-8308-539AF0C5785B}" destId="{CF9B33E8-24E8-43A4-9AFD-D6B2CFE6BB6B}" srcOrd="1" destOrd="0" presId="urn:microsoft.com/office/officeart/2005/8/layout/list1"/>
    <dgm:cxn modelId="{2384D794-529C-420F-82F8-6ADA43CB6A89}" type="presOf" srcId="{AB51F503-0B17-44EC-88E0-D784E5FD8958}" destId="{E820A724-1E01-47D4-A03D-CAC2745E8775}" srcOrd="0" destOrd="0" presId="urn:microsoft.com/office/officeart/2005/8/layout/list1"/>
    <dgm:cxn modelId="{3DD023A1-D81C-4B73-813A-8107041892C9}" type="presOf" srcId="{E6C51920-82BE-4DF3-8308-539AF0C5785B}" destId="{BBD01D17-45C1-4EC7-ABD5-055869188F65}" srcOrd="0" destOrd="0" presId="urn:microsoft.com/office/officeart/2005/8/layout/list1"/>
    <dgm:cxn modelId="{EDD0BDB6-FB48-4868-9E39-7326F8A8CCFA}" type="presOf" srcId="{CE78DF37-5A44-4019-A3EA-54928B76193A}" destId="{38B25F7A-C73F-4E3E-A5CA-5095C95D7943}" srcOrd="1" destOrd="0" presId="urn:microsoft.com/office/officeart/2005/8/layout/list1"/>
    <dgm:cxn modelId="{26F215D2-5C49-4553-B54B-7886E38A29C2}" srcId="{AB51F503-0B17-44EC-88E0-D784E5FD8958}" destId="{E6C51920-82BE-4DF3-8308-539AF0C5785B}" srcOrd="2" destOrd="0" parTransId="{483CCE13-8B99-432C-9CD4-B02D53C35356}" sibTransId="{97201591-0E1D-427C-8515-9E843F706275}"/>
    <dgm:cxn modelId="{5C9DFBBF-0065-4506-8417-C1DA92F42BEF}" type="presOf" srcId="{608F6EF4-811F-42D2-8278-8D966D849A62}" destId="{DC854BB6-9D3F-4D57-871B-BFA7063CE63B}" srcOrd="1" destOrd="0" presId="urn:microsoft.com/office/officeart/2005/8/layout/list1"/>
    <dgm:cxn modelId="{E3E6BA93-17B7-4724-B276-8E17AF13C580}" type="presOf" srcId="{46FA2E9A-C283-42FE-9096-54330FE7291D}" destId="{14672866-D9BE-4916-B689-7CA3CB0C57BC}" srcOrd="0" destOrd="0" presId="urn:microsoft.com/office/officeart/2005/8/layout/list1"/>
    <dgm:cxn modelId="{0FC00F1B-217A-48BE-A827-CC84B9EB2E22}" type="presOf" srcId="{8B650B27-C039-483E-A675-BDA5C07C20D2}" destId="{3E5B50E3-4E10-4AEC-B280-3194A0CCAFA5}" srcOrd="1" destOrd="0" presId="urn:microsoft.com/office/officeart/2005/8/layout/list1"/>
    <dgm:cxn modelId="{DF6C815A-763A-4FEE-BF79-EA34981A7B61}" type="presOf" srcId="{EF0F7F9D-A12C-4DB3-91A5-5B7D64E00150}" destId="{25D036B8-E5DE-41EB-A85F-5286A95B9E5D}" srcOrd="0" destOrd="0" presId="urn:microsoft.com/office/officeart/2005/8/layout/list1"/>
    <dgm:cxn modelId="{C71C20B4-D479-4E21-897B-008C375B9CFA}" type="presOf" srcId="{D95FEC1A-1E85-403F-A0DD-F04383204956}" destId="{F9DFBF03-F4C6-4DDA-B25F-05AC8046D47C}" srcOrd="1" destOrd="0" presId="urn:microsoft.com/office/officeart/2005/8/layout/list1"/>
    <dgm:cxn modelId="{F925ABEE-E5D5-4211-9F09-D2464B846DA1}" srcId="{8B650B27-C039-483E-A675-BDA5C07C20D2}" destId="{B8FD90AE-AD61-4FED-95A4-2870498D682B}" srcOrd="0" destOrd="0" parTransId="{14E8AF0B-63FB-4909-AA9A-05614884FAC4}" sibTransId="{CFAA2F80-4947-4019-BD32-A7006A079F63}"/>
    <dgm:cxn modelId="{947FF56C-B978-4E03-A786-D6758BCA1C3D}" srcId="{AB51F503-0B17-44EC-88E0-D784E5FD8958}" destId="{D95FEC1A-1E85-403F-A0DD-F04383204956}" srcOrd="3" destOrd="0" parTransId="{38462E93-7777-4CC3-832D-2A6D294DA660}" sibTransId="{354918B0-3737-4D70-929D-5CF55844D69E}"/>
    <dgm:cxn modelId="{1F04AC3E-8063-498C-9445-133E4043753E}" type="presOf" srcId="{D95FEC1A-1E85-403F-A0DD-F04383204956}" destId="{350AB009-C512-42A2-81A9-7C049293130E}" srcOrd="0" destOrd="0" presId="urn:microsoft.com/office/officeart/2005/8/layout/list1"/>
    <dgm:cxn modelId="{BFE1E1AC-20F0-40A9-920B-66E437EA1637}" type="presOf" srcId="{4153563D-4BCE-46E3-8B74-6608E119956C}" destId="{76121906-2E83-475A-B9CA-23F91A994F15}" srcOrd="0" destOrd="0" presId="urn:microsoft.com/office/officeart/2005/8/layout/list1"/>
    <dgm:cxn modelId="{A54DF23C-274F-4DB6-BF7A-66E207D1CC64}" srcId="{D95FEC1A-1E85-403F-A0DD-F04383204956}" destId="{09A9663F-CB82-4A70-9CE3-C6DD5ECF2C53}" srcOrd="0" destOrd="0" parTransId="{C0AA3B4E-C0D1-4B32-901C-82ED58BC3A1E}" sibTransId="{205FCB99-371C-4AEF-B50F-97D68FBBFCBC}"/>
    <dgm:cxn modelId="{6B34E54B-82DE-4CB4-A162-014690D5A20B}" srcId="{AB51F503-0B17-44EC-88E0-D784E5FD8958}" destId="{CE78DF37-5A44-4019-A3EA-54928B76193A}" srcOrd="5" destOrd="0" parTransId="{0ED07A3C-FAD8-4958-ABC2-D885C151E8BB}" sibTransId="{1C1863E9-FECA-4591-A4CD-AA754575179D}"/>
    <dgm:cxn modelId="{0193BA0A-391B-4A3B-9A92-598D1BA73F8F}" type="presOf" srcId="{CE78DF37-5A44-4019-A3EA-54928B76193A}" destId="{457D4D70-178A-47A9-BC3E-2C2C9BB89422}" srcOrd="0" destOrd="0" presId="urn:microsoft.com/office/officeart/2005/8/layout/list1"/>
    <dgm:cxn modelId="{59A44E70-AAA8-4660-9762-8851CDB18C33}" type="presOf" srcId="{C2614BD9-2A42-4179-878D-270FB9DDF5FE}" destId="{1BE8FE13-4190-4504-85D1-F379A607C8DF}" srcOrd="0" destOrd="0" presId="urn:microsoft.com/office/officeart/2005/8/layout/list1"/>
    <dgm:cxn modelId="{5A26336E-D912-4B09-BEB9-840E4DFF312F}" type="presParOf" srcId="{E820A724-1E01-47D4-A03D-CAC2745E8775}" destId="{1552C2C4-F13F-4DCB-8ADF-C27370078E6C}" srcOrd="0" destOrd="0" presId="urn:microsoft.com/office/officeart/2005/8/layout/list1"/>
    <dgm:cxn modelId="{AF7A01EA-1135-4DB2-8337-4636DE929A4F}" type="presParOf" srcId="{1552C2C4-F13F-4DCB-8ADF-C27370078E6C}" destId="{0DF4A900-FB92-4002-AB0E-CC7223DEB746}" srcOrd="0" destOrd="0" presId="urn:microsoft.com/office/officeart/2005/8/layout/list1"/>
    <dgm:cxn modelId="{487FD8A5-5F65-43C6-9923-572198C70649}" type="presParOf" srcId="{1552C2C4-F13F-4DCB-8ADF-C27370078E6C}" destId="{DC854BB6-9D3F-4D57-871B-BFA7063CE63B}" srcOrd="1" destOrd="0" presId="urn:microsoft.com/office/officeart/2005/8/layout/list1"/>
    <dgm:cxn modelId="{9188C55E-12C3-4F9C-9070-6699EF8BED72}" type="presParOf" srcId="{E820A724-1E01-47D4-A03D-CAC2745E8775}" destId="{0130644A-CA0A-47CC-A949-08C8134A8561}" srcOrd="1" destOrd="0" presId="urn:microsoft.com/office/officeart/2005/8/layout/list1"/>
    <dgm:cxn modelId="{94F29AAF-169F-4784-A0CC-66C13DC81EF2}" type="presParOf" srcId="{E820A724-1E01-47D4-A03D-CAC2745E8775}" destId="{1BE8FE13-4190-4504-85D1-F379A607C8DF}" srcOrd="2" destOrd="0" presId="urn:microsoft.com/office/officeart/2005/8/layout/list1"/>
    <dgm:cxn modelId="{551EF1F6-C030-4413-8AE8-67523B7B646F}" type="presParOf" srcId="{E820A724-1E01-47D4-A03D-CAC2745E8775}" destId="{5FCF6F99-8C44-4F0A-9E77-82E48A857587}" srcOrd="3" destOrd="0" presId="urn:microsoft.com/office/officeart/2005/8/layout/list1"/>
    <dgm:cxn modelId="{66ADA097-7E39-4E7D-A631-CBF84455F878}" type="presParOf" srcId="{E820A724-1E01-47D4-A03D-CAC2745E8775}" destId="{970D7C09-F4CA-4CFD-9F7D-D422BCD4B05D}" srcOrd="4" destOrd="0" presId="urn:microsoft.com/office/officeart/2005/8/layout/list1"/>
    <dgm:cxn modelId="{1FCAA802-5513-49A5-A2BE-47FE8C6A546F}" type="presParOf" srcId="{970D7C09-F4CA-4CFD-9F7D-D422BCD4B05D}" destId="{FD14C4C2-7B7B-4FF2-97E6-B12874B3A92B}" srcOrd="0" destOrd="0" presId="urn:microsoft.com/office/officeart/2005/8/layout/list1"/>
    <dgm:cxn modelId="{9CB35B6E-225A-4864-8563-D9BD4B1A9E54}" type="presParOf" srcId="{970D7C09-F4CA-4CFD-9F7D-D422BCD4B05D}" destId="{3E5B50E3-4E10-4AEC-B280-3194A0CCAFA5}" srcOrd="1" destOrd="0" presId="urn:microsoft.com/office/officeart/2005/8/layout/list1"/>
    <dgm:cxn modelId="{0655CF6C-5504-4154-B0D4-CA675F772800}" type="presParOf" srcId="{E820A724-1E01-47D4-A03D-CAC2745E8775}" destId="{659FFC85-D05F-4F88-9C10-F1CAA93A34CF}" srcOrd="5" destOrd="0" presId="urn:microsoft.com/office/officeart/2005/8/layout/list1"/>
    <dgm:cxn modelId="{D3A053EF-2279-48B8-B560-03D53C45F5B6}" type="presParOf" srcId="{E820A724-1E01-47D4-A03D-CAC2745E8775}" destId="{A4EE3C36-B440-49E6-80CE-B3C1D2059144}" srcOrd="6" destOrd="0" presId="urn:microsoft.com/office/officeart/2005/8/layout/list1"/>
    <dgm:cxn modelId="{65084A00-11B3-4BF3-B2CA-35B3514E1965}" type="presParOf" srcId="{E820A724-1E01-47D4-A03D-CAC2745E8775}" destId="{ED959D55-AA50-486A-9B1E-89A5520DC90D}" srcOrd="7" destOrd="0" presId="urn:microsoft.com/office/officeart/2005/8/layout/list1"/>
    <dgm:cxn modelId="{24BE2F73-0A29-48A7-A1B2-709C684648B5}" type="presParOf" srcId="{E820A724-1E01-47D4-A03D-CAC2745E8775}" destId="{0042E774-7366-4970-B977-5C27EB6D979C}" srcOrd="8" destOrd="0" presId="urn:microsoft.com/office/officeart/2005/8/layout/list1"/>
    <dgm:cxn modelId="{EAD8768A-7750-4DCE-89DE-6A82D6729EBF}" type="presParOf" srcId="{0042E774-7366-4970-B977-5C27EB6D979C}" destId="{BBD01D17-45C1-4EC7-ABD5-055869188F65}" srcOrd="0" destOrd="0" presId="urn:microsoft.com/office/officeart/2005/8/layout/list1"/>
    <dgm:cxn modelId="{E699659C-2D19-4E48-88FC-DF7B0961ABB6}" type="presParOf" srcId="{0042E774-7366-4970-B977-5C27EB6D979C}" destId="{CF9B33E8-24E8-43A4-9AFD-D6B2CFE6BB6B}" srcOrd="1" destOrd="0" presId="urn:microsoft.com/office/officeart/2005/8/layout/list1"/>
    <dgm:cxn modelId="{C67E8684-F73A-48D8-825F-66B17238A87E}" type="presParOf" srcId="{E820A724-1E01-47D4-A03D-CAC2745E8775}" destId="{EEE6438D-544D-4520-B513-9E8D710ABAAD}" srcOrd="9" destOrd="0" presId="urn:microsoft.com/office/officeart/2005/8/layout/list1"/>
    <dgm:cxn modelId="{797868F7-2B89-43AA-8FD4-C13F688E660D}" type="presParOf" srcId="{E820A724-1E01-47D4-A03D-CAC2745E8775}" destId="{25D036B8-E5DE-41EB-A85F-5286A95B9E5D}" srcOrd="10" destOrd="0" presId="urn:microsoft.com/office/officeart/2005/8/layout/list1"/>
    <dgm:cxn modelId="{68B14733-A185-451D-8CA5-F7A767D4A5A9}" type="presParOf" srcId="{E820A724-1E01-47D4-A03D-CAC2745E8775}" destId="{52A34F24-F95F-40E3-A662-AC87488E550F}" srcOrd="11" destOrd="0" presId="urn:microsoft.com/office/officeart/2005/8/layout/list1"/>
    <dgm:cxn modelId="{5E15805C-D3F3-4831-AF12-FF0723213C49}" type="presParOf" srcId="{E820A724-1E01-47D4-A03D-CAC2745E8775}" destId="{7E8F3193-0D2A-4454-A1C8-5E6091DF4A24}" srcOrd="12" destOrd="0" presId="urn:microsoft.com/office/officeart/2005/8/layout/list1"/>
    <dgm:cxn modelId="{005897AD-3468-42A1-A949-7F6E3CBF4140}" type="presParOf" srcId="{7E8F3193-0D2A-4454-A1C8-5E6091DF4A24}" destId="{350AB009-C512-42A2-81A9-7C049293130E}" srcOrd="0" destOrd="0" presId="urn:microsoft.com/office/officeart/2005/8/layout/list1"/>
    <dgm:cxn modelId="{03909D25-633D-4322-908D-5D7EEFAA8F57}" type="presParOf" srcId="{7E8F3193-0D2A-4454-A1C8-5E6091DF4A24}" destId="{F9DFBF03-F4C6-4DDA-B25F-05AC8046D47C}" srcOrd="1" destOrd="0" presId="urn:microsoft.com/office/officeart/2005/8/layout/list1"/>
    <dgm:cxn modelId="{CF224A65-6DAB-450D-B26B-891C4A7C2692}" type="presParOf" srcId="{E820A724-1E01-47D4-A03D-CAC2745E8775}" destId="{4D72F074-3FDA-4B78-AB89-0863A8E69EE3}" srcOrd="13" destOrd="0" presId="urn:microsoft.com/office/officeart/2005/8/layout/list1"/>
    <dgm:cxn modelId="{C654F625-C094-4F22-9CF2-A86B7E82633B}" type="presParOf" srcId="{E820A724-1E01-47D4-A03D-CAC2745E8775}" destId="{4673CCF4-1D13-4975-AFE7-74C06D0F976D}" srcOrd="14" destOrd="0" presId="urn:microsoft.com/office/officeart/2005/8/layout/list1"/>
    <dgm:cxn modelId="{089D460A-C6FB-479D-B5C9-C99630A1B0EF}" type="presParOf" srcId="{E820A724-1E01-47D4-A03D-CAC2745E8775}" destId="{2B33B415-6FDD-4757-A50F-3BD4B999418A}" srcOrd="15" destOrd="0" presId="urn:microsoft.com/office/officeart/2005/8/layout/list1"/>
    <dgm:cxn modelId="{F7ECD037-90BC-4ABB-B7D8-20D13E3D28E7}" type="presParOf" srcId="{E820A724-1E01-47D4-A03D-CAC2745E8775}" destId="{E3EFAB7E-0254-4346-90A8-9A4B752D9EE5}" srcOrd="16" destOrd="0" presId="urn:microsoft.com/office/officeart/2005/8/layout/list1"/>
    <dgm:cxn modelId="{5D088FC6-C62E-4F29-9A4C-A97F512644E2}" type="presParOf" srcId="{E3EFAB7E-0254-4346-90A8-9A4B752D9EE5}" destId="{76121906-2E83-475A-B9CA-23F91A994F15}" srcOrd="0" destOrd="0" presId="urn:microsoft.com/office/officeart/2005/8/layout/list1"/>
    <dgm:cxn modelId="{0C2C8592-E7B8-4106-83BE-8E9DA5E1757B}" type="presParOf" srcId="{E3EFAB7E-0254-4346-90A8-9A4B752D9EE5}" destId="{643001B4-E8C0-41AD-9B5B-028FA8E69451}" srcOrd="1" destOrd="0" presId="urn:microsoft.com/office/officeart/2005/8/layout/list1"/>
    <dgm:cxn modelId="{9110A380-7794-4456-9F8D-969F1848FD91}" type="presParOf" srcId="{E820A724-1E01-47D4-A03D-CAC2745E8775}" destId="{2FE822E8-409C-4F24-978E-47A0F83027B9}" srcOrd="17" destOrd="0" presId="urn:microsoft.com/office/officeart/2005/8/layout/list1"/>
    <dgm:cxn modelId="{CD895369-A457-4FF5-A96F-267D36CBCCCE}" type="presParOf" srcId="{E820A724-1E01-47D4-A03D-CAC2745E8775}" destId="{2EC8CF59-8B14-477E-B452-5BBE2AE976EF}" srcOrd="18" destOrd="0" presId="urn:microsoft.com/office/officeart/2005/8/layout/list1"/>
    <dgm:cxn modelId="{BFC47422-CB2F-4CEB-B180-970D16AC2075}" type="presParOf" srcId="{E820A724-1E01-47D4-A03D-CAC2745E8775}" destId="{CC16DB8D-0B98-4D47-99F0-59830A9CBC0E}" srcOrd="19" destOrd="0" presId="urn:microsoft.com/office/officeart/2005/8/layout/list1"/>
    <dgm:cxn modelId="{98A8AD34-208E-4CB2-871E-502656E6B924}" type="presParOf" srcId="{E820A724-1E01-47D4-A03D-CAC2745E8775}" destId="{B689D3E6-9B50-463E-A6C9-958D042129D2}" srcOrd="20" destOrd="0" presId="urn:microsoft.com/office/officeart/2005/8/layout/list1"/>
    <dgm:cxn modelId="{661198AC-CB36-4762-B2F7-AF2200FD7082}" type="presParOf" srcId="{B689D3E6-9B50-463E-A6C9-958D042129D2}" destId="{457D4D70-178A-47A9-BC3E-2C2C9BB89422}" srcOrd="0" destOrd="0" presId="urn:microsoft.com/office/officeart/2005/8/layout/list1"/>
    <dgm:cxn modelId="{A60DD98A-2D9D-4073-9F46-D75A801F9BB9}" type="presParOf" srcId="{B689D3E6-9B50-463E-A6C9-958D042129D2}" destId="{38B25F7A-C73F-4E3E-A5CA-5095C95D7943}" srcOrd="1" destOrd="0" presId="urn:microsoft.com/office/officeart/2005/8/layout/list1"/>
    <dgm:cxn modelId="{F08ECEAF-A33D-4138-BAB8-E40703937336}" type="presParOf" srcId="{E820A724-1E01-47D4-A03D-CAC2745E8775}" destId="{D52E5CB3-27B9-45E4-A50E-96FCCF27DDB5}" srcOrd="21" destOrd="0" presId="urn:microsoft.com/office/officeart/2005/8/layout/list1"/>
    <dgm:cxn modelId="{9759A951-0A18-437F-B95C-78FE47558DFC}" type="presParOf" srcId="{E820A724-1E01-47D4-A03D-CAC2745E8775}" destId="{14672866-D9BE-4916-B689-7CA3CB0C57BC}" srcOrd="2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E8FE13-4190-4504-85D1-F379A607C8DF}">
      <dsp:nvSpPr>
        <dsp:cNvPr id="0" name=""/>
        <dsp:cNvSpPr/>
      </dsp:nvSpPr>
      <dsp:spPr>
        <a:xfrm>
          <a:off x="0" y="325746"/>
          <a:ext cx="3909760" cy="6378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3441" tIns="166624" rIns="303441" bIns="64008" numCol="1" spcCol="1270" anchor="t" anchorCtr="0">
          <a:noAutofit/>
        </a:bodyPr>
        <a:lstStyle/>
        <a:p>
          <a:pPr marL="119063" lvl="1" indent="-119063" algn="l" defTabSz="4000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900" kern="1200" dirty="0" smtClean="0"/>
            <a:t>      </a:t>
          </a:r>
          <a:br>
            <a:rPr lang="en-US" sz="900" kern="1200" dirty="0" smtClean="0"/>
          </a:br>
          <a:r>
            <a:rPr lang="en-US" sz="900" kern="1200" dirty="0" smtClean="0"/>
            <a:t>         </a:t>
          </a:r>
          <a:br>
            <a:rPr lang="en-US" sz="900" kern="1200" dirty="0" smtClean="0"/>
          </a:br>
          <a:r>
            <a:rPr lang="en-US" sz="900" kern="1200" dirty="0" smtClean="0"/>
            <a:t>                                                      </a:t>
          </a:r>
          <a:endParaRPr lang="en-US" sz="900" kern="1200" dirty="0"/>
        </a:p>
      </dsp:txBody>
      <dsp:txXfrm>
        <a:off x="0" y="325746"/>
        <a:ext cx="3909760" cy="637875"/>
      </dsp:txXfrm>
    </dsp:sp>
    <dsp:sp modelId="{DC854BB6-9D3F-4D57-871B-BFA7063CE63B}">
      <dsp:nvSpPr>
        <dsp:cNvPr id="0" name=""/>
        <dsp:cNvSpPr/>
      </dsp:nvSpPr>
      <dsp:spPr>
        <a:xfrm>
          <a:off x="195488" y="192906"/>
          <a:ext cx="2736832" cy="265680"/>
        </a:xfrm>
        <a:prstGeom prst="roundRect">
          <a:avLst/>
        </a:prstGeom>
        <a:solidFill>
          <a:srgbClr val="5AA3D9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3446" tIns="0" rIns="103446" bIns="0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DATA SERVICES</a:t>
          </a:r>
          <a:endParaRPr lang="en-US" sz="12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208457" y="205875"/>
        <a:ext cx="2710894" cy="239742"/>
      </dsp:txXfrm>
    </dsp:sp>
    <dsp:sp modelId="{A4EE3C36-B440-49E6-80CE-B3C1D2059144}">
      <dsp:nvSpPr>
        <dsp:cNvPr id="0" name=""/>
        <dsp:cNvSpPr/>
      </dsp:nvSpPr>
      <dsp:spPr>
        <a:xfrm>
          <a:off x="0" y="1145061"/>
          <a:ext cx="3909760" cy="646837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3441" tIns="166624" rIns="303441" bIns="64008" numCol="1" spcCol="1270" anchor="t" anchorCtr="0">
          <a:noAutofit/>
        </a:bodyPr>
        <a:lstStyle/>
        <a:p>
          <a:pPr marL="119063" lvl="1" indent="-119063" algn="l" defTabSz="4000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900" kern="1200" dirty="0" smtClean="0"/>
            <a:t>                                                   </a:t>
          </a:r>
          <a:br>
            <a:rPr lang="en-US" sz="900" kern="1200" dirty="0" smtClean="0"/>
          </a:br>
          <a:r>
            <a:rPr lang="en-US" sz="900" kern="1200" dirty="0" smtClean="0"/>
            <a:t/>
          </a:r>
          <a:br>
            <a:rPr lang="en-US" sz="900" kern="1200" dirty="0" smtClean="0"/>
          </a:br>
          <a:r>
            <a:rPr lang="en-US" sz="900" kern="1200" dirty="0" smtClean="0"/>
            <a:t>                                        </a:t>
          </a:r>
          <a:endParaRPr lang="en-US" sz="900" kern="1200" dirty="0"/>
        </a:p>
      </dsp:txBody>
      <dsp:txXfrm>
        <a:off x="0" y="1145061"/>
        <a:ext cx="3909760" cy="646837"/>
      </dsp:txXfrm>
    </dsp:sp>
    <dsp:sp modelId="{3E5B50E3-4E10-4AEC-B280-3194A0CCAFA5}">
      <dsp:nvSpPr>
        <dsp:cNvPr id="0" name=""/>
        <dsp:cNvSpPr/>
      </dsp:nvSpPr>
      <dsp:spPr>
        <a:xfrm>
          <a:off x="195488" y="1012221"/>
          <a:ext cx="2736832" cy="265680"/>
        </a:xfrm>
        <a:prstGeom prst="roundRect">
          <a:avLst/>
        </a:prstGeom>
        <a:solidFill>
          <a:srgbClr val="5AA3D9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3446" tIns="0" rIns="103446" bIns="0" numCol="1" spcCol="1270" anchor="ctr" anchorCtr="0">
          <a:noAutofit/>
        </a:bodyPr>
        <a:lstStyle/>
        <a:p>
          <a:pPr lvl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FINANCE</a:t>
          </a:r>
          <a:endParaRPr lang="en-US" sz="1200" b="1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208457" y="1025190"/>
        <a:ext cx="2710894" cy="239742"/>
      </dsp:txXfrm>
    </dsp:sp>
    <dsp:sp modelId="{25D036B8-E5DE-41EB-A85F-5286A95B9E5D}">
      <dsp:nvSpPr>
        <dsp:cNvPr id="0" name=""/>
        <dsp:cNvSpPr/>
      </dsp:nvSpPr>
      <dsp:spPr>
        <a:xfrm>
          <a:off x="0" y="1973338"/>
          <a:ext cx="3909760" cy="6378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3441" tIns="166624" rIns="303441" bIns="64008" numCol="1" spcCol="1270" anchor="t" anchorCtr="0">
          <a:noAutofit/>
        </a:bodyPr>
        <a:lstStyle/>
        <a:p>
          <a:pPr marL="119063" lvl="1" indent="-119063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900" kern="1200" dirty="0" smtClean="0"/>
            <a:t/>
          </a:r>
          <a:br>
            <a:rPr lang="en-US" sz="900" kern="1200" dirty="0" smtClean="0"/>
          </a:br>
          <a:r>
            <a:rPr lang="en-US" sz="900" kern="1200" dirty="0" smtClean="0"/>
            <a:t/>
          </a:r>
          <a:br>
            <a:rPr lang="en-US" sz="900" kern="1200" dirty="0" smtClean="0"/>
          </a:br>
          <a:endParaRPr lang="en-US" sz="900" kern="1200" dirty="0"/>
        </a:p>
      </dsp:txBody>
      <dsp:txXfrm>
        <a:off x="0" y="1973338"/>
        <a:ext cx="3909760" cy="637875"/>
      </dsp:txXfrm>
    </dsp:sp>
    <dsp:sp modelId="{CF9B33E8-24E8-43A4-9AFD-D6B2CFE6BB6B}">
      <dsp:nvSpPr>
        <dsp:cNvPr id="0" name=""/>
        <dsp:cNvSpPr/>
      </dsp:nvSpPr>
      <dsp:spPr>
        <a:xfrm>
          <a:off x="195488" y="1840498"/>
          <a:ext cx="2736832" cy="265680"/>
        </a:xfrm>
        <a:prstGeom prst="roundRect">
          <a:avLst/>
        </a:prstGeom>
        <a:solidFill>
          <a:srgbClr val="5AA3D9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3446" tIns="0" rIns="103446" bIns="0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INSURANCE &amp; HEALTHCARE</a:t>
          </a:r>
          <a:endParaRPr lang="en-US" sz="12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208457" y="1853467"/>
        <a:ext cx="2710894" cy="239742"/>
      </dsp:txXfrm>
    </dsp:sp>
    <dsp:sp modelId="{4673CCF4-1D13-4975-AFE7-74C06D0F976D}">
      <dsp:nvSpPr>
        <dsp:cNvPr id="0" name=""/>
        <dsp:cNvSpPr/>
      </dsp:nvSpPr>
      <dsp:spPr>
        <a:xfrm>
          <a:off x="0" y="2792653"/>
          <a:ext cx="3909760" cy="60573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3441" tIns="166624" rIns="303441" bIns="56896" numCol="1" spcCol="1270" anchor="t" anchorCtr="0">
          <a:noAutofit/>
        </a:bodyPr>
        <a:lstStyle/>
        <a:p>
          <a:pPr marL="119063" lvl="1" indent="-119063" algn="l" defTabSz="3556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800" kern="1200" dirty="0" smtClean="0"/>
            <a:t/>
          </a:r>
          <a:br>
            <a:rPr lang="en-US" sz="800" kern="1200" dirty="0" smtClean="0"/>
          </a:br>
          <a:r>
            <a:rPr lang="en-US" sz="800" kern="1200" dirty="0" smtClean="0"/>
            <a:t/>
          </a:r>
          <a:br>
            <a:rPr lang="en-US" sz="800" kern="1200" dirty="0" smtClean="0"/>
          </a:br>
          <a:endParaRPr lang="en-US" sz="800" kern="1200" dirty="0"/>
        </a:p>
      </dsp:txBody>
      <dsp:txXfrm>
        <a:off x="0" y="2792653"/>
        <a:ext cx="3909760" cy="605732"/>
      </dsp:txXfrm>
    </dsp:sp>
    <dsp:sp modelId="{F9DFBF03-F4C6-4DDA-B25F-05AC8046D47C}">
      <dsp:nvSpPr>
        <dsp:cNvPr id="0" name=""/>
        <dsp:cNvSpPr/>
      </dsp:nvSpPr>
      <dsp:spPr>
        <a:xfrm>
          <a:off x="195488" y="2659813"/>
          <a:ext cx="2736832" cy="265680"/>
        </a:xfrm>
        <a:prstGeom prst="roundRect">
          <a:avLst/>
        </a:prstGeom>
        <a:solidFill>
          <a:srgbClr val="5AA3D9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3446" tIns="0" rIns="103446" bIns="0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PUBLIC SECTOR</a:t>
          </a:r>
          <a:endParaRPr lang="en-US" sz="12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208457" y="2672782"/>
        <a:ext cx="2710894" cy="239742"/>
      </dsp:txXfrm>
    </dsp:sp>
    <dsp:sp modelId="{2EC8CF59-8B14-477E-B452-5BBE2AE976EF}">
      <dsp:nvSpPr>
        <dsp:cNvPr id="0" name=""/>
        <dsp:cNvSpPr/>
      </dsp:nvSpPr>
      <dsp:spPr>
        <a:xfrm>
          <a:off x="0" y="3579826"/>
          <a:ext cx="3909760" cy="6152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3441" tIns="166624" rIns="303441" bIns="56896" numCol="1" spcCol="1270" anchor="t" anchorCtr="0">
          <a:noAutofit/>
        </a:bodyPr>
        <a:lstStyle/>
        <a:p>
          <a:pPr marL="119063" lvl="1" indent="-119063" algn="l" defTabSz="3556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800" kern="1200" dirty="0" smtClean="0"/>
            <a:t/>
          </a:r>
          <a:br>
            <a:rPr lang="en-US" sz="800" kern="1200" dirty="0" smtClean="0"/>
          </a:br>
          <a:r>
            <a:rPr lang="en-US" sz="800" kern="1200" dirty="0" smtClean="0"/>
            <a:t/>
          </a:r>
          <a:br>
            <a:rPr lang="en-US" sz="800" kern="1200" dirty="0" smtClean="0"/>
          </a:br>
          <a:endParaRPr lang="en-US" sz="800" kern="1200" dirty="0"/>
        </a:p>
      </dsp:txBody>
      <dsp:txXfrm>
        <a:off x="0" y="3579826"/>
        <a:ext cx="3909760" cy="615275"/>
      </dsp:txXfrm>
    </dsp:sp>
    <dsp:sp modelId="{643001B4-E8C0-41AD-9B5B-028FA8E69451}">
      <dsp:nvSpPr>
        <dsp:cNvPr id="0" name=""/>
        <dsp:cNvSpPr/>
      </dsp:nvSpPr>
      <dsp:spPr>
        <a:xfrm>
          <a:off x="195488" y="3446986"/>
          <a:ext cx="2736832" cy="265680"/>
        </a:xfrm>
        <a:prstGeom prst="roundRect">
          <a:avLst/>
        </a:prstGeom>
        <a:solidFill>
          <a:srgbClr val="5AA3D9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3446" tIns="0" rIns="103446" bIns="0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TELECOMMUNICATIONS</a:t>
          </a:r>
          <a:endParaRPr lang="en-US" sz="12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208457" y="3459955"/>
        <a:ext cx="2710894" cy="239742"/>
      </dsp:txXfrm>
    </dsp:sp>
    <dsp:sp modelId="{14672866-D9BE-4916-B689-7CA3CB0C57BC}">
      <dsp:nvSpPr>
        <dsp:cNvPr id="0" name=""/>
        <dsp:cNvSpPr/>
      </dsp:nvSpPr>
      <dsp:spPr>
        <a:xfrm>
          <a:off x="0" y="4377346"/>
          <a:ext cx="3909760" cy="615128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3441" tIns="166624" rIns="303441" bIns="56896" numCol="1" spcCol="1270" anchor="t" anchorCtr="0">
          <a:noAutofit/>
        </a:bodyPr>
        <a:lstStyle/>
        <a:p>
          <a:pPr marL="119063" lvl="1" indent="-119063" algn="l" defTabSz="3556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  <a:tabLst/>
          </a:pPr>
          <a:r>
            <a:rPr lang="en-US" sz="800" kern="1200" dirty="0" smtClean="0"/>
            <a:t/>
          </a:r>
          <a:br>
            <a:rPr lang="en-US" sz="800" kern="1200" dirty="0" smtClean="0"/>
          </a:br>
          <a:r>
            <a:rPr lang="en-US" sz="800" kern="1200" dirty="0" smtClean="0"/>
            <a:t/>
          </a:r>
          <a:br>
            <a:rPr lang="en-US" sz="800" kern="1200" dirty="0" smtClean="0"/>
          </a:br>
          <a:endParaRPr lang="en-US" sz="800" kern="1200" dirty="0"/>
        </a:p>
      </dsp:txBody>
      <dsp:txXfrm>
        <a:off x="0" y="4377346"/>
        <a:ext cx="3909760" cy="615128"/>
      </dsp:txXfrm>
    </dsp:sp>
    <dsp:sp modelId="{38B25F7A-C73F-4E3E-A5CA-5095C95D7943}">
      <dsp:nvSpPr>
        <dsp:cNvPr id="0" name=""/>
        <dsp:cNvSpPr/>
      </dsp:nvSpPr>
      <dsp:spPr>
        <a:xfrm>
          <a:off x="195488" y="4243701"/>
          <a:ext cx="2736832" cy="265680"/>
        </a:xfrm>
        <a:prstGeom prst="roundRect">
          <a:avLst/>
        </a:prstGeom>
        <a:solidFill>
          <a:srgbClr val="5AA3D9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3446" tIns="0" rIns="103446" bIns="0" numCol="1" spcCol="1270" anchor="ctr" anchorCtr="0">
          <a:noAutofit/>
        </a:bodyPr>
        <a:lstStyle/>
        <a:p>
          <a:pPr lvl="0" algn="l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RETAIL</a:t>
          </a:r>
          <a:endParaRPr lang="en-US" sz="1100" b="1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208457" y="4256670"/>
        <a:ext cx="2710894" cy="23974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2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3.e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image" Target="../media/image148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FD2B52-03D4-45FF-A04A-9ACCD6188EB1}" type="datetimeFigureOut">
              <a:rPr lang="ko-KR" altLang="en-US" smtClean="0"/>
              <a:t>2021-10-26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CE3B16-8368-49FC-9898-1D26EC1D0E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27401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6F676D-2B36-4086-ABB5-9E43806D9716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8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00366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Tx/>
              <a:buChar char="-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AE67D49-239C-4169-8C80-272BC4A5A462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12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697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Tx/>
              <a:buChar char="-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AE67D49-239C-4169-8C80-272BC4A5A462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13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54491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6F676D-2B36-4086-ABB5-9E43806D9716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14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33968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75119A-14BB-9047-A72D-2C18D645C351}" type="slidenum">
              <a:rPr lang="en-US" smtClean="0">
                <a:solidFill>
                  <a:prstClr val="black"/>
                </a:solidFill>
              </a:rPr>
              <a:pPr/>
              <a:t>20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03546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75119A-14BB-9047-A72D-2C18D645C351}" type="slidenum">
              <a:rPr lang="en-US" smtClean="0">
                <a:solidFill>
                  <a:prstClr val="black"/>
                </a:solidFill>
              </a:rPr>
              <a:pPr/>
              <a:t>22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01776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1805F-6510-4DB8-A3E0-28A483AEC65B}" type="datetime1">
              <a:rPr lang="ko-KR" altLang="en-US" smtClean="0"/>
              <a:t>2021-10-26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AC7F0-1DAB-45FF-886A-76482D12BA4F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103299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DD9B6-2BB9-46B2-A124-1C51919CAF82}" type="datetime1">
              <a:rPr lang="ko-KR" altLang="en-US" smtClean="0"/>
              <a:t>2021-10-26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Rectangle 8"/>
          <p:cNvSpPr>
            <a:spLocks noChangeArrowheads="1"/>
          </p:cNvSpPr>
          <p:nvPr userDrawn="1"/>
        </p:nvSpPr>
        <p:spPr bwMode="auto">
          <a:xfrm>
            <a:off x="240341" y="250214"/>
            <a:ext cx="9429098" cy="803275"/>
          </a:xfrm>
          <a:prstGeom prst="rect">
            <a:avLst/>
          </a:prstGeom>
          <a:solidFill>
            <a:srgbClr val="5AA3D9"/>
          </a:solidFill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  <a:normAutofit/>
          </a:bodyPr>
          <a:lstStyle/>
          <a:p>
            <a:pPr eaLnBrk="0" hangingPunct="0">
              <a:defRPr/>
            </a:pPr>
            <a:endParaRPr lang="en-US" sz="1350" dirty="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8" name="Picture 7" descr="footer_grad"/>
          <p:cNvPicPr>
            <a:picLocks noChangeAspect="1" noChangeArrowheads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0" y="6272850"/>
            <a:ext cx="9906000" cy="622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6"/>
          <p:cNvSpPr txBox="1">
            <a:spLocks noChangeArrowheads="1"/>
          </p:cNvSpPr>
          <p:nvPr userDrawn="1"/>
        </p:nvSpPr>
        <p:spPr bwMode="auto">
          <a:xfrm>
            <a:off x="8124280" y="6509352"/>
            <a:ext cx="1676797" cy="244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r" defTabSz="914400" rtl="0" eaLnBrk="0" latinLnBrk="1" hangingPunct="0">
              <a:defRPr sz="900" kern="1200">
                <a:solidFill>
                  <a:srgbClr val="63646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5906214F-36BC-484E-BE50-16A539CFA292}" type="slidenum">
              <a:rPr lang="en-US" sz="825" b="0" smtClean="0">
                <a:latin typeface="HY동녘B" panose="02030600000101010101" pitchFamily="18" charset="-127"/>
                <a:ea typeface="HY동녘B" panose="02030600000101010101" pitchFamily="18" charset="-127"/>
              </a:rPr>
              <a:pPr>
                <a:defRPr/>
              </a:pPr>
              <a:t>‹#›</a:t>
            </a:fld>
            <a:endParaRPr lang="en-US" sz="825" b="0" dirty="0">
              <a:latin typeface="HY동녘B" panose="02030600000101010101" pitchFamily="18" charset="-127"/>
              <a:ea typeface="HY동녘B" panose="02030600000101010101" pitchFamily="18" charset="-127"/>
            </a:endParaRPr>
          </a:p>
        </p:txBody>
      </p:sp>
      <p:sp>
        <p:nvSpPr>
          <p:cNvPr id="10" name="Line 10"/>
          <p:cNvSpPr>
            <a:spLocks noChangeShapeType="1"/>
          </p:cNvSpPr>
          <p:nvPr userDrawn="1"/>
        </p:nvSpPr>
        <p:spPr bwMode="auto">
          <a:xfrm>
            <a:off x="9499523" y="6504713"/>
            <a:ext cx="0" cy="231730"/>
          </a:xfrm>
          <a:prstGeom prst="line">
            <a:avLst/>
          </a:prstGeom>
          <a:noFill/>
          <a:ln w="9525">
            <a:solidFill>
              <a:srgbClr val="636467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eaLnBrk="0" hangingPunct="0">
              <a:defRPr/>
            </a:pPr>
            <a:endParaRPr lang="en-US" sz="1350" dirty="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15" name="그림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1631" y="6471948"/>
            <a:ext cx="1516592" cy="281979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76" y="6404568"/>
            <a:ext cx="1170800" cy="37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7479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CB78C-6B62-47F3-8ECE-C4BF86D64E90}" type="datetime1">
              <a:rPr lang="ko-KR" altLang="en-US" smtClean="0"/>
              <a:t>2021-10-26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AC7F0-1DAB-45FF-886A-76482D12BA4F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72122595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9" name="Rectangle 8"/>
          <p:cNvSpPr>
            <a:spLocks noChangeArrowheads="1"/>
          </p:cNvSpPr>
          <p:nvPr userDrawn="1"/>
        </p:nvSpPr>
        <p:spPr bwMode="auto">
          <a:xfrm>
            <a:off x="240341" y="250214"/>
            <a:ext cx="9429098" cy="803275"/>
          </a:xfrm>
          <a:prstGeom prst="rect">
            <a:avLst/>
          </a:prstGeom>
          <a:solidFill>
            <a:srgbClr val="5AA3D9"/>
          </a:solidFill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  <a:normAutofit/>
          </a:bodyPr>
          <a:lstStyle/>
          <a:p>
            <a:pPr eaLnBrk="0" hangingPunct="0">
              <a:defRPr/>
            </a:pPr>
            <a:endParaRPr lang="en-US" sz="1350" dirty="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10"/>
          </p:nvPr>
        </p:nvSpPr>
        <p:spPr>
          <a:xfrm>
            <a:off x="681038" y="6356352"/>
            <a:ext cx="2228850" cy="365125"/>
          </a:xfrm>
        </p:spPr>
        <p:txBody>
          <a:bodyPr/>
          <a:lstStyle/>
          <a:p>
            <a:fld id="{12FDD9B6-2BB9-46B2-A124-1C51919CAF82}" type="datetime1">
              <a:rPr lang="ko-KR" altLang="en-US" smtClean="0"/>
              <a:t>2021-10-26</a:t>
            </a:fld>
            <a:endParaRPr lang="ko-KR" altLang="en-US"/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281363" y="6356352"/>
            <a:ext cx="3343275" cy="36512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96113" y="6356352"/>
            <a:ext cx="2228850" cy="365125"/>
          </a:xfr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7" name="Picture 7" descr="footer_grad"/>
          <p:cNvPicPr>
            <a:picLocks noChangeAspect="1" noChangeArrowheads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0" y="6243638"/>
            <a:ext cx="9906000" cy="622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Rectangle 6"/>
          <p:cNvSpPr txBox="1">
            <a:spLocks noChangeArrowheads="1"/>
          </p:cNvSpPr>
          <p:nvPr userDrawn="1"/>
        </p:nvSpPr>
        <p:spPr bwMode="auto">
          <a:xfrm>
            <a:off x="8124280" y="6471948"/>
            <a:ext cx="167679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r" defTabSz="914400" rtl="0" eaLnBrk="0" latinLnBrk="1" hangingPunct="0">
              <a:defRPr sz="900" kern="1200">
                <a:solidFill>
                  <a:srgbClr val="63646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5906214F-36BC-484E-BE50-16A539CFA292}" type="slidenum">
              <a:rPr lang="en-US" sz="825" b="0" smtClean="0">
                <a:latin typeface="HY동녘B" panose="02030600000101010101" pitchFamily="18" charset="-127"/>
                <a:ea typeface="HY동녘B" panose="02030600000101010101" pitchFamily="18" charset="-127"/>
              </a:rPr>
              <a:pPr>
                <a:defRPr/>
              </a:pPr>
              <a:t>‹#›</a:t>
            </a:fld>
            <a:endParaRPr lang="en-US" sz="825" b="0" dirty="0">
              <a:latin typeface="HY동녘B" panose="02030600000101010101" pitchFamily="18" charset="-127"/>
              <a:ea typeface="HY동녘B" panose="02030600000101010101" pitchFamily="18" charset="-127"/>
            </a:endParaRPr>
          </a:p>
        </p:txBody>
      </p:sp>
      <p:sp>
        <p:nvSpPr>
          <p:cNvPr id="19" name="Line 10"/>
          <p:cNvSpPr>
            <a:spLocks noChangeShapeType="1"/>
          </p:cNvSpPr>
          <p:nvPr userDrawn="1"/>
        </p:nvSpPr>
        <p:spPr bwMode="auto">
          <a:xfrm>
            <a:off x="9499523" y="6473204"/>
            <a:ext cx="0" cy="304800"/>
          </a:xfrm>
          <a:prstGeom prst="line">
            <a:avLst/>
          </a:prstGeom>
          <a:noFill/>
          <a:ln w="9525">
            <a:solidFill>
              <a:srgbClr val="636467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eaLnBrk="0" hangingPunct="0">
              <a:defRPr/>
            </a:pPr>
            <a:endParaRPr lang="en-US" sz="1350" dirty="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22" name="그림 2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1631" y="6471948"/>
            <a:ext cx="1516592" cy="281979"/>
          </a:xfrm>
          <a:prstGeom prst="rect">
            <a:avLst/>
          </a:prstGeom>
        </p:spPr>
      </p:pic>
      <p:pic>
        <p:nvPicPr>
          <p:cNvPr id="20" name="Picture 2" descr="https://m.nhlife.co.kr/img/timg_logo.pn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243" y="6507209"/>
            <a:ext cx="1457325" cy="211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6627377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11" name="Rectangle 8"/>
          <p:cNvSpPr>
            <a:spLocks noChangeArrowheads="1"/>
          </p:cNvSpPr>
          <p:nvPr userDrawn="1"/>
        </p:nvSpPr>
        <p:spPr bwMode="auto">
          <a:xfrm>
            <a:off x="240341" y="250214"/>
            <a:ext cx="9429098" cy="803275"/>
          </a:xfrm>
          <a:prstGeom prst="rect">
            <a:avLst/>
          </a:prstGeom>
          <a:solidFill>
            <a:srgbClr val="5AA3D9"/>
          </a:solidFill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  <a:normAutofit/>
          </a:bodyPr>
          <a:lstStyle/>
          <a:p>
            <a:pPr eaLnBrk="0" hangingPunct="0">
              <a:defRPr/>
            </a:pPr>
            <a:endParaRPr lang="en-US" sz="1350" dirty="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6" name="Date Placeholder 3"/>
          <p:cNvSpPr>
            <a:spLocks noGrp="1"/>
          </p:cNvSpPr>
          <p:nvPr>
            <p:ph type="dt" sz="half" idx="10"/>
          </p:nvPr>
        </p:nvSpPr>
        <p:spPr>
          <a:xfrm>
            <a:off x="681038" y="6356352"/>
            <a:ext cx="2228850" cy="365125"/>
          </a:xfrm>
        </p:spPr>
        <p:txBody>
          <a:bodyPr/>
          <a:lstStyle/>
          <a:p>
            <a:fld id="{12FDD9B6-2BB9-46B2-A124-1C51919CAF82}" type="datetime1">
              <a:rPr lang="ko-KR" altLang="en-US" smtClean="0"/>
              <a:t>2021-10-26</a:t>
            </a:fld>
            <a:endParaRPr lang="ko-KR" altLang="en-US"/>
          </a:p>
        </p:txBody>
      </p:sp>
      <p:sp>
        <p:nvSpPr>
          <p:cNvPr id="1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281363" y="6356352"/>
            <a:ext cx="3343275" cy="36512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1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96113" y="6356352"/>
            <a:ext cx="2228850" cy="365125"/>
          </a:xfr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9" name="Picture 7" descr="footer_grad"/>
          <p:cNvPicPr>
            <a:picLocks noChangeAspect="1" noChangeArrowheads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0" y="6243638"/>
            <a:ext cx="9906000" cy="622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Rectangle 6"/>
          <p:cNvSpPr txBox="1">
            <a:spLocks noChangeArrowheads="1"/>
          </p:cNvSpPr>
          <p:nvPr userDrawn="1"/>
        </p:nvSpPr>
        <p:spPr bwMode="auto">
          <a:xfrm>
            <a:off x="8124280" y="6471948"/>
            <a:ext cx="167679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r" defTabSz="914400" rtl="0" eaLnBrk="0" latinLnBrk="1" hangingPunct="0">
              <a:defRPr sz="900" kern="1200">
                <a:solidFill>
                  <a:srgbClr val="63646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5906214F-36BC-484E-BE50-16A539CFA292}" type="slidenum">
              <a:rPr lang="en-US" sz="825" b="0" smtClean="0">
                <a:latin typeface="HY동녘B" panose="02030600000101010101" pitchFamily="18" charset="-127"/>
                <a:ea typeface="HY동녘B" panose="02030600000101010101" pitchFamily="18" charset="-127"/>
              </a:rPr>
              <a:pPr>
                <a:defRPr/>
              </a:pPr>
              <a:t>‹#›</a:t>
            </a:fld>
            <a:endParaRPr lang="en-US" sz="825" b="0" dirty="0">
              <a:latin typeface="HY동녘B" panose="02030600000101010101" pitchFamily="18" charset="-127"/>
              <a:ea typeface="HY동녘B" panose="02030600000101010101" pitchFamily="18" charset="-127"/>
            </a:endParaRPr>
          </a:p>
        </p:txBody>
      </p:sp>
      <p:sp>
        <p:nvSpPr>
          <p:cNvPr id="21" name="Line 10"/>
          <p:cNvSpPr>
            <a:spLocks noChangeShapeType="1"/>
          </p:cNvSpPr>
          <p:nvPr userDrawn="1"/>
        </p:nvSpPr>
        <p:spPr bwMode="auto">
          <a:xfrm>
            <a:off x="9499523" y="6473204"/>
            <a:ext cx="0" cy="304800"/>
          </a:xfrm>
          <a:prstGeom prst="line">
            <a:avLst/>
          </a:prstGeom>
          <a:noFill/>
          <a:ln w="9525">
            <a:solidFill>
              <a:srgbClr val="636467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eaLnBrk="0" hangingPunct="0">
              <a:defRPr/>
            </a:pPr>
            <a:endParaRPr lang="en-US" sz="1350" dirty="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24" name="그림 2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1631" y="6471948"/>
            <a:ext cx="1516592" cy="281979"/>
          </a:xfrm>
          <a:prstGeom prst="rect">
            <a:avLst/>
          </a:prstGeom>
        </p:spPr>
      </p:pic>
      <p:pic>
        <p:nvPicPr>
          <p:cNvPr id="22" name="Picture 2" descr="https://m.nhlife.co.kr/img/timg_logo.pn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243" y="6507209"/>
            <a:ext cx="1457325" cy="211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183113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CB78C-6B62-47F3-8ECE-C4BF86D64E90}" type="datetime1">
              <a:rPr lang="ko-KR" altLang="en-US" smtClean="0"/>
              <a:t>2021-10-26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AC7F0-1DAB-45FF-886A-76482D12BA4F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06095469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449E0D-C773-4771-AB29-A8A67A609D7D}" type="datetime1">
              <a:rPr lang="ko-KR" altLang="en-US" smtClean="0"/>
              <a:t>2021-10-26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87642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0CB78C-6B62-47F3-8ECE-C4BF86D64E90}" type="datetime1">
              <a:rPr lang="ko-KR" altLang="en-US" smtClean="0"/>
              <a:t>2021-10-26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CAC7F0-1DAB-45FF-886A-76482D12BA4F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060519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  <p:sldLayoutId id="2147483738" r:id="rId2"/>
    <p:sldLayoutId id="2147483739" r:id="rId3"/>
    <p:sldLayoutId id="2147483740" r:id="rId4"/>
    <p:sldLayoutId id="2147483741" r:id="rId5"/>
    <p:sldLayoutId id="2147483742" r:id="rId6"/>
    <p:sldLayoutId id="2147483743" r:id="rId7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69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12" Type="http://schemas.openxmlformats.org/officeDocument/2006/relationships/image" Target="../media/image6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11" Type="http://schemas.openxmlformats.org/officeDocument/2006/relationships/image" Target="../media/image67.png"/><Relationship Id="rId5" Type="http://schemas.openxmlformats.org/officeDocument/2006/relationships/image" Target="../media/image61.png"/><Relationship Id="rId10" Type="http://schemas.openxmlformats.org/officeDocument/2006/relationships/image" Target="../media/image66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13" Type="http://schemas.openxmlformats.org/officeDocument/2006/relationships/image" Target="../media/image61.png"/><Relationship Id="rId18" Type="http://schemas.openxmlformats.org/officeDocument/2006/relationships/image" Target="../media/image66.png"/><Relationship Id="rId3" Type="http://schemas.openxmlformats.org/officeDocument/2006/relationships/image" Target="../media/image70.png"/><Relationship Id="rId7" Type="http://schemas.openxmlformats.org/officeDocument/2006/relationships/image" Target="../media/image73.png"/><Relationship Id="rId12" Type="http://schemas.openxmlformats.org/officeDocument/2006/relationships/image" Target="../media/image78.png"/><Relationship Id="rId17" Type="http://schemas.openxmlformats.org/officeDocument/2006/relationships/image" Target="../media/image65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64.png"/><Relationship Id="rId20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11" Type="http://schemas.openxmlformats.org/officeDocument/2006/relationships/image" Target="../media/image77.png"/><Relationship Id="rId5" Type="http://schemas.openxmlformats.org/officeDocument/2006/relationships/image" Target="../media/image72.png"/><Relationship Id="rId15" Type="http://schemas.openxmlformats.org/officeDocument/2006/relationships/image" Target="../media/image63.png"/><Relationship Id="rId10" Type="http://schemas.openxmlformats.org/officeDocument/2006/relationships/image" Target="../media/image76.png"/><Relationship Id="rId19" Type="http://schemas.openxmlformats.org/officeDocument/2006/relationships/image" Target="../media/image67.png"/><Relationship Id="rId4" Type="http://schemas.openxmlformats.org/officeDocument/2006/relationships/image" Target="../media/image71.png"/><Relationship Id="rId9" Type="http://schemas.openxmlformats.org/officeDocument/2006/relationships/image" Target="../media/image75.png"/><Relationship Id="rId14" Type="http://schemas.openxmlformats.org/officeDocument/2006/relationships/image" Target="../media/image6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7" Type="http://schemas.openxmlformats.org/officeDocument/2006/relationships/image" Target="../media/image84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gif"/><Relationship Id="rId2" Type="http://schemas.openxmlformats.org/officeDocument/2006/relationships/image" Target="../media/image85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86.gi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86.gi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86.gi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86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jpg"/><Relationship Id="rId2" Type="http://schemas.openxmlformats.org/officeDocument/2006/relationships/image" Target="../media/image101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3" Type="http://schemas.openxmlformats.org/officeDocument/2006/relationships/image" Target="../media/image104.png"/><Relationship Id="rId7" Type="http://schemas.openxmlformats.org/officeDocument/2006/relationships/image" Target="../media/image108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105.jpeg"/><Relationship Id="rId9" Type="http://schemas.openxmlformats.org/officeDocument/2006/relationships/image" Target="../media/image110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12.em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18" Type="http://schemas.openxmlformats.org/officeDocument/2006/relationships/image" Target="../media/image19.jpeg"/><Relationship Id="rId26" Type="http://schemas.openxmlformats.org/officeDocument/2006/relationships/image" Target="../media/image26.png"/><Relationship Id="rId3" Type="http://schemas.openxmlformats.org/officeDocument/2006/relationships/diagramLayout" Target="../diagrams/layout1.xml"/><Relationship Id="rId21" Type="http://schemas.openxmlformats.org/officeDocument/2006/relationships/image" Target="../media/image22.png"/><Relationship Id="rId7" Type="http://schemas.openxmlformats.org/officeDocument/2006/relationships/image" Target="../media/image8.jpeg"/><Relationship Id="rId12" Type="http://schemas.openxmlformats.org/officeDocument/2006/relationships/image" Target="../media/image13.jpeg"/><Relationship Id="rId17" Type="http://schemas.openxmlformats.org/officeDocument/2006/relationships/image" Target="../media/image18.jpeg"/><Relationship Id="rId25" Type="http://schemas.openxmlformats.org/officeDocument/2006/relationships/image" Target="../media/image25.gif"/><Relationship Id="rId2" Type="http://schemas.openxmlformats.org/officeDocument/2006/relationships/diagramData" Target="../diagrams/data1.xml"/><Relationship Id="rId16" Type="http://schemas.openxmlformats.org/officeDocument/2006/relationships/image" Target="../media/image17.jpeg"/><Relationship Id="rId20" Type="http://schemas.openxmlformats.org/officeDocument/2006/relationships/image" Target="../media/image21.png"/><Relationship Id="rId29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openxmlformats.org/officeDocument/2006/relationships/image" Target="../media/image12.jpeg"/><Relationship Id="rId24" Type="http://schemas.openxmlformats.org/officeDocument/2006/relationships/hyperlink" Target="http://www.phs.org/PHS/" TargetMode="External"/><Relationship Id="rId5" Type="http://schemas.openxmlformats.org/officeDocument/2006/relationships/diagramColors" Target="../diagrams/colors1.xml"/><Relationship Id="rId15" Type="http://schemas.openxmlformats.org/officeDocument/2006/relationships/image" Target="../media/image16.gif"/><Relationship Id="rId23" Type="http://schemas.openxmlformats.org/officeDocument/2006/relationships/image" Target="../media/image24.jpeg"/><Relationship Id="rId28" Type="http://schemas.openxmlformats.org/officeDocument/2006/relationships/image" Target="../media/image28.gif"/><Relationship Id="rId10" Type="http://schemas.openxmlformats.org/officeDocument/2006/relationships/image" Target="../media/image11.gif"/><Relationship Id="rId19" Type="http://schemas.openxmlformats.org/officeDocument/2006/relationships/image" Target="../media/image20.pn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10.png"/><Relationship Id="rId14" Type="http://schemas.openxmlformats.org/officeDocument/2006/relationships/image" Target="../media/image15.gif"/><Relationship Id="rId22" Type="http://schemas.openxmlformats.org/officeDocument/2006/relationships/image" Target="../media/image23.jpeg"/><Relationship Id="rId27" Type="http://schemas.openxmlformats.org/officeDocument/2006/relationships/image" Target="../media/image27.jpeg"/><Relationship Id="rId30" Type="http://schemas.openxmlformats.org/officeDocument/2006/relationships/image" Target="../media/image3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113.emf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jpeg"/><Relationship Id="rId13" Type="http://schemas.openxmlformats.org/officeDocument/2006/relationships/image" Target="../media/image132.png"/><Relationship Id="rId18" Type="http://schemas.openxmlformats.org/officeDocument/2006/relationships/image" Target="../media/image136.png"/><Relationship Id="rId3" Type="http://schemas.openxmlformats.org/officeDocument/2006/relationships/image" Target="../media/image122.jpeg"/><Relationship Id="rId7" Type="http://schemas.openxmlformats.org/officeDocument/2006/relationships/image" Target="../media/image126.png"/><Relationship Id="rId12" Type="http://schemas.openxmlformats.org/officeDocument/2006/relationships/image" Target="../media/image131.png"/><Relationship Id="rId17" Type="http://schemas.openxmlformats.org/officeDocument/2006/relationships/image" Target="../media/image135.png"/><Relationship Id="rId2" Type="http://schemas.openxmlformats.org/officeDocument/2006/relationships/image" Target="../media/image121.png"/><Relationship Id="rId16" Type="http://schemas.microsoft.com/office/2007/relationships/hdphoto" Target="../media/hdphoto1.wd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5.jpeg"/><Relationship Id="rId11" Type="http://schemas.openxmlformats.org/officeDocument/2006/relationships/image" Target="../media/image130.png"/><Relationship Id="rId5" Type="http://schemas.openxmlformats.org/officeDocument/2006/relationships/image" Target="../media/image124.jpeg"/><Relationship Id="rId15" Type="http://schemas.openxmlformats.org/officeDocument/2006/relationships/image" Target="../media/image134.png"/><Relationship Id="rId10" Type="http://schemas.openxmlformats.org/officeDocument/2006/relationships/image" Target="../media/image129.png"/><Relationship Id="rId19" Type="http://schemas.openxmlformats.org/officeDocument/2006/relationships/image" Target="../media/image137.png"/><Relationship Id="rId4" Type="http://schemas.openxmlformats.org/officeDocument/2006/relationships/image" Target="../media/image123.jpeg"/><Relationship Id="rId9" Type="http://schemas.openxmlformats.org/officeDocument/2006/relationships/image" Target="../media/image128.jpeg"/><Relationship Id="rId14" Type="http://schemas.openxmlformats.org/officeDocument/2006/relationships/image" Target="../media/image133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3" Type="http://schemas.openxmlformats.org/officeDocument/2006/relationships/image" Target="../media/image139.png"/><Relationship Id="rId7" Type="http://schemas.openxmlformats.org/officeDocument/2006/relationships/image" Target="../media/image143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2.png"/><Relationship Id="rId11" Type="http://schemas.openxmlformats.org/officeDocument/2006/relationships/image" Target="../media/image147.png"/><Relationship Id="rId5" Type="http://schemas.openxmlformats.org/officeDocument/2006/relationships/image" Target="../media/image141.png"/><Relationship Id="rId10" Type="http://schemas.openxmlformats.org/officeDocument/2006/relationships/image" Target="../media/image146.png"/><Relationship Id="rId4" Type="http://schemas.openxmlformats.org/officeDocument/2006/relationships/image" Target="../media/image140.png"/><Relationship Id="rId9" Type="http://schemas.openxmlformats.org/officeDocument/2006/relationships/image" Target="../media/image145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png"/><Relationship Id="rId13" Type="http://schemas.openxmlformats.org/officeDocument/2006/relationships/image" Target="../media/image149.png"/><Relationship Id="rId18" Type="http://schemas.openxmlformats.org/officeDocument/2006/relationships/image" Target="../media/image160.jpeg"/><Relationship Id="rId26" Type="http://schemas.openxmlformats.org/officeDocument/2006/relationships/image" Target="../media/image168.jpeg"/><Relationship Id="rId3" Type="http://schemas.openxmlformats.org/officeDocument/2006/relationships/image" Target="../media/image150.jpeg"/><Relationship Id="rId21" Type="http://schemas.openxmlformats.org/officeDocument/2006/relationships/image" Target="../media/image163.jpeg"/><Relationship Id="rId7" Type="http://schemas.openxmlformats.org/officeDocument/2006/relationships/image" Target="../media/image148.png"/><Relationship Id="rId12" Type="http://schemas.openxmlformats.org/officeDocument/2006/relationships/oleObject" Target="../embeddings/oleObject4.bin"/><Relationship Id="rId17" Type="http://schemas.openxmlformats.org/officeDocument/2006/relationships/image" Target="../media/image159.png"/><Relationship Id="rId25" Type="http://schemas.openxmlformats.org/officeDocument/2006/relationships/image" Target="../media/image167.jpe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58.png"/><Relationship Id="rId20" Type="http://schemas.openxmlformats.org/officeDocument/2006/relationships/image" Target="../media/image162.jpeg"/><Relationship Id="rId29" Type="http://schemas.openxmlformats.org/officeDocument/2006/relationships/image" Target="../media/image171.png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3.bin"/><Relationship Id="rId11" Type="http://schemas.openxmlformats.org/officeDocument/2006/relationships/image" Target="../media/image155.jpeg"/><Relationship Id="rId24" Type="http://schemas.openxmlformats.org/officeDocument/2006/relationships/image" Target="../media/image166.png"/><Relationship Id="rId5" Type="http://schemas.openxmlformats.org/officeDocument/2006/relationships/image" Target="../media/image152.png"/><Relationship Id="rId15" Type="http://schemas.openxmlformats.org/officeDocument/2006/relationships/image" Target="../media/image157.jpeg"/><Relationship Id="rId23" Type="http://schemas.openxmlformats.org/officeDocument/2006/relationships/image" Target="../media/image165.jpeg"/><Relationship Id="rId28" Type="http://schemas.openxmlformats.org/officeDocument/2006/relationships/image" Target="../media/image170.jpeg"/><Relationship Id="rId10" Type="http://schemas.openxmlformats.org/officeDocument/2006/relationships/hyperlink" Target="http://www.wooribank.com/" TargetMode="External"/><Relationship Id="rId19" Type="http://schemas.openxmlformats.org/officeDocument/2006/relationships/image" Target="../media/image161.png"/><Relationship Id="rId4" Type="http://schemas.openxmlformats.org/officeDocument/2006/relationships/image" Target="../media/image151.jpeg"/><Relationship Id="rId9" Type="http://schemas.openxmlformats.org/officeDocument/2006/relationships/image" Target="../media/image154.png"/><Relationship Id="rId14" Type="http://schemas.openxmlformats.org/officeDocument/2006/relationships/image" Target="../media/image156.png"/><Relationship Id="rId22" Type="http://schemas.openxmlformats.org/officeDocument/2006/relationships/image" Target="../media/image164.jpeg"/><Relationship Id="rId27" Type="http://schemas.openxmlformats.org/officeDocument/2006/relationships/image" Target="../media/image169.jpeg"/><Relationship Id="rId30" Type="http://schemas.openxmlformats.org/officeDocument/2006/relationships/image" Target="../media/image172.jpeg"/></Relationships>
</file>

<file path=ppt/slides/_rels/slide4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84.jpeg"/><Relationship Id="rId18" Type="http://schemas.openxmlformats.org/officeDocument/2006/relationships/image" Target="../media/image189.jpeg"/><Relationship Id="rId26" Type="http://schemas.openxmlformats.org/officeDocument/2006/relationships/image" Target="../media/image197.jpeg"/><Relationship Id="rId39" Type="http://schemas.openxmlformats.org/officeDocument/2006/relationships/image" Target="../media/image210.jpeg"/><Relationship Id="rId21" Type="http://schemas.openxmlformats.org/officeDocument/2006/relationships/image" Target="../media/image192.jpeg"/><Relationship Id="rId34" Type="http://schemas.openxmlformats.org/officeDocument/2006/relationships/image" Target="../media/image205.jpeg"/><Relationship Id="rId7" Type="http://schemas.openxmlformats.org/officeDocument/2006/relationships/image" Target="../media/image178.jpeg"/><Relationship Id="rId2" Type="http://schemas.openxmlformats.org/officeDocument/2006/relationships/image" Target="../media/image173.jpeg"/><Relationship Id="rId16" Type="http://schemas.openxmlformats.org/officeDocument/2006/relationships/image" Target="../media/image187.jpeg"/><Relationship Id="rId20" Type="http://schemas.openxmlformats.org/officeDocument/2006/relationships/image" Target="../media/image191.jpeg"/><Relationship Id="rId29" Type="http://schemas.openxmlformats.org/officeDocument/2006/relationships/image" Target="../media/image200.jpeg"/><Relationship Id="rId41" Type="http://schemas.openxmlformats.org/officeDocument/2006/relationships/image" Target="../media/image21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7.jpeg"/><Relationship Id="rId11" Type="http://schemas.openxmlformats.org/officeDocument/2006/relationships/image" Target="../media/image182.jpeg"/><Relationship Id="rId24" Type="http://schemas.openxmlformats.org/officeDocument/2006/relationships/image" Target="../media/image195.jpeg"/><Relationship Id="rId32" Type="http://schemas.openxmlformats.org/officeDocument/2006/relationships/image" Target="../media/image203.jpeg"/><Relationship Id="rId37" Type="http://schemas.openxmlformats.org/officeDocument/2006/relationships/image" Target="../media/image208.png"/><Relationship Id="rId40" Type="http://schemas.openxmlformats.org/officeDocument/2006/relationships/image" Target="../media/image211.jpeg"/><Relationship Id="rId5" Type="http://schemas.openxmlformats.org/officeDocument/2006/relationships/image" Target="../media/image176.jpeg"/><Relationship Id="rId15" Type="http://schemas.openxmlformats.org/officeDocument/2006/relationships/image" Target="../media/image186.jpeg"/><Relationship Id="rId23" Type="http://schemas.openxmlformats.org/officeDocument/2006/relationships/image" Target="../media/image194.jpeg"/><Relationship Id="rId28" Type="http://schemas.openxmlformats.org/officeDocument/2006/relationships/image" Target="../media/image199.jpeg"/><Relationship Id="rId36" Type="http://schemas.openxmlformats.org/officeDocument/2006/relationships/image" Target="../media/image207.jpeg"/><Relationship Id="rId10" Type="http://schemas.openxmlformats.org/officeDocument/2006/relationships/image" Target="../media/image181.jpeg"/><Relationship Id="rId19" Type="http://schemas.openxmlformats.org/officeDocument/2006/relationships/image" Target="../media/image190.jpeg"/><Relationship Id="rId31" Type="http://schemas.openxmlformats.org/officeDocument/2006/relationships/image" Target="../media/image202.jpeg"/><Relationship Id="rId4" Type="http://schemas.openxmlformats.org/officeDocument/2006/relationships/image" Target="../media/image175.jpeg"/><Relationship Id="rId9" Type="http://schemas.openxmlformats.org/officeDocument/2006/relationships/image" Target="../media/image180.jpeg"/><Relationship Id="rId14" Type="http://schemas.openxmlformats.org/officeDocument/2006/relationships/image" Target="../media/image185.jpeg"/><Relationship Id="rId22" Type="http://schemas.openxmlformats.org/officeDocument/2006/relationships/image" Target="../media/image193.jpeg"/><Relationship Id="rId27" Type="http://schemas.openxmlformats.org/officeDocument/2006/relationships/image" Target="../media/image198.jpeg"/><Relationship Id="rId30" Type="http://schemas.openxmlformats.org/officeDocument/2006/relationships/image" Target="../media/image201.jpeg"/><Relationship Id="rId35" Type="http://schemas.openxmlformats.org/officeDocument/2006/relationships/image" Target="../media/image206.jpeg"/><Relationship Id="rId8" Type="http://schemas.openxmlformats.org/officeDocument/2006/relationships/image" Target="../media/image179.jpeg"/><Relationship Id="rId3" Type="http://schemas.openxmlformats.org/officeDocument/2006/relationships/image" Target="../media/image174.jpeg"/><Relationship Id="rId12" Type="http://schemas.openxmlformats.org/officeDocument/2006/relationships/image" Target="../media/image183.jpeg"/><Relationship Id="rId17" Type="http://schemas.openxmlformats.org/officeDocument/2006/relationships/image" Target="../media/image188.jpeg"/><Relationship Id="rId25" Type="http://schemas.openxmlformats.org/officeDocument/2006/relationships/image" Target="../media/image196.jpeg"/><Relationship Id="rId33" Type="http://schemas.openxmlformats.org/officeDocument/2006/relationships/image" Target="../media/image204.jpeg"/><Relationship Id="rId38" Type="http://schemas.openxmlformats.org/officeDocument/2006/relationships/image" Target="../media/image209.jpe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9.jpeg"/><Relationship Id="rId13" Type="http://schemas.openxmlformats.org/officeDocument/2006/relationships/image" Target="../media/image210.jpeg"/><Relationship Id="rId18" Type="http://schemas.openxmlformats.org/officeDocument/2006/relationships/image" Target="../media/image211.jpeg"/><Relationship Id="rId26" Type="http://schemas.openxmlformats.org/officeDocument/2006/relationships/image" Target="../media/image234.jpeg"/><Relationship Id="rId3" Type="http://schemas.openxmlformats.org/officeDocument/2006/relationships/image" Target="../media/image214.png"/><Relationship Id="rId21" Type="http://schemas.openxmlformats.org/officeDocument/2006/relationships/image" Target="../media/image229.jpeg"/><Relationship Id="rId7" Type="http://schemas.openxmlformats.org/officeDocument/2006/relationships/image" Target="../media/image218.jpeg"/><Relationship Id="rId12" Type="http://schemas.openxmlformats.org/officeDocument/2006/relationships/image" Target="../media/image223.jpeg"/><Relationship Id="rId17" Type="http://schemas.openxmlformats.org/officeDocument/2006/relationships/image" Target="../media/image209.jpeg"/><Relationship Id="rId25" Type="http://schemas.openxmlformats.org/officeDocument/2006/relationships/image" Target="../media/image233.jpeg"/><Relationship Id="rId2" Type="http://schemas.openxmlformats.org/officeDocument/2006/relationships/image" Target="../media/image213.jpeg"/><Relationship Id="rId16" Type="http://schemas.openxmlformats.org/officeDocument/2006/relationships/image" Target="../media/image226.jpeg"/><Relationship Id="rId20" Type="http://schemas.openxmlformats.org/officeDocument/2006/relationships/image" Target="../media/image228.jpeg"/><Relationship Id="rId29" Type="http://schemas.openxmlformats.org/officeDocument/2006/relationships/image" Target="../media/image23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7.jpeg"/><Relationship Id="rId11" Type="http://schemas.openxmlformats.org/officeDocument/2006/relationships/image" Target="../media/image222.jpeg"/><Relationship Id="rId24" Type="http://schemas.openxmlformats.org/officeDocument/2006/relationships/image" Target="../media/image232.jpeg"/><Relationship Id="rId32" Type="http://schemas.openxmlformats.org/officeDocument/2006/relationships/image" Target="../media/image240.jpeg"/><Relationship Id="rId5" Type="http://schemas.openxmlformats.org/officeDocument/2006/relationships/image" Target="../media/image216.jpeg"/><Relationship Id="rId15" Type="http://schemas.openxmlformats.org/officeDocument/2006/relationships/image" Target="../media/image225.jpeg"/><Relationship Id="rId23" Type="http://schemas.openxmlformats.org/officeDocument/2006/relationships/image" Target="../media/image231.jpeg"/><Relationship Id="rId28" Type="http://schemas.openxmlformats.org/officeDocument/2006/relationships/image" Target="../media/image236.jpeg"/><Relationship Id="rId10" Type="http://schemas.openxmlformats.org/officeDocument/2006/relationships/image" Target="../media/image221.jpeg"/><Relationship Id="rId19" Type="http://schemas.openxmlformats.org/officeDocument/2006/relationships/image" Target="../media/image227.jpeg"/><Relationship Id="rId31" Type="http://schemas.openxmlformats.org/officeDocument/2006/relationships/image" Target="../media/image239.jpeg"/><Relationship Id="rId4" Type="http://schemas.openxmlformats.org/officeDocument/2006/relationships/image" Target="../media/image215.png"/><Relationship Id="rId9" Type="http://schemas.openxmlformats.org/officeDocument/2006/relationships/image" Target="../media/image220.jpeg"/><Relationship Id="rId14" Type="http://schemas.openxmlformats.org/officeDocument/2006/relationships/image" Target="../media/image224.jpeg"/><Relationship Id="rId22" Type="http://schemas.openxmlformats.org/officeDocument/2006/relationships/image" Target="../media/image230.jpeg"/><Relationship Id="rId27" Type="http://schemas.openxmlformats.org/officeDocument/2006/relationships/image" Target="../media/image235.jpeg"/><Relationship Id="rId30" Type="http://schemas.openxmlformats.org/officeDocument/2006/relationships/image" Target="../media/image238.jpe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jpe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jpeg"/><Relationship Id="rId4" Type="http://schemas.openxmlformats.org/officeDocument/2006/relationships/image" Target="../media/image3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2.jpe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12" Type="http://schemas.openxmlformats.org/officeDocument/2006/relationships/image" Target="../media/image51.jpe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Relationship Id="rId14" Type="http://schemas.openxmlformats.org/officeDocument/2006/relationships/image" Target="../media/image5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524000" y="1929329"/>
            <a:ext cx="6858000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3600" b="1" dirty="0" err="1" smtClean="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DMExpress</a:t>
            </a:r>
            <a:r>
              <a:rPr lang="en-US" altLang="ko-KR" sz="3200" b="1" dirty="0" smtClean="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ko-KR" altLang="en-US" sz="3200" b="1" dirty="0" smtClean="0">
                <a:solidFill>
                  <a:schemeClr val="accent1"/>
                </a:solidFill>
                <a:latin typeface="proxima-nova-n6"/>
              </a:rPr>
              <a:t>소개 자료</a:t>
            </a:r>
            <a:endParaRPr lang="en-US" altLang="ko-KR" sz="3200" b="1" dirty="0">
              <a:solidFill>
                <a:schemeClr val="accent1"/>
              </a:solidFill>
              <a:latin typeface="proxima-nova-n6"/>
            </a:endParaRPr>
          </a:p>
          <a:p>
            <a:pPr algn="ctr"/>
            <a:endParaRPr lang="en-US" altLang="ko-KR" sz="3200" b="1" dirty="0">
              <a:solidFill>
                <a:schemeClr val="accent1"/>
              </a:solidFill>
              <a:latin typeface="proxima-nova-n6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588" y="4291012"/>
            <a:ext cx="9639300" cy="2566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033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10</a:t>
            </a:fld>
            <a:endParaRPr 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1885950"/>
            <a:ext cx="3810000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5387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/>
          <p:cNvSpPr txBox="1">
            <a:spLocks/>
          </p:cNvSpPr>
          <p:nvPr/>
        </p:nvSpPr>
        <p:spPr bwMode="auto">
          <a:xfrm>
            <a:off x="297372" y="286724"/>
            <a:ext cx="9325524" cy="725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pPr lvl="0" latinLnBrk="0"/>
            <a:r>
              <a:rPr lang="en-US" kern="0" dirty="0" err="1">
                <a:solidFill>
                  <a:srgbClr val="FFFFFF"/>
                </a:solidFill>
                <a:ea typeface="ＭＳ Ｐゴシック"/>
              </a:rPr>
              <a:t>DMExpress</a:t>
            </a:r>
            <a:r>
              <a:rPr lang="en-US" kern="0" dirty="0">
                <a:solidFill>
                  <a:srgbClr val="FFFFFF"/>
                </a:solidFill>
                <a:ea typeface="ＭＳ Ｐゴシック"/>
              </a:rPr>
              <a:t> </a:t>
            </a:r>
            <a:r>
              <a:rPr lang="ko-KR" altLang="en-US" kern="0" dirty="0" smtClean="0">
                <a:solidFill>
                  <a:srgbClr val="FFFFFF"/>
                </a:solidFill>
                <a:ea typeface="ＭＳ Ｐゴシック"/>
              </a:rPr>
              <a:t>구성</a:t>
            </a:r>
            <a:endParaRPr kumimoji="0" lang="en-US" sz="2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itchFamily="34" charset="0"/>
              <a:ea typeface="ＭＳ Ｐゴシック"/>
            </a:endParaRPr>
          </a:p>
        </p:txBody>
      </p:sp>
      <p:pic>
        <p:nvPicPr>
          <p:cNvPr id="2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9753" y="1348705"/>
            <a:ext cx="8182769" cy="4600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" name="모서리가 둥근 사각형 설명선 25"/>
          <p:cNvSpPr/>
          <p:nvPr/>
        </p:nvSpPr>
        <p:spPr>
          <a:xfrm>
            <a:off x="133839" y="4923606"/>
            <a:ext cx="2886321" cy="819472"/>
          </a:xfrm>
          <a:prstGeom prst="wedgeRoundRectCallout">
            <a:avLst>
              <a:gd name="adj1" fmla="val -22679"/>
              <a:gd name="adj2" fmla="val -69572"/>
              <a:gd name="adj3" fmla="val 16667"/>
            </a:avLst>
          </a:prstGeom>
          <a:solidFill>
            <a:srgbClr val="BBE0E3"/>
          </a:solidFill>
          <a:ln w="25400" cap="flat" cmpd="sng" algn="ctr">
            <a:solidFill>
              <a:srgbClr val="BBE0E3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윈도우</a:t>
            </a:r>
            <a:r>
              <a:rPr kumimoji="0" lang="en-US" altLang="ko-KR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PC</a:t>
            </a:r>
            <a:r>
              <a:rPr kumimoji="0" lang="ko-KR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에서 </a:t>
            </a:r>
            <a:r>
              <a:rPr kumimoji="0" lang="en-US" altLang="ko-KR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GUI</a:t>
            </a:r>
            <a:r>
              <a:rPr kumimoji="0" lang="ko-KR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 개발 후 </a:t>
            </a:r>
            <a:endParaRPr kumimoji="0" lang="en-US" altLang="ko-KR" sz="12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테스트 할 수 </a:t>
            </a:r>
            <a:r>
              <a:rPr kumimoji="0" lang="ko-KR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있으며</a:t>
            </a:r>
            <a:endParaRPr kumimoji="0" lang="en-US" altLang="ko-KR" sz="12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PC</a:t>
            </a:r>
            <a:r>
              <a:rPr kumimoji="0" lang="ko-KR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kumimoji="0" lang="ko-KR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자원을 </a:t>
            </a:r>
            <a:r>
              <a:rPr kumimoji="0" lang="ko-KR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사용하여 </a:t>
            </a:r>
            <a:r>
              <a:rPr kumimoji="0" lang="ko-KR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작업도 가능</a:t>
            </a:r>
            <a:r>
              <a:rPr kumimoji="0" lang="en-US" altLang="ko-KR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kumimoji="0" lang="ko-KR" altLang="en-US" sz="1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424163" y="2406928"/>
            <a:ext cx="462233" cy="229984"/>
          </a:xfrm>
          <a:prstGeom prst="rect">
            <a:avLst/>
          </a:prstGeom>
          <a:solidFill>
            <a:srgbClr val="FFFFFF">
              <a:lumMod val="85000"/>
            </a:srgbClr>
          </a:solidFill>
          <a:ln w="25400">
            <a:solidFill>
              <a:srgbClr val="FF0000"/>
            </a:solidFill>
            <a:prstDash val="solid"/>
          </a:ln>
        </p:spPr>
        <p:txBody>
          <a:bodyPr wrap="none" lIns="36000" tIns="7200" rIns="36000" bIns="720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Verdana" pitchFamily="34" charset="0"/>
                <a:ea typeface="Verdana" pitchFamily="34" charset="0"/>
                <a:cs typeface="Verdana" pitchFamily="34" charset="0"/>
              </a:rPr>
              <a:t>GUI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Verdana" pitchFamily="34" charset="0"/>
              <a:ea typeface="맑은 고딕" pitchFamily="50" charset="-127"/>
              <a:cs typeface="Verdana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8682669" y="3501008"/>
            <a:ext cx="462233" cy="229984"/>
          </a:xfrm>
          <a:prstGeom prst="rect">
            <a:avLst/>
          </a:prstGeom>
          <a:solidFill>
            <a:srgbClr val="FFFFFF">
              <a:lumMod val="85000"/>
            </a:srgbClr>
          </a:solidFill>
          <a:ln w="25400">
            <a:solidFill>
              <a:srgbClr val="FF0000"/>
            </a:solidFill>
            <a:prstDash val="solid"/>
          </a:ln>
        </p:spPr>
        <p:txBody>
          <a:bodyPr wrap="none" lIns="36000" tIns="7200" rIns="36000" bIns="720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Verdana" pitchFamily="34" charset="0"/>
                <a:ea typeface="Verdana" pitchFamily="34" charset="0"/>
                <a:cs typeface="Verdana" pitchFamily="34" charset="0"/>
              </a:rPr>
              <a:t>TGT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Verdana" pitchFamily="34" charset="0"/>
              <a:ea typeface="맑은 고딕" pitchFamily="50" charset="-127"/>
              <a:cs typeface="Verdana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8693096" y="4870848"/>
            <a:ext cx="471851" cy="229984"/>
          </a:xfrm>
          <a:prstGeom prst="rect">
            <a:avLst/>
          </a:prstGeom>
          <a:solidFill>
            <a:srgbClr val="FFFFFF">
              <a:lumMod val="85000"/>
            </a:srgbClr>
          </a:solidFill>
          <a:ln w="25400">
            <a:solidFill>
              <a:srgbClr val="FF0000"/>
            </a:solidFill>
            <a:prstDash val="solid"/>
          </a:ln>
        </p:spPr>
        <p:txBody>
          <a:bodyPr wrap="none" lIns="36000" tIns="7200" rIns="36000" bIns="720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Verdana" pitchFamily="34" charset="0"/>
                <a:ea typeface="Verdana" pitchFamily="34" charset="0"/>
                <a:cs typeface="Verdana" pitchFamily="34" charset="0"/>
              </a:rPr>
              <a:t>SRC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Verdana" pitchFamily="34" charset="0"/>
              <a:ea typeface="맑은 고딕" pitchFamily="50" charset="-127"/>
              <a:cs typeface="Verdana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548609" y="5503272"/>
            <a:ext cx="531162" cy="229984"/>
          </a:xfrm>
          <a:prstGeom prst="rect">
            <a:avLst/>
          </a:prstGeom>
          <a:solidFill>
            <a:srgbClr val="FFFFFF">
              <a:lumMod val="85000"/>
            </a:srgbClr>
          </a:solidFill>
          <a:ln w="25400">
            <a:solidFill>
              <a:srgbClr val="FF0000"/>
            </a:solidFill>
            <a:prstDash val="solid"/>
          </a:ln>
        </p:spPr>
        <p:txBody>
          <a:bodyPr wrap="none" lIns="36000" tIns="7200" rIns="36000" bIns="720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Verdana" pitchFamily="34" charset="0"/>
                <a:ea typeface="Verdana" pitchFamily="34" charset="0"/>
                <a:cs typeface="Verdana" pitchFamily="34" charset="0"/>
              </a:rPr>
              <a:t>ADM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Verdana" pitchFamily="34" charset="0"/>
              <a:ea typeface="맑은 고딕" pitchFamily="50" charset="-127"/>
              <a:cs typeface="Verdana" pitchFamily="34" charset="0"/>
            </a:endParaRPr>
          </a:p>
        </p:txBody>
      </p:sp>
      <p:sp>
        <p:nvSpPr>
          <p:cNvPr id="33" name="순서도: 자기 디스크 32"/>
          <p:cNvSpPr/>
          <p:nvPr/>
        </p:nvSpPr>
        <p:spPr>
          <a:xfrm>
            <a:off x="8672239" y="3944369"/>
            <a:ext cx="1014113" cy="864096"/>
          </a:xfrm>
          <a:prstGeom prst="flowChartMagneticDisk">
            <a:avLst/>
          </a:prstGeom>
          <a:solidFill>
            <a:srgbClr val="FFC000"/>
          </a:solidFill>
          <a:ln w="25400" cap="flat" cmpd="sng" algn="ctr">
            <a:solidFill>
              <a:srgbClr val="BBE0E3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 pitchFamily="34" charset="0"/>
                <a:ea typeface="Verdana" pitchFamily="34" charset="0"/>
                <a:cs typeface="Verdana" pitchFamily="34" charset="0"/>
              </a:rPr>
              <a:t>DBMS</a:t>
            </a:r>
            <a:endParaRPr kumimoji="0" lang="ko-KR" altLang="en-US" sz="18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 pitchFamily="34" charset="0"/>
              <a:ea typeface="굴림"/>
              <a:cs typeface="Verdana" pitchFamily="34" charset="0"/>
            </a:endParaRPr>
          </a:p>
        </p:txBody>
      </p:sp>
      <p:cxnSp>
        <p:nvCxnSpPr>
          <p:cNvPr id="42" name="직선 화살표 연결선 41"/>
          <p:cNvCxnSpPr>
            <a:stCxn id="47" idx="2"/>
            <a:endCxn id="33" idx="1"/>
          </p:cNvCxnSpPr>
          <p:nvPr/>
        </p:nvCxnSpPr>
        <p:spPr>
          <a:xfrm rot="16200000" flipH="1">
            <a:off x="8906744" y="3671817"/>
            <a:ext cx="537380" cy="7723"/>
          </a:xfrm>
          <a:prstGeom prst="straightConnector1">
            <a:avLst/>
          </a:prstGeom>
          <a:noFill/>
          <a:ln w="47625" cap="flat" cmpd="sng" algn="ctr">
            <a:solidFill>
              <a:srgbClr val="FF0000"/>
            </a:solidFill>
            <a:prstDash val="solid"/>
            <a:headEnd type="none"/>
            <a:tailEnd type="triangle"/>
          </a:ln>
          <a:effectLst/>
        </p:spPr>
      </p:cxnSp>
      <p:cxnSp>
        <p:nvCxnSpPr>
          <p:cNvPr id="45" name="직선 화살표 연결선 44"/>
          <p:cNvCxnSpPr>
            <a:stCxn id="33" idx="3"/>
            <a:endCxn id="48" idx="0"/>
          </p:cNvCxnSpPr>
          <p:nvPr/>
        </p:nvCxnSpPr>
        <p:spPr>
          <a:xfrm rot="16200000" flipH="1">
            <a:off x="8931129" y="5056636"/>
            <a:ext cx="504056" cy="7723"/>
          </a:xfrm>
          <a:prstGeom prst="straightConnector1">
            <a:avLst/>
          </a:prstGeom>
          <a:noFill/>
          <a:ln w="47625" cap="flat" cmpd="sng" algn="ctr">
            <a:solidFill>
              <a:srgbClr val="0033CC"/>
            </a:solidFill>
            <a:prstDash val="solid"/>
            <a:headEnd type="none"/>
            <a:tailEnd type="triangle"/>
          </a:ln>
          <a:effectLst/>
        </p:spPr>
      </p:cxnSp>
      <p:sp>
        <p:nvSpPr>
          <p:cNvPr id="47" name="순서도: 문서 46"/>
          <p:cNvSpPr/>
          <p:nvPr/>
        </p:nvSpPr>
        <p:spPr>
          <a:xfrm>
            <a:off x="8859538" y="2936257"/>
            <a:ext cx="624069" cy="504056"/>
          </a:xfrm>
          <a:prstGeom prst="flowChartDocument">
            <a:avLst/>
          </a:prstGeom>
          <a:solidFill>
            <a:srgbClr val="FFFFFF">
              <a:lumMod val="85000"/>
            </a:srgbClr>
          </a:solidFill>
          <a:ln w="25400" cap="flat" cmpd="sng" algn="ctr">
            <a:solidFill>
              <a:srgbClr val="BBE0E3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itchFamily="34" charset="0"/>
                <a:ea typeface="Verdana" pitchFamily="34" charset="0"/>
                <a:cs typeface="Verdana" pitchFamily="34" charset="0"/>
              </a:rPr>
              <a:t>SAM File</a:t>
            </a:r>
            <a:endParaRPr kumimoji="0" lang="ko-KR" altLang="en-US" sz="10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itchFamily="34" charset="0"/>
              <a:ea typeface="맑은 고딕" pitchFamily="50" charset="-127"/>
              <a:cs typeface="Verdana" pitchFamily="34" charset="0"/>
            </a:endParaRPr>
          </a:p>
        </p:txBody>
      </p:sp>
      <p:sp>
        <p:nvSpPr>
          <p:cNvPr id="48" name="순서도: 문서 47"/>
          <p:cNvSpPr/>
          <p:nvPr/>
        </p:nvSpPr>
        <p:spPr>
          <a:xfrm>
            <a:off x="8874984" y="5312521"/>
            <a:ext cx="624069" cy="504056"/>
          </a:xfrm>
          <a:prstGeom prst="flowChartDocument">
            <a:avLst/>
          </a:prstGeom>
          <a:solidFill>
            <a:srgbClr val="FFFFFF">
              <a:lumMod val="85000"/>
            </a:srgbClr>
          </a:solidFill>
          <a:ln w="25400" cap="flat" cmpd="sng" algn="ctr">
            <a:solidFill>
              <a:srgbClr val="BBE0E3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itchFamily="34" charset="0"/>
                <a:ea typeface="Verdana" pitchFamily="34" charset="0"/>
                <a:cs typeface="Verdana" pitchFamily="34" charset="0"/>
              </a:rPr>
              <a:t>SAM File</a:t>
            </a:r>
            <a:endParaRPr kumimoji="0" lang="ko-KR" altLang="en-US" sz="10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itchFamily="34" charset="0"/>
              <a:ea typeface="맑은 고딕" pitchFamily="50" charset="-127"/>
              <a:cs typeface="Verdana" pitchFamily="34" charset="0"/>
            </a:endParaRPr>
          </a:p>
        </p:txBody>
      </p:sp>
      <p:cxnSp>
        <p:nvCxnSpPr>
          <p:cNvPr id="49" name="Shape 32"/>
          <p:cNvCxnSpPr>
            <a:endCxn id="29" idx="1"/>
          </p:cNvCxnSpPr>
          <p:nvPr/>
        </p:nvCxnSpPr>
        <p:spPr>
          <a:xfrm flipV="1">
            <a:off x="7627692" y="3616000"/>
            <a:ext cx="1054977" cy="965128"/>
          </a:xfrm>
          <a:prstGeom prst="bentConnector3">
            <a:avLst>
              <a:gd name="adj1" fmla="val 50000"/>
            </a:avLst>
          </a:prstGeom>
          <a:noFill/>
          <a:ln w="19050" cap="flat" cmpd="sng" algn="ctr">
            <a:solidFill>
              <a:srgbClr val="0033CC"/>
            </a:solidFill>
            <a:prstDash val="solid"/>
            <a:tailEnd type="triangle"/>
          </a:ln>
          <a:effectLst/>
        </p:spPr>
      </p:cxnSp>
      <p:cxnSp>
        <p:nvCxnSpPr>
          <p:cNvPr id="50" name="Shape 28"/>
          <p:cNvCxnSpPr>
            <a:endCxn id="31" idx="1"/>
          </p:cNvCxnSpPr>
          <p:nvPr/>
        </p:nvCxnSpPr>
        <p:spPr>
          <a:xfrm flipV="1">
            <a:off x="8095745" y="4985840"/>
            <a:ext cx="597351" cy="163416"/>
          </a:xfrm>
          <a:prstGeom prst="bentConnector3">
            <a:avLst>
              <a:gd name="adj1" fmla="val 50000"/>
            </a:avLst>
          </a:prstGeom>
          <a:noFill/>
          <a:ln w="19050" cap="flat" cmpd="sng" algn="ctr">
            <a:solidFill>
              <a:srgbClr val="0033CC"/>
            </a:solidFill>
            <a:prstDash val="solid"/>
            <a:tailEnd type="triangle"/>
          </a:ln>
          <a:effectLst/>
        </p:spPr>
      </p:cxnSp>
      <p:sp>
        <p:nvSpPr>
          <p:cNvPr id="2" name="직사각형 1"/>
          <p:cNvSpPr/>
          <p:nvPr/>
        </p:nvSpPr>
        <p:spPr>
          <a:xfrm>
            <a:off x="3047178" y="4993606"/>
            <a:ext cx="554586" cy="6794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/>
          <p:cNvSpPr/>
          <p:nvPr/>
        </p:nvSpPr>
        <p:spPr>
          <a:xfrm>
            <a:off x="297371" y="5816577"/>
            <a:ext cx="6021541" cy="296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모서리가 둥근 사각형 설명선 50"/>
          <p:cNvSpPr/>
          <p:nvPr/>
        </p:nvSpPr>
        <p:spPr>
          <a:xfrm>
            <a:off x="3181855" y="4830158"/>
            <a:ext cx="2964329" cy="1119121"/>
          </a:xfrm>
          <a:prstGeom prst="wedgeRoundRectCallout">
            <a:avLst>
              <a:gd name="adj1" fmla="val 53791"/>
              <a:gd name="adj2" fmla="val 19629"/>
              <a:gd name="adj3" fmla="val 16667"/>
            </a:avLst>
          </a:prstGeom>
          <a:solidFill>
            <a:srgbClr val="BBE0E3"/>
          </a:solidFill>
          <a:ln w="25400" cap="flat" cmpd="sng" algn="ctr">
            <a:solidFill>
              <a:srgbClr val="BBE0E3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서버에서 직접 </a:t>
            </a:r>
            <a:r>
              <a:rPr kumimoji="0" lang="ko-KR" altLang="en-US" sz="12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실행가능하며</a:t>
            </a:r>
            <a:r>
              <a:rPr kumimoji="0" lang="ko-KR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kumimoji="0" lang="en-US" altLang="ko-KR" sz="12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전문 </a:t>
            </a:r>
            <a:r>
              <a:rPr kumimoji="0" lang="ko-KR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스케줄러 </a:t>
            </a:r>
            <a:r>
              <a:rPr kumimoji="0" lang="en-US" altLang="ko-KR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SW</a:t>
            </a:r>
            <a:r>
              <a:rPr kumimoji="0" lang="ko-KR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와 연동도 가능</a:t>
            </a:r>
            <a:r>
              <a:rPr kumimoji="0" lang="en-US" altLang="ko-KR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GUI </a:t>
            </a:r>
            <a:r>
              <a:rPr kumimoji="0" lang="ko-KR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방식과 </a:t>
            </a:r>
            <a:r>
              <a:rPr kumimoji="0" lang="en-US" altLang="ko-KR" sz="12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Sciprt</a:t>
            </a:r>
            <a:r>
              <a:rPr kumimoji="0" lang="en-US" altLang="ko-KR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kumimoji="0" lang="ko-KR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방식 모두 지원</a:t>
            </a:r>
            <a:r>
              <a:rPr kumimoji="0" lang="en-US" altLang="ko-KR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/>
            </a:r>
            <a:br>
              <a:rPr kumimoji="0" lang="en-US" altLang="ko-KR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kumimoji="0" lang="ko-KR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원하는 방식으로 편리하게 개발 가능</a:t>
            </a:r>
            <a:r>
              <a:rPr kumimoji="0" lang="en-US" altLang="ko-KR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kumimoji="0" lang="ko-KR" altLang="en-US" sz="1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59678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738" y="321734"/>
            <a:ext cx="9143995" cy="662323"/>
          </a:xfrm>
        </p:spPr>
        <p:txBody>
          <a:bodyPr>
            <a:normAutofit/>
          </a:bodyPr>
          <a:lstStyle/>
          <a:p>
            <a:r>
              <a:rPr lang="ko-KR" altLang="en-US" sz="2600" b="1" dirty="0" smtClean="0">
                <a:solidFill>
                  <a:schemeClr val="bg1"/>
                </a:solidFill>
                <a:latin typeface="+mn-lt"/>
                <a:cs typeface="Calibri" pitchFamily="34" charset="0"/>
              </a:rPr>
              <a:t>고성능 </a:t>
            </a:r>
            <a:r>
              <a:rPr lang="en-US" altLang="ko-KR" sz="2600" b="1" dirty="0" smtClean="0">
                <a:solidFill>
                  <a:schemeClr val="bg1"/>
                </a:solidFill>
                <a:latin typeface="+mn-lt"/>
                <a:cs typeface="Calibri" pitchFamily="34" charset="0"/>
              </a:rPr>
              <a:t>ETL</a:t>
            </a:r>
            <a:r>
              <a:rPr lang="ko-KR" altLang="en-US" sz="2600" b="1" dirty="0" smtClean="0">
                <a:solidFill>
                  <a:schemeClr val="bg1"/>
                </a:solidFill>
                <a:latin typeface="+mn-lt"/>
                <a:cs typeface="Calibri" pitchFamily="34" charset="0"/>
              </a:rPr>
              <a:t>구현을 위한 완전히 통합된 </a:t>
            </a:r>
            <a:r>
              <a:rPr lang="ko-KR" altLang="en-US" sz="2600" b="1" dirty="0">
                <a:solidFill>
                  <a:schemeClr val="bg1"/>
                </a:solidFill>
                <a:latin typeface="+mn-lt"/>
                <a:cs typeface="Calibri" pitchFamily="34" charset="0"/>
              </a:rPr>
              <a:t>아키텍처</a:t>
            </a:r>
            <a:endParaRPr lang="en-US" sz="2600" b="1" dirty="0">
              <a:solidFill>
                <a:schemeClr val="bg1"/>
              </a:solidFill>
              <a:latin typeface="+mn-lt"/>
              <a:cs typeface="Calibri" pitchFamily="34" charset="0"/>
            </a:endParaRPr>
          </a:p>
        </p:txBody>
      </p:sp>
      <p:sp>
        <p:nvSpPr>
          <p:cNvPr id="92162" name="Rectangle 2"/>
          <p:cNvSpPr>
            <a:spLocks noChangeArrowheads="1"/>
          </p:cNvSpPr>
          <p:nvPr/>
        </p:nvSpPr>
        <p:spPr bwMode="auto">
          <a:xfrm>
            <a:off x="3" y="-2231"/>
            <a:ext cx="18473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hangingPunct="0"/>
            <a:endParaRPr lang="en-US">
              <a:solidFill>
                <a:srgbClr val="000000"/>
              </a:solidFill>
              <a:latin typeface="Arial" charset="0"/>
              <a:ea typeface="ＭＳ Ｐゴシック" pitchFamily="-112" charset="-128"/>
              <a:cs typeface="+mn-cs"/>
            </a:endParaRPr>
          </a:p>
        </p:txBody>
      </p:sp>
      <p:sp>
        <p:nvSpPr>
          <p:cNvPr id="92165" name="Rectangle 5"/>
          <p:cNvSpPr>
            <a:spLocks noChangeArrowheads="1"/>
          </p:cNvSpPr>
          <p:nvPr/>
        </p:nvSpPr>
        <p:spPr bwMode="auto">
          <a:xfrm>
            <a:off x="3" y="74878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1800" smtClean="0">
              <a:solidFill>
                <a:srgbClr val="000000"/>
              </a:solidFill>
              <a:latin typeface="Arial" pitchFamily="34" charset="0"/>
              <a:ea typeface="ＭＳ Ｐゴシック" pitchFamily="-112" charset="-128"/>
              <a:cs typeface="Arial" pitchFamily="34" charset="0"/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277092" y="1343894"/>
            <a:ext cx="94072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569FD3"/>
                </a:solidFill>
                <a:latin typeface="Calibri" pitchFamily="34" charset="0"/>
                <a:cs typeface="Calibri" pitchFamily="34" charset="0"/>
              </a:rPr>
              <a:t>Install in Minutes. Deploy in Weeks. Never Tune Again.</a:t>
            </a:r>
            <a:endParaRPr lang="en-US" sz="2400" b="1" dirty="0">
              <a:solidFill>
                <a:srgbClr val="569FD3"/>
              </a:solidFill>
              <a:latin typeface="Calibri" pitchFamily="34" charset="0"/>
              <a:cs typeface="Calibri" pitchFamily="34" charset="0"/>
            </a:endParaRPr>
          </a:p>
        </p:txBody>
      </p:sp>
      <p:cxnSp>
        <p:nvCxnSpPr>
          <p:cNvPr id="145" name="Straight Connector 144"/>
          <p:cNvCxnSpPr/>
          <p:nvPr/>
        </p:nvCxnSpPr>
        <p:spPr bwMode="auto">
          <a:xfrm>
            <a:off x="1193033" y="1814945"/>
            <a:ext cx="7735455" cy="158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>
                <a:lumMod val="85000"/>
                <a:lumOff val="1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209" name="Group 109"/>
          <p:cNvGrpSpPr/>
          <p:nvPr/>
        </p:nvGrpSpPr>
        <p:grpSpPr>
          <a:xfrm>
            <a:off x="1216121" y="2809568"/>
            <a:ext cx="5334000" cy="566077"/>
            <a:chOff x="1216121" y="2809568"/>
            <a:chExt cx="5334000" cy="566077"/>
          </a:xfrm>
        </p:grpSpPr>
        <p:sp>
          <p:nvSpPr>
            <p:cNvPr id="210" name="Rectangle 110"/>
            <p:cNvSpPr/>
            <p:nvPr/>
          </p:nvSpPr>
          <p:spPr>
            <a:xfrm>
              <a:off x="1230765" y="2824911"/>
              <a:ext cx="5314950" cy="550161"/>
            </a:xfrm>
            <a:prstGeom prst="rect">
              <a:avLst/>
            </a:prstGeom>
            <a:solidFill>
              <a:srgbClr val="4EA7EE">
                <a:lumMod val="60000"/>
                <a:lumOff val="40000"/>
              </a:srgbClr>
            </a:solidFill>
            <a:ln w="28575" cap="flat" cmpd="sng" algn="ctr">
              <a:noFill/>
              <a:prstDash val="soli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smtClean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Arial" charset="0"/>
                <a:ea typeface="ＭＳ Ｐゴシック" pitchFamily="-112" charset="-128"/>
                <a:cs typeface="+mn-cs"/>
              </a:endParaRPr>
            </a:p>
          </p:txBody>
        </p:sp>
        <p:sp>
          <p:nvSpPr>
            <p:cNvPr id="211" name="TextBox 210"/>
            <p:cNvSpPr txBox="1"/>
            <p:nvPr/>
          </p:nvSpPr>
          <p:spPr>
            <a:xfrm>
              <a:off x="1216121" y="3037091"/>
              <a:ext cx="5334000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5596"/>
                  </a:solidFill>
                  <a:effectLst/>
                  <a:uLnTx/>
                  <a:uFillTx/>
                  <a:ea typeface="ＭＳ Ｐゴシック" pitchFamily="-60" charset="-128"/>
                  <a:cs typeface="Calibri" pitchFamily="34" charset="0"/>
                </a:rPr>
                <a:t>User Interface</a:t>
              </a:r>
            </a:p>
          </p:txBody>
        </p:sp>
        <p:sp>
          <p:nvSpPr>
            <p:cNvPr id="212" name="TextBox 211"/>
            <p:cNvSpPr txBox="1"/>
            <p:nvPr/>
          </p:nvSpPr>
          <p:spPr>
            <a:xfrm>
              <a:off x="1980912" y="2809568"/>
              <a:ext cx="213854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5596"/>
                  </a:solidFill>
                  <a:effectLst/>
                  <a:uLnTx/>
                  <a:uFillTx/>
                  <a:ea typeface="ＭＳ Ｐゴシック" pitchFamily="-60" charset="-128"/>
                  <a:cs typeface="Calibri" pitchFamily="34" charset="0"/>
                </a:rPr>
                <a:t>Task Editor │  Job Editor</a:t>
              </a:r>
            </a:p>
          </p:txBody>
        </p:sp>
        <p:sp>
          <p:nvSpPr>
            <p:cNvPr id="213" name="TextBox 212"/>
            <p:cNvSpPr txBox="1"/>
            <p:nvPr/>
          </p:nvSpPr>
          <p:spPr>
            <a:xfrm>
              <a:off x="5203152" y="2835353"/>
              <a:ext cx="7882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5596"/>
                  </a:solidFill>
                  <a:effectLst/>
                  <a:uLnTx/>
                  <a:uFillTx/>
                  <a:ea typeface="ＭＳ Ｐゴシック" pitchFamily="-60" charset="-128"/>
                  <a:cs typeface="Calibri" pitchFamily="34" charset="0"/>
                </a:rPr>
                <a:t>SDK </a:t>
              </a:r>
            </a:p>
          </p:txBody>
        </p:sp>
      </p:grpSp>
      <p:grpSp>
        <p:nvGrpSpPr>
          <p:cNvPr id="214" name="Group 115"/>
          <p:cNvGrpSpPr/>
          <p:nvPr/>
        </p:nvGrpSpPr>
        <p:grpSpPr>
          <a:xfrm>
            <a:off x="1050656" y="3409107"/>
            <a:ext cx="2417991" cy="1686796"/>
            <a:chOff x="1050656" y="3409107"/>
            <a:chExt cx="2417991" cy="1686796"/>
          </a:xfrm>
        </p:grpSpPr>
        <p:sp>
          <p:nvSpPr>
            <p:cNvPr id="215" name="Rectangle 116"/>
            <p:cNvSpPr/>
            <p:nvPr/>
          </p:nvSpPr>
          <p:spPr>
            <a:xfrm>
              <a:off x="1230765" y="3409107"/>
              <a:ext cx="2061844" cy="1686796"/>
            </a:xfrm>
            <a:prstGeom prst="rect">
              <a:avLst/>
            </a:prstGeom>
            <a:solidFill>
              <a:srgbClr val="658BAA">
                <a:alpha val="67000"/>
              </a:srgbClr>
            </a:solidFill>
            <a:ln w="28575" cap="flat" cmpd="sng" algn="ctr">
              <a:noFill/>
              <a:prstDash val="soli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smtClean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Arial" charset="0"/>
                <a:ea typeface="ＭＳ Ｐゴシック" pitchFamily="-112" charset="-128"/>
                <a:cs typeface="+mn-cs"/>
              </a:endParaRPr>
            </a:p>
          </p:txBody>
        </p:sp>
        <p:sp>
          <p:nvSpPr>
            <p:cNvPr id="216" name="TextBox 215"/>
            <p:cNvSpPr txBox="1"/>
            <p:nvPr/>
          </p:nvSpPr>
          <p:spPr>
            <a:xfrm>
              <a:off x="1141546" y="3425909"/>
              <a:ext cx="2235201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5596"/>
                  </a:solidFill>
                  <a:effectLst/>
                  <a:uLnTx/>
                  <a:uFillTx/>
                  <a:ea typeface="ＭＳ Ｐゴシック" pitchFamily="-60" charset="-128"/>
                  <a:cs typeface="Calibri" pitchFamily="34" charset="0"/>
                </a:rPr>
                <a:t>Shared File-based Metadata Repository</a:t>
              </a:r>
            </a:p>
          </p:txBody>
        </p:sp>
        <p:sp>
          <p:nvSpPr>
            <p:cNvPr id="217" name="TextBox 216"/>
            <p:cNvSpPr txBox="1"/>
            <p:nvPr/>
          </p:nvSpPr>
          <p:spPr>
            <a:xfrm>
              <a:off x="1771381" y="4156701"/>
              <a:ext cx="10305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5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ea typeface="ＭＳ Ｐゴシック" pitchFamily="-60" charset="-128"/>
                  <a:cs typeface="Calibri" pitchFamily="34" charset="0"/>
                </a:rPr>
                <a:t>Data </a:t>
              </a:r>
              <a:br>
                <a:rPr kumimoji="0" lang="en-US" sz="115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ea typeface="ＭＳ Ｐゴシック" pitchFamily="-60" charset="-128"/>
                  <a:cs typeface="Calibri" pitchFamily="34" charset="0"/>
                </a:rPr>
              </a:br>
              <a:r>
                <a:rPr kumimoji="0" lang="en-US" sz="115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ea typeface="ＭＳ Ｐゴシック" pitchFamily="-60" charset="-128"/>
                  <a:cs typeface="Calibri" pitchFamily="34" charset="0"/>
                </a:rPr>
                <a:t>Lineage</a:t>
              </a:r>
            </a:p>
          </p:txBody>
        </p:sp>
        <p:sp>
          <p:nvSpPr>
            <p:cNvPr id="218" name="TextBox 217"/>
            <p:cNvSpPr txBox="1"/>
            <p:nvPr/>
          </p:nvSpPr>
          <p:spPr>
            <a:xfrm>
              <a:off x="1382407" y="4687655"/>
              <a:ext cx="173808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5596"/>
                  </a:solidFill>
                  <a:effectLst/>
                  <a:uLnTx/>
                  <a:uFillTx/>
                  <a:ea typeface="ＭＳ Ｐゴシック" pitchFamily="-60" charset="-128"/>
                  <a:cs typeface="Calibri" pitchFamily="34" charset="0"/>
                </a:rPr>
                <a:t>Metadata Interchange</a:t>
              </a:r>
            </a:p>
          </p:txBody>
        </p:sp>
        <p:cxnSp>
          <p:nvCxnSpPr>
            <p:cNvPr id="219" name="Straight Connector 120"/>
            <p:cNvCxnSpPr/>
            <p:nvPr/>
          </p:nvCxnSpPr>
          <p:spPr bwMode="auto">
            <a:xfrm rot="5400000">
              <a:off x="1713088" y="4387533"/>
              <a:ext cx="402336" cy="0"/>
            </a:xfrm>
            <a:prstGeom prst="line">
              <a:avLst/>
            </a:prstGeom>
            <a:solidFill>
              <a:srgbClr val="005596"/>
            </a:solidFill>
            <a:ln w="9525" cap="flat" cmpd="sng" algn="ctr">
              <a:solidFill>
                <a:srgbClr val="00559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20" name="Straight Connector 121"/>
            <p:cNvCxnSpPr/>
            <p:nvPr/>
          </p:nvCxnSpPr>
          <p:spPr bwMode="auto">
            <a:xfrm rot="5400000">
              <a:off x="2405238" y="4387533"/>
              <a:ext cx="402336" cy="0"/>
            </a:xfrm>
            <a:prstGeom prst="line">
              <a:avLst/>
            </a:prstGeom>
            <a:solidFill>
              <a:srgbClr val="005596"/>
            </a:solidFill>
            <a:ln w="9525" cap="flat" cmpd="sng" algn="ctr">
              <a:solidFill>
                <a:srgbClr val="00559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21" name="TextBox 220"/>
            <p:cNvSpPr txBox="1"/>
            <p:nvPr/>
          </p:nvSpPr>
          <p:spPr>
            <a:xfrm>
              <a:off x="2438131" y="4156701"/>
              <a:ext cx="10305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5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ea typeface="ＭＳ Ｐゴシック" pitchFamily="-60" charset="-128"/>
                  <a:cs typeface="Calibri" pitchFamily="34" charset="0"/>
                </a:rPr>
                <a:t>Global</a:t>
              </a:r>
              <a:br>
                <a:rPr kumimoji="0" lang="en-US" sz="115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ea typeface="ＭＳ Ｐゴシック" pitchFamily="-60" charset="-128"/>
                  <a:cs typeface="Calibri" pitchFamily="34" charset="0"/>
                </a:rPr>
              </a:br>
              <a:r>
                <a:rPr kumimoji="0" lang="en-US" sz="115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ea typeface="ＭＳ Ｐゴシック" pitchFamily="-60" charset="-128"/>
                  <a:cs typeface="Calibri" pitchFamily="34" charset="0"/>
                </a:rPr>
                <a:t>Search</a:t>
              </a:r>
            </a:p>
          </p:txBody>
        </p:sp>
        <p:sp>
          <p:nvSpPr>
            <p:cNvPr id="222" name="TextBox 221"/>
            <p:cNvSpPr txBox="1"/>
            <p:nvPr/>
          </p:nvSpPr>
          <p:spPr>
            <a:xfrm>
              <a:off x="1050656" y="4166226"/>
              <a:ext cx="10305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5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ea typeface="ＭＳ Ｐゴシック" pitchFamily="-60" charset="-128"/>
                  <a:cs typeface="Calibri" pitchFamily="34" charset="0"/>
                </a:rPr>
                <a:t>Impact Analysis</a:t>
              </a:r>
            </a:p>
          </p:txBody>
        </p:sp>
      </p:grpSp>
      <p:grpSp>
        <p:nvGrpSpPr>
          <p:cNvPr id="223" name="Group 124"/>
          <p:cNvGrpSpPr/>
          <p:nvPr/>
        </p:nvGrpSpPr>
        <p:grpSpPr>
          <a:xfrm>
            <a:off x="6750242" y="3687642"/>
            <a:ext cx="2197495" cy="584775"/>
            <a:chOff x="6750242" y="3687642"/>
            <a:chExt cx="2197495" cy="584775"/>
          </a:xfrm>
        </p:grpSpPr>
        <p:sp>
          <p:nvSpPr>
            <p:cNvPr id="224" name="Left Arrow 125"/>
            <p:cNvSpPr/>
            <p:nvPr/>
          </p:nvSpPr>
          <p:spPr>
            <a:xfrm>
              <a:off x="6750242" y="3833091"/>
              <a:ext cx="584969" cy="277091"/>
            </a:xfrm>
            <a:prstGeom prst="leftArrow">
              <a:avLst>
                <a:gd name="adj1" fmla="val 50000"/>
                <a:gd name="adj2" fmla="val 61111"/>
              </a:avLst>
            </a:prstGeom>
            <a:gradFill flip="none" rotWithShape="1">
              <a:gsLst>
                <a:gs pos="0">
                  <a:srgbClr val="005596"/>
                </a:gs>
                <a:gs pos="100000">
                  <a:srgbClr val="FFFFFF"/>
                </a:gs>
              </a:gsLst>
              <a:lin ang="0" scaled="1"/>
              <a:tileRect/>
            </a:gradFill>
            <a:ln w="9525" cap="flat" cmpd="sng" algn="ctr">
              <a:noFill/>
              <a:prstDash val="soli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pitchFamily="-112" charset="-128"/>
                <a:cs typeface="+mn-cs"/>
              </a:endParaRPr>
            </a:p>
          </p:txBody>
        </p:sp>
        <p:sp>
          <p:nvSpPr>
            <p:cNvPr id="225" name="TextBox 224"/>
            <p:cNvSpPr txBox="1"/>
            <p:nvPr/>
          </p:nvSpPr>
          <p:spPr>
            <a:xfrm>
              <a:off x="7354464" y="3687642"/>
              <a:ext cx="159327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5596"/>
                  </a:solidFill>
                  <a:effectLst/>
                  <a:uLnTx/>
                  <a:uFillTx/>
                  <a:ea typeface="ＭＳ Ｐゴシック" pitchFamily="-60" charset="-128"/>
                  <a:cs typeface="Calibri" pitchFamily="34" charset="0"/>
                </a:rPr>
                <a:t>Small Footprint ETL Engine</a:t>
              </a:r>
            </a:p>
          </p:txBody>
        </p:sp>
      </p:grpSp>
      <p:grpSp>
        <p:nvGrpSpPr>
          <p:cNvPr id="226" name="Group 128"/>
          <p:cNvGrpSpPr/>
          <p:nvPr/>
        </p:nvGrpSpPr>
        <p:grpSpPr>
          <a:xfrm>
            <a:off x="6750242" y="4463496"/>
            <a:ext cx="2197495" cy="584775"/>
            <a:chOff x="6750242" y="4463496"/>
            <a:chExt cx="2197495" cy="584775"/>
          </a:xfrm>
        </p:grpSpPr>
        <p:sp>
          <p:nvSpPr>
            <p:cNvPr id="227" name="Left Arrow 129"/>
            <p:cNvSpPr/>
            <p:nvPr/>
          </p:nvSpPr>
          <p:spPr>
            <a:xfrm>
              <a:off x="6750242" y="4587394"/>
              <a:ext cx="584969" cy="277091"/>
            </a:xfrm>
            <a:prstGeom prst="leftArrow">
              <a:avLst>
                <a:gd name="adj1" fmla="val 50000"/>
                <a:gd name="adj2" fmla="val 61111"/>
              </a:avLst>
            </a:prstGeom>
            <a:gradFill flip="none" rotWithShape="1">
              <a:gsLst>
                <a:gs pos="0">
                  <a:srgbClr val="005596"/>
                </a:gs>
                <a:gs pos="100000">
                  <a:srgbClr val="FFFFFF"/>
                </a:gs>
              </a:gsLst>
              <a:lin ang="0" scaled="1"/>
              <a:tileRect/>
            </a:gradFill>
            <a:ln w="9525" cap="flat" cmpd="sng" algn="ctr">
              <a:noFill/>
              <a:prstDash val="soli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pitchFamily="-112" charset="-128"/>
                <a:cs typeface="+mn-cs"/>
              </a:endParaRPr>
            </a:p>
          </p:txBody>
        </p:sp>
        <p:sp>
          <p:nvSpPr>
            <p:cNvPr id="228" name="TextBox 227"/>
            <p:cNvSpPr txBox="1"/>
            <p:nvPr/>
          </p:nvSpPr>
          <p:spPr>
            <a:xfrm>
              <a:off x="7354464" y="4463496"/>
              <a:ext cx="159327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5596"/>
                  </a:solidFill>
                  <a:effectLst/>
                  <a:uLnTx/>
                  <a:uFillTx/>
                  <a:ea typeface="ＭＳ Ｐゴシック" pitchFamily="-60" charset="-128"/>
                  <a:cs typeface="Calibri" pitchFamily="34" charset="0"/>
                </a:rPr>
                <a:t>Self-tuning Optimizer</a:t>
              </a:r>
            </a:p>
          </p:txBody>
        </p:sp>
      </p:grpSp>
      <p:grpSp>
        <p:nvGrpSpPr>
          <p:cNvPr id="229" name="Group 134"/>
          <p:cNvGrpSpPr/>
          <p:nvPr/>
        </p:nvGrpSpPr>
        <p:grpSpPr>
          <a:xfrm>
            <a:off x="6750242" y="5225497"/>
            <a:ext cx="2416849" cy="584775"/>
            <a:chOff x="6750242" y="5225497"/>
            <a:chExt cx="2416849" cy="584775"/>
          </a:xfrm>
        </p:grpSpPr>
        <p:sp>
          <p:nvSpPr>
            <p:cNvPr id="230" name="Left Arrow 136"/>
            <p:cNvSpPr/>
            <p:nvPr/>
          </p:nvSpPr>
          <p:spPr>
            <a:xfrm>
              <a:off x="6750242" y="5364788"/>
              <a:ext cx="584969" cy="277091"/>
            </a:xfrm>
            <a:prstGeom prst="leftArrow">
              <a:avLst>
                <a:gd name="adj1" fmla="val 50000"/>
                <a:gd name="adj2" fmla="val 61111"/>
              </a:avLst>
            </a:prstGeom>
            <a:gradFill flip="none" rotWithShape="1">
              <a:gsLst>
                <a:gs pos="0">
                  <a:srgbClr val="005596"/>
                </a:gs>
                <a:gs pos="100000">
                  <a:srgbClr val="FFFFFF"/>
                </a:gs>
              </a:gsLst>
              <a:lin ang="0" scaled="1"/>
              <a:tileRect/>
            </a:gradFill>
            <a:ln w="9525" cap="flat" cmpd="sng" algn="ctr">
              <a:noFill/>
              <a:prstDash val="soli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pitchFamily="-112" charset="-128"/>
                <a:cs typeface="+mn-cs"/>
              </a:endParaRPr>
            </a:p>
          </p:txBody>
        </p:sp>
        <p:sp>
          <p:nvSpPr>
            <p:cNvPr id="231" name="TextBox 230"/>
            <p:cNvSpPr txBox="1"/>
            <p:nvPr/>
          </p:nvSpPr>
          <p:spPr>
            <a:xfrm>
              <a:off x="7354464" y="5225497"/>
              <a:ext cx="181262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5596"/>
                  </a:solidFill>
                  <a:effectLst/>
                  <a:uLnTx/>
                  <a:uFillTx/>
                  <a:ea typeface="ＭＳ Ｐゴシック" pitchFamily="-60" charset="-128"/>
                  <a:cs typeface="Calibri" pitchFamily="34" charset="0"/>
                </a:rPr>
                <a:t>Native, Direct I/O Access</a:t>
              </a:r>
            </a:p>
          </p:txBody>
        </p:sp>
      </p:grpSp>
      <p:grpSp>
        <p:nvGrpSpPr>
          <p:cNvPr id="232" name="Group 146"/>
          <p:cNvGrpSpPr/>
          <p:nvPr/>
        </p:nvGrpSpPr>
        <p:grpSpPr>
          <a:xfrm>
            <a:off x="2009399" y="2021435"/>
            <a:ext cx="2055608" cy="519040"/>
            <a:chOff x="1709217" y="2021435"/>
            <a:chExt cx="2055608" cy="519040"/>
          </a:xfrm>
        </p:grpSpPr>
        <p:pic>
          <p:nvPicPr>
            <p:cNvPr id="233" name="Picture 147" descr="workstations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09217" y="2021435"/>
              <a:ext cx="554699" cy="519040"/>
            </a:xfrm>
            <a:prstGeom prst="rect">
              <a:avLst/>
            </a:prstGeom>
            <a:effectLst>
              <a:outerShdw blurRad="50800" dist="38100" dir="2700000">
                <a:srgbClr val="000000">
                  <a:alpha val="43000"/>
                </a:srgbClr>
              </a:outerShdw>
            </a:effectLst>
          </p:spPr>
        </p:pic>
        <p:pic>
          <p:nvPicPr>
            <p:cNvPr id="234" name="Picture 148" descr="workstations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63520" y="2021435"/>
              <a:ext cx="554699" cy="519040"/>
            </a:xfrm>
            <a:prstGeom prst="rect">
              <a:avLst/>
            </a:prstGeom>
            <a:effectLst>
              <a:outerShdw blurRad="50800" dist="38100" dir="2700000">
                <a:srgbClr val="000000">
                  <a:alpha val="43000"/>
                </a:srgbClr>
              </a:outerShdw>
            </a:effectLst>
          </p:spPr>
        </p:pic>
        <p:pic>
          <p:nvPicPr>
            <p:cNvPr id="235" name="Picture 149" descr="workstations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10126" y="2021435"/>
              <a:ext cx="554699" cy="519040"/>
            </a:xfrm>
            <a:prstGeom prst="rect">
              <a:avLst/>
            </a:prstGeom>
            <a:effectLst>
              <a:outerShdw blurRad="50800" dist="38100" dir="2700000">
                <a:srgbClr val="000000">
                  <a:alpha val="43000"/>
                </a:srgbClr>
              </a:outerShdw>
            </a:effectLst>
          </p:spPr>
        </p:pic>
      </p:grpSp>
      <p:grpSp>
        <p:nvGrpSpPr>
          <p:cNvPr id="236" name="Group 150"/>
          <p:cNvGrpSpPr/>
          <p:nvPr/>
        </p:nvGrpSpPr>
        <p:grpSpPr>
          <a:xfrm>
            <a:off x="5063702" y="2114162"/>
            <a:ext cx="1021116" cy="396823"/>
            <a:chOff x="4771216" y="2114162"/>
            <a:chExt cx="1021116" cy="396823"/>
          </a:xfrm>
        </p:grpSpPr>
        <p:pic>
          <p:nvPicPr>
            <p:cNvPr id="237" name="Picture 151" descr="SDK.pn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771216" y="2114162"/>
              <a:ext cx="405357" cy="396823"/>
            </a:xfrm>
            <a:prstGeom prst="rect">
              <a:avLst/>
            </a:prstGeom>
            <a:effectLst>
              <a:outerShdw blurRad="50800" dist="38100" dir="2700000">
                <a:srgbClr val="000000">
                  <a:alpha val="43000"/>
                </a:srgbClr>
              </a:outerShdw>
            </a:effectLst>
          </p:spPr>
        </p:pic>
        <p:pic>
          <p:nvPicPr>
            <p:cNvPr id="238" name="Picture 152" descr="SDK.pn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86975" y="2114162"/>
              <a:ext cx="405357" cy="396823"/>
            </a:xfrm>
            <a:prstGeom prst="rect">
              <a:avLst/>
            </a:prstGeom>
            <a:effectLst>
              <a:outerShdw blurRad="50800" dist="38100" dir="2700000">
                <a:srgbClr val="000000">
                  <a:alpha val="43000"/>
                </a:srgbClr>
              </a:outerShdw>
            </a:effectLst>
          </p:spPr>
        </p:pic>
      </p:grpSp>
      <p:grpSp>
        <p:nvGrpSpPr>
          <p:cNvPr id="239" name="Group 153"/>
          <p:cNvGrpSpPr/>
          <p:nvPr/>
        </p:nvGrpSpPr>
        <p:grpSpPr>
          <a:xfrm>
            <a:off x="5132340" y="2595508"/>
            <a:ext cx="900546" cy="213886"/>
            <a:chOff x="4839854" y="2595508"/>
            <a:chExt cx="900546" cy="213886"/>
          </a:xfrm>
        </p:grpSpPr>
        <p:sp>
          <p:nvSpPr>
            <p:cNvPr id="240" name="Up Arrow 154"/>
            <p:cNvSpPr/>
            <p:nvPr/>
          </p:nvSpPr>
          <p:spPr>
            <a:xfrm rot="10800000">
              <a:off x="5486400" y="2595508"/>
              <a:ext cx="254000" cy="213886"/>
            </a:xfrm>
            <a:prstGeom prst="upArrow">
              <a:avLst/>
            </a:prstGeom>
            <a:gradFill>
              <a:gsLst>
                <a:gs pos="0">
                  <a:srgbClr val="FFFFFF"/>
                </a:gs>
                <a:gs pos="50000">
                  <a:srgbClr val="FFFFFF">
                    <a:lumMod val="75000"/>
                  </a:srgbClr>
                </a:gs>
                <a:gs pos="100000">
                  <a:srgbClr val="FFFFFF">
                    <a:lumMod val="50000"/>
                  </a:srgbClr>
                </a:gs>
              </a:gsLst>
              <a:lin ang="16200000" scaled="0"/>
            </a:gradFill>
            <a:ln w="9525" cap="flat" cmpd="sng" algn="ctr">
              <a:noFill/>
              <a:prstDash val="soli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pitchFamily="-112" charset="-128"/>
                <a:cs typeface="+mn-cs"/>
              </a:endParaRPr>
            </a:p>
          </p:txBody>
        </p:sp>
        <p:sp>
          <p:nvSpPr>
            <p:cNvPr id="241" name="Up Arrow 155"/>
            <p:cNvSpPr/>
            <p:nvPr/>
          </p:nvSpPr>
          <p:spPr>
            <a:xfrm rot="10800000">
              <a:off x="4839854" y="2595508"/>
              <a:ext cx="254000" cy="213886"/>
            </a:xfrm>
            <a:prstGeom prst="upArrow">
              <a:avLst/>
            </a:prstGeom>
            <a:gradFill>
              <a:gsLst>
                <a:gs pos="0">
                  <a:srgbClr val="FFFFFF"/>
                </a:gs>
                <a:gs pos="50000">
                  <a:srgbClr val="FFFFFF">
                    <a:lumMod val="75000"/>
                  </a:srgbClr>
                </a:gs>
                <a:gs pos="100000">
                  <a:srgbClr val="FFFFFF">
                    <a:lumMod val="50000"/>
                  </a:srgbClr>
                </a:gs>
              </a:gsLst>
              <a:lin ang="16200000" scaled="0"/>
            </a:gradFill>
            <a:ln w="9525" cap="flat" cmpd="sng" algn="ctr">
              <a:noFill/>
              <a:prstDash val="soli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pitchFamily="-112" charset="-128"/>
                <a:cs typeface="+mn-cs"/>
              </a:endParaRPr>
            </a:p>
          </p:txBody>
        </p:sp>
      </p:grpSp>
      <p:grpSp>
        <p:nvGrpSpPr>
          <p:cNvPr id="242" name="Group 156"/>
          <p:cNvGrpSpPr/>
          <p:nvPr/>
        </p:nvGrpSpPr>
        <p:grpSpPr>
          <a:xfrm>
            <a:off x="2148749" y="2595508"/>
            <a:ext cx="1775166" cy="213886"/>
            <a:chOff x="1848567" y="2595508"/>
            <a:chExt cx="1775166" cy="213886"/>
          </a:xfrm>
        </p:grpSpPr>
        <p:sp>
          <p:nvSpPr>
            <p:cNvPr id="243" name="Up Arrow 157"/>
            <p:cNvSpPr/>
            <p:nvPr/>
          </p:nvSpPr>
          <p:spPr>
            <a:xfrm rot="10800000">
              <a:off x="1848567" y="2595508"/>
              <a:ext cx="254000" cy="213886"/>
            </a:xfrm>
            <a:prstGeom prst="upArrow">
              <a:avLst/>
            </a:prstGeom>
            <a:gradFill>
              <a:gsLst>
                <a:gs pos="0">
                  <a:srgbClr val="FFFFFF"/>
                </a:gs>
                <a:gs pos="50000">
                  <a:srgbClr val="FFFFFF">
                    <a:lumMod val="75000"/>
                  </a:srgbClr>
                </a:gs>
                <a:gs pos="100000">
                  <a:srgbClr val="FFFFFF">
                    <a:lumMod val="50000"/>
                  </a:srgbClr>
                </a:gs>
              </a:gsLst>
              <a:lin ang="16200000" scaled="0"/>
            </a:gradFill>
            <a:ln w="9525" cap="flat" cmpd="sng" algn="ctr">
              <a:noFill/>
              <a:prstDash val="soli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pitchFamily="-112" charset="-128"/>
                <a:cs typeface="+mn-cs"/>
              </a:endParaRPr>
            </a:p>
          </p:txBody>
        </p:sp>
        <p:sp>
          <p:nvSpPr>
            <p:cNvPr id="244" name="Up Arrow 158"/>
            <p:cNvSpPr/>
            <p:nvPr/>
          </p:nvSpPr>
          <p:spPr>
            <a:xfrm rot="10800000">
              <a:off x="2618264" y="2595508"/>
              <a:ext cx="254000" cy="213886"/>
            </a:xfrm>
            <a:prstGeom prst="upArrow">
              <a:avLst/>
            </a:prstGeom>
            <a:gradFill>
              <a:gsLst>
                <a:gs pos="0">
                  <a:srgbClr val="FFFFFF"/>
                </a:gs>
                <a:gs pos="50000">
                  <a:srgbClr val="FFFFFF">
                    <a:lumMod val="75000"/>
                  </a:srgbClr>
                </a:gs>
                <a:gs pos="100000">
                  <a:srgbClr val="FFFFFF">
                    <a:lumMod val="50000"/>
                  </a:srgbClr>
                </a:gs>
              </a:gsLst>
              <a:lin ang="16200000" scaled="0"/>
            </a:gradFill>
            <a:ln w="9525" cap="flat" cmpd="sng" algn="ctr">
              <a:noFill/>
              <a:prstDash val="soli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pitchFamily="-112" charset="-128"/>
                <a:cs typeface="+mn-cs"/>
              </a:endParaRPr>
            </a:p>
          </p:txBody>
        </p:sp>
        <p:sp>
          <p:nvSpPr>
            <p:cNvPr id="245" name="Up Arrow 159"/>
            <p:cNvSpPr/>
            <p:nvPr/>
          </p:nvSpPr>
          <p:spPr>
            <a:xfrm rot="10800000">
              <a:off x="3369733" y="2595508"/>
              <a:ext cx="254000" cy="213886"/>
            </a:xfrm>
            <a:prstGeom prst="upArrow">
              <a:avLst/>
            </a:prstGeom>
            <a:gradFill>
              <a:gsLst>
                <a:gs pos="0">
                  <a:srgbClr val="FFFFFF"/>
                </a:gs>
                <a:gs pos="50000">
                  <a:srgbClr val="FFFFFF">
                    <a:lumMod val="75000"/>
                  </a:srgbClr>
                </a:gs>
                <a:gs pos="100000">
                  <a:srgbClr val="FFFFFF">
                    <a:lumMod val="50000"/>
                  </a:srgbClr>
                </a:gs>
              </a:gsLst>
              <a:lin ang="16200000" scaled="0"/>
            </a:gradFill>
            <a:ln w="9525" cap="flat" cmpd="sng" algn="ctr">
              <a:noFill/>
              <a:prstDash val="soli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pitchFamily="-112" charset="-128"/>
                <a:cs typeface="+mn-cs"/>
              </a:endParaRPr>
            </a:p>
          </p:txBody>
        </p:sp>
      </p:grpSp>
      <p:grpSp>
        <p:nvGrpSpPr>
          <p:cNvPr id="246" name="Group 160"/>
          <p:cNvGrpSpPr/>
          <p:nvPr/>
        </p:nvGrpSpPr>
        <p:grpSpPr>
          <a:xfrm>
            <a:off x="1216121" y="5064449"/>
            <a:ext cx="5433998" cy="979875"/>
            <a:chOff x="1216121" y="5064449"/>
            <a:chExt cx="5433998" cy="979875"/>
          </a:xfrm>
        </p:grpSpPr>
        <p:sp>
          <p:nvSpPr>
            <p:cNvPr id="247" name="Rectangle 161"/>
            <p:cNvSpPr/>
            <p:nvPr/>
          </p:nvSpPr>
          <p:spPr>
            <a:xfrm>
              <a:off x="1216121" y="5097648"/>
              <a:ext cx="5341697" cy="944115"/>
            </a:xfrm>
            <a:prstGeom prst="rect">
              <a:avLst/>
            </a:prstGeom>
            <a:solidFill>
              <a:srgbClr val="658BAA"/>
            </a:solidFill>
            <a:ln w="28575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smtClean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Arial" charset="0"/>
                <a:ea typeface="ＭＳ Ｐゴシック" pitchFamily="-112" charset="-128"/>
                <a:cs typeface="+mn-cs"/>
              </a:endParaRPr>
            </a:p>
          </p:txBody>
        </p:sp>
        <p:sp>
          <p:nvSpPr>
            <p:cNvPr id="248" name="TextBox 247"/>
            <p:cNvSpPr txBox="1"/>
            <p:nvPr/>
          </p:nvSpPr>
          <p:spPr>
            <a:xfrm>
              <a:off x="2148340" y="5064449"/>
              <a:ext cx="3492500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5596"/>
                  </a:solidFill>
                  <a:effectLst/>
                  <a:uLnTx/>
                  <a:uFillTx/>
                  <a:ea typeface="ＭＳ Ｐゴシック" pitchFamily="-60" charset="-128"/>
                  <a:cs typeface="Calibri" pitchFamily="34" charset="0"/>
                </a:rPr>
                <a:t>High Performance Connectivity</a:t>
              </a:r>
            </a:p>
          </p:txBody>
        </p:sp>
        <p:sp>
          <p:nvSpPr>
            <p:cNvPr id="249" name="TextBox 248"/>
            <p:cNvSpPr txBox="1"/>
            <p:nvPr/>
          </p:nvSpPr>
          <p:spPr>
            <a:xfrm>
              <a:off x="5619603" y="5772077"/>
              <a:ext cx="103051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ea typeface="ＭＳ Ｐゴシック" pitchFamily="-60" charset="-128"/>
                  <a:cs typeface="Calibri" pitchFamily="34" charset="0"/>
                </a:rPr>
                <a:t>Mainframe</a:t>
              </a:r>
            </a:p>
          </p:txBody>
        </p:sp>
        <p:sp>
          <p:nvSpPr>
            <p:cNvPr id="250" name="TextBox 249"/>
            <p:cNvSpPr txBox="1"/>
            <p:nvPr/>
          </p:nvSpPr>
          <p:spPr>
            <a:xfrm>
              <a:off x="4992112" y="5635225"/>
              <a:ext cx="103051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ea typeface="ＭＳ Ｐゴシック" pitchFamily="-60" charset="-128"/>
                  <a:cs typeface="Calibri" pitchFamily="34" charset="0"/>
                </a:rPr>
                <a:t>Files / XML</a:t>
              </a:r>
            </a:p>
          </p:txBody>
        </p:sp>
        <p:sp>
          <p:nvSpPr>
            <p:cNvPr id="251" name="TextBox 250"/>
            <p:cNvSpPr txBox="1"/>
            <p:nvPr/>
          </p:nvSpPr>
          <p:spPr>
            <a:xfrm>
              <a:off x="1237500" y="5741289"/>
              <a:ext cx="103051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ea typeface="ＭＳ Ｐゴシック" pitchFamily="-60" charset="-128"/>
                  <a:cs typeface="Calibri" pitchFamily="34" charset="0"/>
                </a:rPr>
                <a:t>Appliances</a:t>
              </a:r>
            </a:p>
          </p:txBody>
        </p:sp>
        <p:sp>
          <p:nvSpPr>
            <p:cNvPr id="252" name="TextBox 251"/>
            <p:cNvSpPr txBox="1"/>
            <p:nvPr/>
          </p:nvSpPr>
          <p:spPr>
            <a:xfrm>
              <a:off x="4446513" y="5779774"/>
              <a:ext cx="103051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ea typeface="ＭＳ Ｐゴシック" pitchFamily="-60" charset="-128"/>
                  <a:cs typeface="Calibri" pitchFamily="34" charset="0"/>
                </a:rPr>
                <a:t>Hadoop</a:t>
              </a:r>
              <a:endPara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ea typeface="ＭＳ Ｐゴシック" pitchFamily="-60" charset="-128"/>
                <a:cs typeface="Calibri" pitchFamily="34" charset="0"/>
              </a:endParaRPr>
            </a:p>
          </p:txBody>
        </p:sp>
        <p:sp>
          <p:nvSpPr>
            <p:cNvPr id="253" name="TextBox 252"/>
            <p:cNvSpPr txBox="1"/>
            <p:nvPr/>
          </p:nvSpPr>
          <p:spPr>
            <a:xfrm>
              <a:off x="4062853" y="5779774"/>
              <a:ext cx="58746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ea typeface="ＭＳ Ｐゴシック" pitchFamily="-60" charset="-128"/>
                  <a:cs typeface="Calibri" pitchFamily="34" charset="0"/>
                </a:rPr>
                <a:t>Cloud</a:t>
              </a:r>
            </a:p>
          </p:txBody>
        </p:sp>
        <p:sp>
          <p:nvSpPr>
            <p:cNvPr id="254" name="TextBox 253"/>
            <p:cNvSpPr txBox="1"/>
            <p:nvPr/>
          </p:nvSpPr>
          <p:spPr>
            <a:xfrm>
              <a:off x="3304837" y="5798103"/>
              <a:ext cx="81303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ea typeface="ＭＳ Ｐゴシック" pitchFamily="-60" charset="-128"/>
                  <a:cs typeface="Calibri" pitchFamily="34" charset="0"/>
                </a:rPr>
                <a:t>Real Time</a:t>
              </a:r>
            </a:p>
          </p:txBody>
        </p:sp>
        <p:pic>
          <p:nvPicPr>
            <p:cNvPr id="255" name="Picture 169" descr="ColumnarDatabase.png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74126" y="5323717"/>
              <a:ext cx="596360" cy="480187"/>
            </a:xfrm>
            <a:prstGeom prst="rect">
              <a:avLst/>
            </a:prstGeom>
            <a:effectLst>
              <a:outerShdw blurRad="50800" dist="38100" dir="2700000">
                <a:srgbClr val="000000">
                  <a:alpha val="43000"/>
                </a:srgbClr>
              </a:outerShdw>
            </a:effectLst>
          </p:spPr>
        </p:pic>
        <p:pic>
          <p:nvPicPr>
            <p:cNvPr id="256" name="Picture 170" descr="RDBMS.png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202562" y="5534120"/>
              <a:ext cx="622226" cy="376611"/>
            </a:xfrm>
            <a:prstGeom prst="rect">
              <a:avLst/>
            </a:prstGeom>
            <a:effectLst>
              <a:outerShdw blurRad="50800" dist="38100" dir="2700000">
                <a:srgbClr val="000000">
                  <a:alpha val="43000"/>
                </a:srgbClr>
              </a:outerShdw>
            </a:effectLst>
          </p:spPr>
        </p:pic>
        <p:pic>
          <p:nvPicPr>
            <p:cNvPr id="257" name="Picture 171" descr="CRM-ERP.png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952150" y="5418666"/>
              <a:ext cx="421570" cy="448155"/>
            </a:xfrm>
            <a:prstGeom prst="rect">
              <a:avLst/>
            </a:prstGeom>
            <a:effectLst>
              <a:outerShdw blurRad="50800" dist="38100" dir="2700000">
                <a:srgbClr val="000000">
                  <a:alpha val="43000"/>
                </a:srgbClr>
              </a:outerShdw>
            </a:effectLst>
          </p:spPr>
        </p:pic>
        <p:pic>
          <p:nvPicPr>
            <p:cNvPr id="258" name="Picture 172" descr="Realtime.png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503127" y="5364787"/>
              <a:ext cx="453115" cy="453115"/>
            </a:xfrm>
            <a:prstGeom prst="rect">
              <a:avLst/>
            </a:prstGeom>
            <a:effectLst>
              <a:outerShdw blurRad="50800" dist="38100" dir="2700000">
                <a:srgbClr val="000000">
                  <a:alpha val="43000"/>
                </a:srgbClr>
              </a:outerShdw>
            </a:effectLst>
          </p:spPr>
        </p:pic>
        <p:pic>
          <p:nvPicPr>
            <p:cNvPr id="259" name="Picture 173" descr="Cloud.png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102484" y="5448391"/>
              <a:ext cx="523395" cy="350087"/>
            </a:xfrm>
            <a:prstGeom prst="rect">
              <a:avLst/>
            </a:prstGeom>
            <a:effectLst>
              <a:outerShdw blurRad="50800" dist="38100" dir="2700000">
                <a:srgbClr val="000000">
                  <a:alpha val="43000"/>
                </a:srgbClr>
              </a:outerShdw>
            </a:effectLst>
          </p:spPr>
        </p:pic>
        <p:pic>
          <p:nvPicPr>
            <p:cNvPr id="260" name="Picture 174" descr="hadoop.png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717812" y="5411205"/>
              <a:ext cx="523002" cy="389874"/>
            </a:xfrm>
            <a:prstGeom prst="rect">
              <a:avLst/>
            </a:prstGeom>
            <a:effectLst>
              <a:outerShdw blurRad="50800" dist="38100" dir="2700000">
                <a:srgbClr val="000000">
                  <a:alpha val="43000"/>
                </a:srgbClr>
              </a:outerShdw>
            </a:effectLst>
          </p:spPr>
        </p:pic>
        <p:pic>
          <p:nvPicPr>
            <p:cNvPr id="261" name="Picture 175" descr="FilesXML.png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349392" y="5245849"/>
              <a:ext cx="361760" cy="430304"/>
            </a:xfrm>
            <a:prstGeom prst="rect">
              <a:avLst/>
            </a:prstGeom>
            <a:effectLst>
              <a:outerShdw blurRad="50800" dist="38100" dir="2700000">
                <a:srgbClr val="000000">
                  <a:alpha val="43000"/>
                </a:srgbClr>
              </a:outerShdw>
            </a:effectLst>
          </p:spPr>
        </p:pic>
        <p:pic>
          <p:nvPicPr>
            <p:cNvPr id="262" name="Picture 176" descr="Mainframe.png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900552" y="5186656"/>
              <a:ext cx="495629" cy="637237"/>
            </a:xfrm>
            <a:prstGeom prst="rect">
              <a:avLst/>
            </a:prstGeom>
            <a:effectLst>
              <a:outerShdw blurRad="50800" dist="38100" dir="2700000">
                <a:srgbClr val="000000">
                  <a:alpha val="43000"/>
                </a:srgbClr>
              </a:outerShdw>
            </a:effectLst>
          </p:spPr>
        </p:pic>
      </p:grpSp>
      <p:grpSp>
        <p:nvGrpSpPr>
          <p:cNvPr id="263" name="Group 177"/>
          <p:cNvGrpSpPr/>
          <p:nvPr/>
        </p:nvGrpSpPr>
        <p:grpSpPr>
          <a:xfrm>
            <a:off x="6750242" y="2953355"/>
            <a:ext cx="2197495" cy="584775"/>
            <a:chOff x="6750242" y="2953355"/>
            <a:chExt cx="2197495" cy="584775"/>
          </a:xfrm>
        </p:grpSpPr>
        <p:sp>
          <p:nvSpPr>
            <p:cNvPr id="264" name="TextBox 263"/>
            <p:cNvSpPr txBox="1"/>
            <p:nvPr/>
          </p:nvSpPr>
          <p:spPr>
            <a:xfrm>
              <a:off x="7354464" y="2953355"/>
              <a:ext cx="159327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5596"/>
                  </a:solidFill>
                  <a:effectLst/>
                  <a:uLnTx/>
                  <a:uFillTx/>
                  <a:ea typeface="ＭＳ Ｐゴシック" pitchFamily="-60" charset="-128"/>
                  <a:cs typeface="Calibri" pitchFamily="34" charset="0"/>
                </a:rPr>
                <a:t>Template-driven Design</a:t>
              </a:r>
            </a:p>
          </p:txBody>
        </p:sp>
        <p:sp>
          <p:nvSpPr>
            <p:cNvPr id="265" name="Left Arrow 179"/>
            <p:cNvSpPr/>
            <p:nvPr/>
          </p:nvSpPr>
          <p:spPr>
            <a:xfrm>
              <a:off x="6750242" y="3101879"/>
              <a:ext cx="584969" cy="277091"/>
            </a:xfrm>
            <a:prstGeom prst="leftArrow">
              <a:avLst>
                <a:gd name="adj1" fmla="val 50000"/>
                <a:gd name="adj2" fmla="val 61111"/>
              </a:avLst>
            </a:prstGeom>
            <a:gradFill flip="none" rotWithShape="1">
              <a:gsLst>
                <a:gs pos="0">
                  <a:srgbClr val="005596"/>
                </a:gs>
                <a:gs pos="100000">
                  <a:srgbClr val="FFFFFF"/>
                </a:gs>
              </a:gsLst>
              <a:lin ang="0" scaled="1"/>
              <a:tileRect/>
            </a:gradFill>
            <a:ln w="9525" cap="flat" cmpd="sng" algn="ctr">
              <a:noFill/>
              <a:prstDash val="soli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pitchFamily="-112" charset="-128"/>
                <a:cs typeface="+mn-cs"/>
              </a:endParaRPr>
            </a:p>
          </p:txBody>
        </p:sp>
      </p:grpSp>
      <p:grpSp>
        <p:nvGrpSpPr>
          <p:cNvPr id="266" name="Group 180"/>
          <p:cNvGrpSpPr/>
          <p:nvPr/>
        </p:nvGrpSpPr>
        <p:grpSpPr>
          <a:xfrm>
            <a:off x="3288165" y="3395463"/>
            <a:ext cx="3260725" cy="1700440"/>
            <a:chOff x="3288165" y="3395463"/>
            <a:chExt cx="3260725" cy="1700440"/>
          </a:xfrm>
        </p:grpSpPr>
        <p:grpSp>
          <p:nvGrpSpPr>
            <p:cNvPr id="267" name="Group 154"/>
            <p:cNvGrpSpPr/>
            <p:nvPr/>
          </p:nvGrpSpPr>
          <p:grpSpPr>
            <a:xfrm>
              <a:off x="3288165" y="3395463"/>
              <a:ext cx="3260725" cy="1700440"/>
              <a:chOff x="3288165" y="3395463"/>
              <a:chExt cx="3260725" cy="1700440"/>
            </a:xfrm>
          </p:grpSpPr>
          <p:sp>
            <p:nvSpPr>
              <p:cNvPr id="269" name="Rectangle 183"/>
              <p:cNvSpPr/>
              <p:nvPr/>
            </p:nvSpPr>
            <p:spPr>
              <a:xfrm>
                <a:off x="3288165" y="3395463"/>
                <a:ext cx="3260725" cy="1700440"/>
              </a:xfrm>
              <a:prstGeom prst="rect">
                <a:avLst/>
              </a:prstGeom>
              <a:solidFill>
                <a:srgbClr val="4EA7EE"/>
              </a:solidFill>
              <a:ln w="28575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>
                      <a:lumMod val="95000"/>
                    </a:srgbClr>
                  </a:solidFill>
                  <a:effectLst/>
                  <a:uLnTx/>
                  <a:uFillTx/>
                  <a:latin typeface="Arial" charset="0"/>
                  <a:ea typeface="ＭＳ Ｐゴシック" pitchFamily="-112" charset="-128"/>
                  <a:cs typeface="+mn-cs"/>
                </a:endParaRPr>
              </a:p>
            </p:txBody>
          </p:sp>
          <p:sp>
            <p:nvSpPr>
              <p:cNvPr id="270" name="TextBox 269"/>
              <p:cNvSpPr txBox="1"/>
              <p:nvPr/>
            </p:nvSpPr>
            <p:spPr>
              <a:xfrm>
                <a:off x="3614555" y="3425909"/>
                <a:ext cx="2623616" cy="338554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1" i="0" u="none" strike="noStrike" kern="0" cap="none" spc="0" normalizeH="0" baseline="0" noProof="0" dirty="0" err="1" smtClean="0">
                    <a:ln>
                      <a:noFill/>
                    </a:ln>
                    <a:solidFill>
                      <a:srgbClr val="005596"/>
                    </a:solidFill>
                    <a:effectLst/>
                    <a:uLnTx/>
                    <a:uFillTx/>
                    <a:ea typeface="ＭＳ Ｐゴシック" pitchFamily="-60" charset="-128"/>
                    <a:cs typeface="Calibri" pitchFamily="34" charset="0"/>
                  </a:rPr>
                  <a:t>DMExpress</a:t>
                </a:r>
                <a:r>
                  <a:rPr kumimoji="0" lang="en-US" sz="16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5596"/>
                    </a:solidFill>
                    <a:effectLst/>
                    <a:uLnTx/>
                    <a:uFillTx/>
                    <a:ea typeface="ＭＳ Ｐゴシック" pitchFamily="-60" charset="-128"/>
                    <a:cs typeface="Calibri" pitchFamily="34" charset="0"/>
                  </a:rPr>
                  <a:t> Server Engine</a:t>
                </a:r>
              </a:p>
            </p:txBody>
          </p:sp>
          <p:sp>
            <p:nvSpPr>
              <p:cNvPr id="271" name="TextBox 270"/>
              <p:cNvSpPr txBox="1"/>
              <p:nvPr/>
            </p:nvSpPr>
            <p:spPr>
              <a:xfrm>
                <a:off x="3427442" y="3781454"/>
                <a:ext cx="1280160" cy="446276"/>
              </a:xfrm>
              <a:prstGeom prst="rect">
                <a:avLst/>
              </a:prstGeom>
              <a:solidFill>
                <a:srgbClr val="658BAA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5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>
                        <a:lumMod val="95000"/>
                      </a:srgbClr>
                    </a:solidFill>
                    <a:effectLst/>
                    <a:uLnTx/>
                    <a:uFillTx/>
                    <a:ea typeface="ＭＳ Ｐゴシック" pitchFamily="-60" charset="-128"/>
                    <a:cs typeface="Calibri" pitchFamily="34" charset="0"/>
                  </a:rPr>
                  <a:t>High Performance </a:t>
                </a:r>
                <a:br>
                  <a:rPr kumimoji="0" lang="en-US" sz="115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>
                        <a:lumMod val="95000"/>
                      </a:srgbClr>
                    </a:solidFill>
                    <a:effectLst/>
                    <a:uLnTx/>
                    <a:uFillTx/>
                    <a:ea typeface="ＭＳ Ｐゴシック" pitchFamily="-60" charset="-128"/>
                    <a:cs typeface="Calibri" pitchFamily="34" charset="0"/>
                  </a:rPr>
                </a:br>
                <a:r>
                  <a:rPr kumimoji="0" lang="en-US" sz="115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>
                        <a:lumMod val="95000"/>
                      </a:srgbClr>
                    </a:solidFill>
                    <a:effectLst/>
                    <a:uLnTx/>
                    <a:uFillTx/>
                    <a:ea typeface="ＭＳ Ｐゴシック" pitchFamily="-60" charset="-128"/>
                    <a:cs typeface="Calibri" pitchFamily="34" charset="0"/>
                  </a:rPr>
                  <a:t>Transformations </a:t>
                </a:r>
              </a:p>
            </p:txBody>
          </p:sp>
          <p:sp>
            <p:nvSpPr>
              <p:cNvPr id="272" name="TextBox 271"/>
              <p:cNvSpPr txBox="1"/>
              <p:nvPr/>
            </p:nvSpPr>
            <p:spPr>
              <a:xfrm>
                <a:off x="5129030" y="3781454"/>
                <a:ext cx="1280160" cy="446276"/>
              </a:xfrm>
              <a:prstGeom prst="rect">
                <a:avLst/>
              </a:prstGeom>
              <a:solidFill>
                <a:srgbClr val="658BAA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5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>
                        <a:lumMod val="95000"/>
                      </a:srgbClr>
                    </a:solidFill>
                    <a:effectLst/>
                    <a:uLnTx/>
                    <a:uFillTx/>
                    <a:ea typeface="ＭＳ Ｐゴシック" pitchFamily="-60" charset="-128"/>
                    <a:cs typeface="Calibri" pitchFamily="34" charset="0"/>
                  </a:rPr>
                  <a:t>High Performance </a:t>
                </a:r>
                <a:br>
                  <a:rPr kumimoji="0" lang="en-US" sz="115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>
                        <a:lumMod val="95000"/>
                      </a:srgbClr>
                    </a:solidFill>
                    <a:effectLst/>
                    <a:uLnTx/>
                    <a:uFillTx/>
                    <a:ea typeface="ＭＳ Ｐゴシック" pitchFamily="-60" charset="-128"/>
                    <a:cs typeface="Calibri" pitchFamily="34" charset="0"/>
                  </a:rPr>
                </a:br>
                <a:r>
                  <a:rPr kumimoji="0" lang="en-US" sz="115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>
                        <a:lumMod val="95000"/>
                      </a:srgbClr>
                    </a:solidFill>
                    <a:effectLst/>
                    <a:uLnTx/>
                    <a:uFillTx/>
                    <a:ea typeface="ＭＳ Ｐゴシック" pitchFamily="-60" charset="-128"/>
                    <a:cs typeface="Calibri" pitchFamily="34" charset="0"/>
                  </a:rPr>
                  <a:t>Functions</a:t>
                </a:r>
              </a:p>
            </p:txBody>
          </p:sp>
          <p:sp>
            <p:nvSpPr>
              <p:cNvPr id="273" name="Rectangle 187"/>
              <p:cNvSpPr/>
              <p:nvPr/>
            </p:nvSpPr>
            <p:spPr>
              <a:xfrm>
                <a:off x="3417705" y="4481858"/>
                <a:ext cx="2987040" cy="533400"/>
              </a:xfrm>
              <a:prstGeom prst="rect">
                <a:avLst/>
              </a:prstGeom>
              <a:solidFill>
                <a:srgbClr val="658BAA"/>
              </a:solidFill>
              <a:ln w="9525" cap="flat" cmpd="sng" algn="ctr">
                <a:noFill/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itchFamily="-112" charset="-128"/>
                  <a:cs typeface="+mn-cs"/>
                </a:endParaRPr>
              </a:p>
            </p:txBody>
          </p:sp>
          <p:cxnSp>
            <p:nvCxnSpPr>
              <p:cNvPr id="274" name="Straight Connector 188"/>
              <p:cNvCxnSpPr/>
              <p:nvPr/>
            </p:nvCxnSpPr>
            <p:spPr bwMode="auto">
              <a:xfrm rot="5400000">
                <a:off x="6111883" y="4356255"/>
                <a:ext cx="237744" cy="0"/>
              </a:xfrm>
              <a:prstGeom prst="line">
                <a:avLst/>
              </a:prstGeom>
              <a:solidFill>
                <a:srgbClr val="005596"/>
              </a:solidFill>
              <a:ln w="9525" cap="flat" cmpd="sng" algn="ctr">
                <a:solidFill>
                  <a:srgbClr val="FFFFFF">
                    <a:lumMod val="95000"/>
                  </a:srgbClr>
                </a:solidFill>
                <a:prstDash val="solid"/>
                <a:round/>
                <a:headEnd type="triangle" w="med" len="med"/>
                <a:tailEnd type="triangle" w="med" len="med"/>
              </a:ln>
              <a:effectLst/>
            </p:spPr>
          </p:cxnSp>
          <p:cxnSp>
            <p:nvCxnSpPr>
              <p:cNvPr id="275" name="Straight Connector 189"/>
              <p:cNvCxnSpPr/>
              <p:nvPr/>
            </p:nvCxnSpPr>
            <p:spPr bwMode="auto">
              <a:xfrm rot="5400000">
                <a:off x="4387223" y="4356255"/>
                <a:ext cx="237744" cy="0"/>
              </a:xfrm>
              <a:prstGeom prst="line">
                <a:avLst/>
              </a:prstGeom>
              <a:solidFill>
                <a:srgbClr val="005596"/>
              </a:solidFill>
              <a:ln w="9525" cap="flat" cmpd="sng" algn="ctr">
                <a:solidFill>
                  <a:srgbClr val="FFFFFF">
                    <a:lumMod val="95000"/>
                  </a:srgbClr>
                </a:solidFill>
                <a:prstDash val="solid"/>
                <a:round/>
                <a:headEnd type="triangle" w="med" len="med"/>
                <a:tailEnd type="triangle" w="med" len="med"/>
              </a:ln>
              <a:effectLst/>
            </p:spPr>
          </p:cxnSp>
          <p:cxnSp>
            <p:nvCxnSpPr>
              <p:cNvPr id="276" name="Straight Connector 190"/>
              <p:cNvCxnSpPr/>
              <p:nvPr/>
            </p:nvCxnSpPr>
            <p:spPr bwMode="auto">
              <a:xfrm rot="5400000">
                <a:off x="5212723" y="4356255"/>
                <a:ext cx="237744" cy="0"/>
              </a:xfrm>
              <a:prstGeom prst="line">
                <a:avLst/>
              </a:prstGeom>
              <a:solidFill>
                <a:srgbClr val="005596"/>
              </a:solidFill>
              <a:ln w="9525" cap="flat" cmpd="sng" algn="ctr">
                <a:solidFill>
                  <a:srgbClr val="FFFFFF">
                    <a:lumMod val="95000"/>
                  </a:srgbClr>
                </a:solidFill>
                <a:prstDash val="solid"/>
                <a:round/>
                <a:headEnd type="triangle" w="med" len="med"/>
                <a:tailEnd type="triangle" w="med" len="med"/>
              </a:ln>
              <a:effectLst/>
            </p:spPr>
          </p:cxnSp>
          <p:cxnSp>
            <p:nvCxnSpPr>
              <p:cNvPr id="277" name="Straight Connector 191"/>
              <p:cNvCxnSpPr/>
              <p:nvPr/>
            </p:nvCxnSpPr>
            <p:spPr bwMode="auto">
              <a:xfrm rot="5400000">
                <a:off x="3488063" y="4356255"/>
                <a:ext cx="237744" cy="0"/>
              </a:xfrm>
              <a:prstGeom prst="line">
                <a:avLst/>
              </a:prstGeom>
              <a:solidFill>
                <a:srgbClr val="005596"/>
              </a:solidFill>
              <a:ln w="9525" cap="flat" cmpd="sng" algn="ctr">
                <a:solidFill>
                  <a:srgbClr val="FFFFFF">
                    <a:lumMod val="95000"/>
                  </a:srgbClr>
                </a:solidFill>
                <a:prstDash val="solid"/>
                <a:round/>
                <a:headEnd type="triangle" w="med" len="med"/>
                <a:tailEnd type="triangle" w="med" len="med"/>
              </a:ln>
              <a:effectLst/>
            </p:spPr>
          </p:cxnSp>
          <p:sp>
            <p:nvSpPr>
              <p:cNvPr id="278" name="TextBox 277"/>
              <p:cNvSpPr txBox="1"/>
              <p:nvPr/>
            </p:nvSpPr>
            <p:spPr>
              <a:xfrm>
                <a:off x="4003757" y="4527000"/>
                <a:ext cx="244289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>
                        <a:lumMod val="95000"/>
                      </a:srgbClr>
                    </a:solidFill>
                    <a:effectLst/>
                    <a:uLnTx/>
                    <a:uFillTx/>
                    <a:ea typeface="ＭＳ Ｐゴシック" pitchFamily="-60" charset="-128"/>
                    <a:cs typeface="Calibri" pitchFamily="34" charset="0"/>
                  </a:rPr>
                  <a:t>Automatic </a:t>
                </a:r>
                <a:br>
                  <a:rPr kumimoji="0" lang="en-US" sz="12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>
                        <a:lumMod val="95000"/>
                      </a:srgbClr>
                    </a:solidFill>
                    <a:effectLst/>
                    <a:uLnTx/>
                    <a:uFillTx/>
                    <a:ea typeface="ＭＳ Ｐゴシック" pitchFamily="-60" charset="-128"/>
                    <a:cs typeface="Calibri" pitchFamily="34" charset="0"/>
                  </a:rPr>
                </a:br>
                <a:r>
                  <a:rPr kumimoji="0" lang="en-US" sz="12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>
                        <a:lumMod val="95000"/>
                      </a:srgbClr>
                    </a:solidFill>
                    <a:effectLst/>
                    <a:uLnTx/>
                    <a:uFillTx/>
                    <a:ea typeface="ＭＳ Ｐゴシック" pitchFamily="-60" charset="-128"/>
                    <a:cs typeface="Calibri" pitchFamily="34" charset="0"/>
                  </a:rPr>
                  <a:t>Continuous Optimization</a:t>
                </a:r>
              </a:p>
            </p:txBody>
          </p:sp>
        </p:grpSp>
        <p:pic>
          <p:nvPicPr>
            <p:cNvPr id="268" name="Picture 182" descr="AutoCont.png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747933" y="4548909"/>
              <a:ext cx="548617" cy="472227"/>
            </a:xfrm>
            <a:prstGeom prst="rect">
              <a:avLst/>
            </a:prstGeom>
          </p:spPr>
        </p:pic>
      </p:grpSp>
      <p:sp>
        <p:nvSpPr>
          <p:cNvPr id="279" name="Rectangle 193"/>
          <p:cNvSpPr/>
          <p:nvPr/>
        </p:nvSpPr>
        <p:spPr>
          <a:xfrm>
            <a:off x="1234440" y="2827020"/>
            <a:ext cx="5311140" cy="3200400"/>
          </a:xfrm>
          <a:prstGeom prst="rect">
            <a:avLst/>
          </a:prstGeom>
          <a:noFill/>
          <a:ln w="28575" cap="flat" cmpd="sng" algn="ctr">
            <a:solidFill>
              <a:srgbClr val="569FD3"/>
            </a:solidFill>
            <a:prstDash val="soli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pitchFamily="-112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59552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738" y="321734"/>
            <a:ext cx="9143995" cy="662323"/>
          </a:xfrm>
        </p:spPr>
        <p:txBody>
          <a:bodyPr/>
          <a:lstStyle/>
          <a:p>
            <a:r>
              <a:rPr lang="en-US" altLang="ko-KR" sz="2600" b="1" dirty="0">
                <a:solidFill>
                  <a:schemeClr val="bg1"/>
                </a:solidFill>
                <a:latin typeface="+mn-lt"/>
                <a:cs typeface="Calibri" pitchFamily="34" charset="0"/>
              </a:rPr>
              <a:t>Connect All Data Sources. Deploy Everywhere.</a:t>
            </a:r>
            <a:endParaRPr lang="en-US" sz="2600" b="1" dirty="0">
              <a:solidFill>
                <a:schemeClr val="bg1"/>
              </a:solidFill>
              <a:latin typeface="+mn-lt"/>
              <a:cs typeface="Calibri" pitchFamily="34" charset="0"/>
            </a:endParaRPr>
          </a:p>
        </p:txBody>
      </p:sp>
      <p:sp>
        <p:nvSpPr>
          <p:cNvPr id="92162" name="Rectangle 2"/>
          <p:cNvSpPr>
            <a:spLocks noChangeArrowheads="1"/>
          </p:cNvSpPr>
          <p:nvPr/>
        </p:nvSpPr>
        <p:spPr bwMode="auto">
          <a:xfrm>
            <a:off x="3" y="-2231"/>
            <a:ext cx="18473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hangingPunct="0"/>
            <a:endParaRPr lang="en-US">
              <a:solidFill>
                <a:srgbClr val="000000"/>
              </a:solidFill>
              <a:latin typeface="Arial" charset="0"/>
              <a:ea typeface="ＭＳ Ｐゴシック" pitchFamily="-112" charset="-128"/>
              <a:cs typeface="+mn-cs"/>
            </a:endParaRPr>
          </a:p>
        </p:txBody>
      </p:sp>
      <p:sp>
        <p:nvSpPr>
          <p:cNvPr id="92165" name="Rectangle 5"/>
          <p:cNvSpPr>
            <a:spLocks noChangeArrowheads="1"/>
          </p:cNvSpPr>
          <p:nvPr/>
        </p:nvSpPr>
        <p:spPr bwMode="auto">
          <a:xfrm>
            <a:off x="3" y="74878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1800" smtClean="0">
              <a:solidFill>
                <a:srgbClr val="000000"/>
              </a:solidFill>
              <a:latin typeface="Arial" pitchFamily="34" charset="0"/>
              <a:ea typeface="ＭＳ Ｐゴシック" pitchFamily="-112" charset="-128"/>
              <a:cs typeface="Arial" pitchFamily="34" charset="0"/>
            </a:endParaRPr>
          </a:p>
        </p:txBody>
      </p:sp>
      <p:sp>
        <p:nvSpPr>
          <p:cNvPr id="128" name="Rectangle 100"/>
          <p:cNvSpPr/>
          <p:nvPr/>
        </p:nvSpPr>
        <p:spPr>
          <a:xfrm>
            <a:off x="333833" y="1219200"/>
            <a:ext cx="5180276" cy="5094514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rgbClr val="000000">
                <a:lumMod val="50000"/>
                <a:lumOff val="50000"/>
              </a:srgbClr>
            </a:solidFill>
            <a:prstDash val="soli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/>
              <a:cs typeface="+mn-cs"/>
            </a:endParaRPr>
          </a:p>
        </p:txBody>
      </p:sp>
      <p:sp>
        <p:nvSpPr>
          <p:cNvPr id="129" name="Rounded Rectangle 79"/>
          <p:cNvSpPr/>
          <p:nvPr/>
        </p:nvSpPr>
        <p:spPr>
          <a:xfrm>
            <a:off x="1691597" y="1306284"/>
            <a:ext cx="2685144" cy="865414"/>
          </a:xfrm>
          <a:prstGeom prst="roundRect">
            <a:avLst>
              <a:gd name="adj" fmla="val 2381"/>
            </a:avLst>
          </a:prstGeom>
          <a:solidFill>
            <a:srgbClr val="569FD3"/>
          </a:solidFill>
          <a:ln w="9525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/>
              <a:cs typeface="+mn-cs"/>
            </a:endParaRPr>
          </a:p>
        </p:txBody>
      </p:sp>
      <p:sp>
        <p:nvSpPr>
          <p:cNvPr id="130" name="Rounded Rectangle 36"/>
          <p:cNvSpPr/>
          <p:nvPr/>
        </p:nvSpPr>
        <p:spPr>
          <a:xfrm>
            <a:off x="1691597" y="3707076"/>
            <a:ext cx="2685144" cy="1016000"/>
          </a:xfrm>
          <a:prstGeom prst="roundRect">
            <a:avLst>
              <a:gd name="adj" fmla="val 2381"/>
            </a:avLst>
          </a:prstGeom>
          <a:solidFill>
            <a:srgbClr val="005596"/>
          </a:solidFill>
          <a:ln w="9525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/>
              <a:cs typeface="+mn-cs"/>
            </a:endParaRPr>
          </a:p>
        </p:txBody>
      </p:sp>
      <p:sp>
        <p:nvSpPr>
          <p:cNvPr id="131" name="AutoShape 47">
            <a:hlinkClick r:id="" action="ppaction://noaction"/>
          </p:cNvPr>
          <p:cNvSpPr>
            <a:spLocks noChangeAspect="1" noChangeArrowheads="1"/>
          </p:cNvSpPr>
          <p:nvPr/>
        </p:nvSpPr>
        <p:spPr bwMode="auto">
          <a:xfrm>
            <a:off x="1967620" y="3772099"/>
            <a:ext cx="2134286" cy="289805"/>
          </a:xfrm>
          <a:prstGeom prst="roundRect">
            <a:avLst>
              <a:gd name="adj" fmla="val 16667"/>
            </a:avLst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91429" tIns="0" rIns="91429" bIns="45714"/>
          <a:lstStyle/>
          <a:p>
            <a:pPr algn="ctr" eaLnBrk="0" fontAlgn="base" latinLnBrk="0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>
                <a:srgbClr val="616161"/>
              </a:buClr>
              <a:buFont typeface="Wingdings" pitchFamily="2" charset="2"/>
              <a:buNone/>
            </a:pPr>
            <a:r>
              <a:rPr lang="en-US" sz="1300" b="1" dirty="0" err="1" smtClean="0">
                <a:solidFill>
                  <a:srgbClr val="FFFFFF">
                    <a:lumMod val="95000"/>
                  </a:srgbClr>
                </a:solidFill>
                <a:ea typeface="ＭＳ Ｐゴシック" pitchFamily="-112" charset="-128"/>
                <a:cs typeface="Calibri" pitchFamily="34" charset="0"/>
              </a:rPr>
              <a:t>DMExpress</a:t>
            </a:r>
            <a:r>
              <a:rPr lang="en-US" sz="1300" b="1" dirty="0" smtClean="0">
                <a:solidFill>
                  <a:srgbClr val="FFFFFF">
                    <a:lumMod val="95000"/>
                  </a:srgbClr>
                </a:solidFill>
                <a:ea typeface="ＭＳ Ｐゴシック" pitchFamily="-112" charset="-128"/>
                <a:cs typeface="Calibri" pitchFamily="34" charset="0"/>
              </a:rPr>
              <a:t> Server Engine</a:t>
            </a:r>
            <a:endParaRPr lang="en-US" sz="1300" b="1" dirty="0">
              <a:solidFill>
                <a:srgbClr val="FFFFFF">
                  <a:lumMod val="95000"/>
                </a:srgbClr>
              </a:solidFill>
              <a:ea typeface="ＭＳ Ｐゴシック" pitchFamily="-112" charset="-128"/>
              <a:cs typeface="Calibri" pitchFamily="34" charset="0"/>
            </a:endParaRPr>
          </a:p>
        </p:txBody>
      </p:sp>
      <p:cxnSp>
        <p:nvCxnSpPr>
          <p:cNvPr id="132" name="AutoShape 41"/>
          <p:cNvCxnSpPr>
            <a:cxnSpLocks noChangeShapeType="1"/>
          </p:cNvCxnSpPr>
          <p:nvPr/>
        </p:nvCxnSpPr>
        <p:spPr bwMode="auto">
          <a:xfrm rot="5400000" flipH="1" flipV="1">
            <a:off x="1965082" y="2464898"/>
            <a:ext cx="548640" cy="2"/>
          </a:xfrm>
          <a:prstGeom prst="bentConnector3">
            <a:avLst>
              <a:gd name="adj1" fmla="val 50000"/>
            </a:avLst>
          </a:prstGeom>
          <a:noFill/>
          <a:ln w="3175">
            <a:solidFill>
              <a:srgbClr val="000000"/>
            </a:solidFill>
            <a:miter lim="800000"/>
            <a:headEnd type="triangle" w="med" len="med"/>
            <a:tailEnd type="triangle" w="med" len="med"/>
          </a:ln>
          <a:effectLst/>
        </p:spPr>
      </p:cxnSp>
      <p:cxnSp>
        <p:nvCxnSpPr>
          <p:cNvPr id="133" name="Straight Arrow Connector 56"/>
          <p:cNvCxnSpPr/>
          <p:nvPr/>
        </p:nvCxnSpPr>
        <p:spPr bwMode="auto">
          <a:xfrm flipV="1">
            <a:off x="3618746" y="2978658"/>
            <a:ext cx="630036" cy="9994"/>
          </a:xfrm>
          <a:prstGeom prst="straightConnector1">
            <a:avLst/>
          </a:prstGeom>
          <a:solidFill>
            <a:srgbClr val="005596"/>
          </a:solidFill>
          <a:ln w="9525" cap="flat" cmpd="sng" algn="ctr">
            <a:solidFill>
              <a:srgbClr val="000000"/>
            </a:solidFill>
            <a:prstDash val="dash"/>
            <a:round/>
            <a:headEnd type="triangle" w="med" len="med"/>
            <a:tailEnd type="triangle"/>
          </a:ln>
          <a:effectLst/>
        </p:spPr>
      </p:cxnSp>
      <p:sp>
        <p:nvSpPr>
          <p:cNvPr id="134" name="TextBox 133"/>
          <p:cNvSpPr txBox="1"/>
          <p:nvPr/>
        </p:nvSpPr>
        <p:spPr>
          <a:xfrm>
            <a:off x="3465539" y="2988652"/>
            <a:ext cx="8252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sz="1000" i="1" dirty="0" smtClean="0">
                <a:solidFill>
                  <a:srgbClr val="000000"/>
                </a:solidFill>
                <a:ea typeface="ＭＳ Ｐゴシック" pitchFamily="-112" charset="-128"/>
                <a:cs typeface="Calibri" pitchFamily="34" charset="0"/>
              </a:rPr>
              <a:t>Check-in Check-out</a:t>
            </a:r>
            <a:endParaRPr lang="en-US" sz="1000" i="1" dirty="0">
              <a:solidFill>
                <a:srgbClr val="000000"/>
              </a:solidFill>
              <a:ea typeface="ＭＳ Ｐゴシック" pitchFamily="-112" charset="-128"/>
              <a:cs typeface="Calibri" pitchFamily="34" charset="0"/>
            </a:endParaRPr>
          </a:p>
        </p:txBody>
      </p:sp>
      <p:cxnSp>
        <p:nvCxnSpPr>
          <p:cNvPr id="135" name="Straight Arrow Connector 21"/>
          <p:cNvCxnSpPr/>
          <p:nvPr/>
        </p:nvCxnSpPr>
        <p:spPr bwMode="auto">
          <a:xfrm>
            <a:off x="3085657" y="4754869"/>
            <a:ext cx="0" cy="253556"/>
          </a:xfrm>
          <a:prstGeom prst="straightConnector1">
            <a:avLst/>
          </a:prstGeom>
          <a:solidFill>
            <a:srgbClr val="005596"/>
          </a:solidFill>
          <a:ln w="9525" cap="flat" cmpd="sng" algn="ctr">
            <a:solidFill>
              <a:srgbClr val="000000"/>
            </a:solidFill>
            <a:prstDash val="solid"/>
            <a:round/>
            <a:headEnd type="triangle"/>
            <a:tailEnd type="triangle"/>
          </a:ln>
          <a:effectLst/>
        </p:spPr>
      </p:cxnSp>
      <p:cxnSp>
        <p:nvCxnSpPr>
          <p:cNvPr id="136" name="AutoShape 41"/>
          <p:cNvCxnSpPr>
            <a:cxnSpLocks noChangeShapeType="1"/>
          </p:cNvCxnSpPr>
          <p:nvPr/>
        </p:nvCxnSpPr>
        <p:spPr bwMode="auto">
          <a:xfrm rot="5400000" flipH="1" flipV="1">
            <a:off x="2033659" y="3449626"/>
            <a:ext cx="411480" cy="2"/>
          </a:xfrm>
          <a:prstGeom prst="bentConnector3">
            <a:avLst>
              <a:gd name="adj1" fmla="val 50000"/>
            </a:avLst>
          </a:prstGeom>
          <a:noFill/>
          <a:ln w="3175">
            <a:solidFill>
              <a:srgbClr val="000000"/>
            </a:solidFill>
            <a:miter lim="800000"/>
            <a:headEnd type="triangle" w="med" len="med"/>
            <a:tailEnd type="triangle" w="med" len="med"/>
          </a:ln>
          <a:effectLst/>
        </p:spPr>
      </p:cxnSp>
      <p:sp>
        <p:nvSpPr>
          <p:cNvPr id="137" name="TextBox 136"/>
          <p:cNvSpPr txBox="1"/>
          <p:nvPr/>
        </p:nvSpPr>
        <p:spPr>
          <a:xfrm>
            <a:off x="375091" y="1298011"/>
            <a:ext cx="9020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GB" sz="2000" b="1" dirty="0" smtClean="0">
                <a:solidFill>
                  <a:srgbClr val="FFFFFF">
                    <a:lumMod val="65000"/>
                  </a:srgbClr>
                </a:solidFill>
                <a:ea typeface="ＭＳ Ｐゴシック"/>
                <a:cs typeface="Calibri" pitchFamily="34" charset="0"/>
              </a:rPr>
              <a:t>Clients</a:t>
            </a:r>
            <a:endParaRPr lang="en-GB" sz="2000" b="1" dirty="0">
              <a:solidFill>
                <a:srgbClr val="FFFFFF">
                  <a:lumMod val="65000"/>
                </a:srgbClr>
              </a:solidFill>
              <a:ea typeface="ＭＳ Ｐゴシック"/>
              <a:cs typeface="Calibri" pitchFamily="34" charset="0"/>
            </a:endParaRPr>
          </a:p>
        </p:txBody>
      </p:sp>
      <p:sp>
        <p:nvSpPr>
          <p:cNvPr id="138" name="TextBox 137"/>
          <p:cNvSpPr txBox="1"/>
          <p:nvPr/>
        </p:nvSpPr>
        <p:spPr>
          <a:xfrm>
            <a:off x="375091" y="2528093"/>
            <a:ext cx="8706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GB" sz="2000" b="1" dirty="0" smtClean="0">
                <a:solidFill>
                  <a:srgbClr val="FFFFFF">
                    <a:lumMod val="65000"/>
                  </a:srgbClr>
                </a:solidFill>
                <a:ea typeface="ＭＳ Ｐゴシック"/>
                <a:cs typeface="Calibri" pitchFamily="34" charset="0"/>
              </a:rPr>
              <a:t>Server</a:t>
            </a:r>
            <a:endParaRPr lang="en-GB" sz="2000" b="1" dirty="0">
              <a:solidFill>
                <a:srgbClr val="FFFFFF">
                  <a:lumMod val="65000"/>
                </a:srgbClr>
              </a:solidFill>
              <a:ea typeface="ＭＳ Ｐゴシック"/>
              <a:cs typeface="Calibri" pitchFamily="34" charset="0"/>
            </a:endParaRPr>
          </a:p>
        </p:txBody>
      </p:sp>
      <p:cxnSp>
        <p:nvCxnSpPr>
          <p:cNvPr id="139" name="Straight Connector 15"/>
          <p:cNvCxnSpPr/>
          <p:nvPr/>
        </p:nvCxnSpPr>
        <p:spPr bwMode="auto">
          <a:xfrm>
            <a:off x="412044" y="2447543"/>
            <a:ext cx="5029200" cy="0"/>
          </a:xfrm>
          <a:prstGeom prst="line">
            <a:avLst/>
          </a:prstGeom>
          <a:solidFill>
            <a:srgbClr val="005596"/>
          </a:solidFill>
          <a:ln w="9525" cap="flat" cmpd="sng" algn="ctr">
            <a:solidFill>
              <a:srgbClr val="000000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141" name="TextBox 140"/>
          <p:cNvSpPr txBox="1"/>
          <p:nvPr/>
        </p:nvSpPr>
        <p:spPr>
          <a:xfrm>
            <a:off x="2013612" y="1280519"/>
            <a:ext cx="21385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sz="1200" b="1" dirty="0" err="1" smtClean="0">
                <a:solidFill>
                  <a:srgbClr val="FFFFFF"/>
                </a:solidFill>
                <a:ea typeface="ＭＳ Ｐゴシック" pitchFamily="-112" charset="-128"/>
                <a:cs typeface="Calibri" pitchFamily="34" charset="0"/>
              </a:rPr>
              <a:t>DMExpress</a:t>
            </a:r>
            <a:r>
              <a:rPr lang="en-US" sz="1200" b="1" dirty="0" smtClean="0">
                <a:solidFill>
                  <a:srgbClr val="FFFFFF"/>
                </a:solidFill>
                <a:ea typeface="ＭＳ Ｐゴシック" pitchFamily="-112" charset="-128"/>
                <a:cs typeface="Calibri" pitchFamily="34" charset="0"/>
              </a:rPr>
              <a:t> Workstations</a:t>
            </a:r>
            <a:endParaRPr lang="en-US" sz="1200" b="1" dirty="0">
              <a:solidFill>
                <a:srgbClr val="FFFFFF"/>
              </a:solidFill>
              <a:ea typeface="ＭＳ Ｐゴシック" pitchFamily="-112" charset="-128"/>
              <a:cs typeface="Calibri" pitchFamily="34" charset="0"/>
            </a:endParaRPr>
          </a:p>
        </p:txBody>
      </p:sp>
      <p:cxnSp>
        <p:nvCxnSpPr>
          <p:cNvPr id="142" name="Straight Arrow Connector 82"/>
          <p:cNvCxnSpPr/>
          <p:nvPr/>
        </p:nvCxnSpPr>
        <p:spPr bwMode="auto">
          <a:xfrm>
            <a:off x="2214801" y="4754869"/>
            <a:ext cx="0" cy="253556"/>
          </a:xfrm>
          <a:prstGeom prst="straightConnector1">
            <a:avLst/>
          </a:prstGeom>
          <a:solidFill>
            <a:srgbClr val="005596"/>
          </a:solidFill>
          <a:ln w="9525" cap="flat" cmpd="sng" algn="ctr">
            <a:solidFill>
              <a:srgbClr val="000000"/>
            </a:solidFill>
            <a:prstDash val="solid"/>
            <a:round/>
            <a:headEnd type="triangle"/>
            <a:tailEnd type="triangle"/>
          </a:ln>
          <a:effectLst/>
        </p:spPr>
      </p:cxnSp>
      <p:cxnSp>
        <p:nvCxnSpPr>
          <p:cNvPr id="143" name="Straight Arrow Connector 85"/>
          <p:cNvCxnSpPr/>
          <p:nvPr/>
        </p:nvCxnSpPr>
        <p:spPr bwMode="auto">
          <a:xfrm>
            <a:off x="3927487" y="4754869"/>
            <a:ext cx="0" cy="253556"/>
          </a:xfrm>
          <a:prstGeom prst="straightConnector1">
            <a:avLst/>
          </a:prstGeom>
          <a:solidFill>
            <a:srgbClr val="005596"/>
          </a:solidFill>
          <a:ln w="9525" cap="flat" cmpd="sng" algn="ctr">
            <a:solidFill>
              <a:srgbClr val="000000"/>
            </a:solidFill>
            <a:prstDash val="solid"/>
            <a:round/>
            <a:headEnd type="triangle"/>
            <a:tailEnd type="triangle"/>
          </a:ln>
          <a:effectLst/>
        </p:spPr>
      </p:cxnSp>
      <p:cxnSp>
        <p:nvCxnSpPr>
          <p:cNvPr id="144" name="Straight Connector 86"/>
          <p:cNvCxnSpPr/>
          <p:nvPr/>
        </p:nvCxnSpPr>
        <p:spPr bwMode="auto">
          <a:xfrm>
            <a:off x="412044" y="5052193"/>
            <a:ext cx="5029200" cy="0"/>
          </a:xfrm>
          <a:prstGeom prst="line">
            <a:avLst/>
          </a:prstGeom>
          <a:solidFill>
            <a:srgbClr val="005596"/>
          </a:solidFill>
          <a:ln w="9525" cap="flat" cmpd="sng" algn="ctr">
            <a:solidFill>
              <a:srgbClr val="000000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146" name="TextBox 145"/>
          <p:cNvSpPr txBox="1"/>
          <p:nvPr/>
        </p:nvSpPr>
        <p:spPr>
          <a:xfrm>
            <a:off x="375091" y="5092496"/>
            <a:ext cx="118365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GB" sz="2000" b="1" dirty="0" smtClean="0">
                <a:solidFill>
                  <a:srgbClr val="FFFFFF">
                    <a:lumMod val="65000"/>
                  </a:srgbClr>
                </a:solidFill>
                <a:ea typeface="ＭＳ Ｐゴシック"/>
                <a:cs typeface="Calibri" pitchFamily="34" charset="0"/>
              </a:rPr>
              <a:t>Sources </a:t>
            </a:r>
            <a:br>
              <a:rPr lang="en-GB" sz="2000" b="1" dirty="0" smtClean="0">
                <a:solidFill>
                  <a:srgbClr val="FFFFFF">
                    <a:lumMod val="65000"/>
                  </a:srgbClr>
                </a:solidFill>
                <a:ea typeface="ＭＳ Ｐゴシック"/>
                <a:cs typeface="Calibri" pitchFamily="34" charset="0"/>
              </a:rPr>
            </a:br>
            <a:r>
              <a:rPr lang="en-GB" sz="2000" b="1" dirty="0" smtClean="0">
                <a:solidFill>
                  <a:srgbClr val="FFFFFF">
                    <a:lumMod val="65000"/>
                  </a:srgbClr>
                </a:solidFill>
                <a:ea typeface="ＭＳ Ｐゴシック"/>
                <a:cs typeface="Calibri" pitchFamily="34" charset="0"/>
              </a:rPr>
              <a:t>&amp; Targets</a:t>
            </a:r>
            <a:endParaRPr lang="en-GB" sz="2000" b="1" dirty="0">
              <a:solidFill>
                <a:srgbClr val="FFFFFF">
                  <a:lumMod val="65000"/>
                </a:srgbClr>
              </a:solidFill>
              <a:ea typeface="ＭＳ Ｐゴシック"/>
              <a:cs typeface="Calibri" pitchFamily="34" charset="0"/>
            </a:endParaRPr>
          </a:p>
        </p:txBody>
      </p:sp>
      <p:pic>
        <p:nvPicPr>
          <p:cNvPr id="147" name="Picture 121" descr="DMXServerEngine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816307" y="4036333"/>
            <a:ext cx="572396" cy="576904"/>
          </a:xfrm>
          <a:prstGeom prst="rect">
            <a:avLst/>
          </a:prstGeom>
        </p:spPr>
      </p:pic>
      <p:pic>
        <p:nvPicPr>
          <p:cNvPr id="148" name="Picture 124" descr="Flatfile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934861" y="2787040"/>
            <a:ext cx="573047" cy="404504"/>
          </a:xfrm>
          <a:prstGeom prst="rect">
            <a:avLst/>
          </a:prstGeom>
        </p:spPr>
      </p:pic>
      <p:sp>
        <p:nvSpPr>
          <p:cNvPr id="149" name="Rectangle 125"/>
          <p:cNvSpPr/>
          <p:nvPr/>
        </p:nvSpPr>
        <p:spPr>
          <a:xfrm>
            <a:off x="2395182" y="2758524"/>
            <a:ext cx="1251073" cy="5416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 latinLnBrk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>
                <a:srgbClr val="616161"/>
              </a:buClr>
              <a:buFont typeface="Wingdings" pitchFamily="2" charset="2"/>
              <a:buNone/>
            </a:pPr>
            <a:r>
              <a:rPr lang="en-US" sz="1200" dirty="0" smtClean="0">
                <a:solidFill>
                  <a:srgbClr val="005596"/>
                </a:solidFill>
                <a:ea typeface="ＭＳ Ｐゴシック" pitchFamily="-60" charset="-128"/>
                <a:cs typeface="Calibri" pitchFamily="34" charset="0"/>
              </a:rPr>
              <a:t>Flat File Based Metadata Repository</a:t>
            </a:r>
            <a:endParaRPr lang="en-US" sz="1200" dirty="0">
              <a:solidFill>
                <a:srgbClr val="005596"/>
              </a:solidFill>
              <a:ea typeface="ＭＳ Ｐゴシック" pitchFamily="-60" charset="-128"/>
              <a:cs typeface="Calibri" pitchFamily="34" charset="0"/>
            </a:endParaRPr>
          </a:p>
        </p:txBody>
      </p:sp>
      <p:pic>
        <p:nvPicPr>
          <p:cNvPr id="150" name="Picture 129" descr="3rdParty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623167" y="2705828"/>
            <a:ext cx="595380" cy="639158"/>
          </a:xfrm>
          <a:prstGeom prst="rect">
            <a:avLst/>
          </a:prstGeom>
        </p:spPr>
      </p:pic>
      <p:sp>
        <p:nvSpPr>
          <p:cNvPr id="151" name="Rectangle 130"/>
          <p:cNvSpPr/>
          <p:nvPr/>
        </p:nvSpPr>
        <p:spPr>
          <a:xfrm>
            <a:off x="4307664" y="3368210"/>
            <a:ext cx="1270000" cy="3939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 latinLnBrk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>
                <a:srgbClr val="616161"/>
              </a:buClr>
              <a:buFont typeface="Wingdings" pitchFamily="2" charset="2"/>
              <a:buNone/>
            </a:pPr>
            <a:r>
              <a:rPr lang="en-US" sz="1200" dirty="0" smtClean="0">
                <a:solidFill>
                  <a:srgbClr val="005596"/>
                </a:solidFill>
                <a:ea typeface="ＭＳ Ｐゴシック" pitchFamily="-60" charset="-128"/>
                <a:cs typeface="Calibri" pitchFamily="34" charset="0"/>
              </a:rPr>
              <a:t>3</a:t>
            </a:r>
            <a:r>
              <a:rPr lang="en-US" sz="1200" baseline="30000" dirty="0" smtClean="0">
                <a:solidFill>
                  <a:srgbClr val="005596"/>
                </a:solidFill>
                <a:ea typeface="ＭＳ Ｐゴシック" pitchFamily="-60" charset="-128"/>
                <a:cs typeface="Calibri" pitchFamily="34" charset="0"/>
              </a:rPr>
              <a:t>rd</a:t>
            </a:r>
            <a:r>
              <a:rPr lang="en-US" sz="1200" dirty="0" smtClean="0">
                <a:solidFill>
                  <a:srgbClr val="005596"/>
                </a:solidFill>
                <a:ea typeface="ＭＳ Ｐゴシック" pitchFamily="-60" charset="-128"/>
                <a:cs typeface="Calibri" pitchFamily="34" charset="0"/>
              </a:rPr>
              <a:t> Party Version Control Tool</a:t>
            </a:r>
            <a:endParaRPr lang="en-US" sz="1200" dirty="0">
              <a:solidFill>
                <a:srgbClr val="005596"/>
              </a:solidFill>
              <a:ea typeface="ＭＳ Ｐゴシック" pitchFamily="-60" charset="-128"/>
              <a:cs typeface="Calibri" pitchFamily="34" charset="0"/>
            </a:endParaRPr>
          </a:p>
        </p:txBody>
      </p:sp>
      <p:pic>
        <p:nvPicPr>
          <p:cNvPr id="152" name="Picture 131" descr="workstations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897464" y="1575891"/>
            <a:ext cx="554699" cy="519040"/>
          </a:xfrm>
          <a:prstGeom prst="rect">
            <a:avLst/>
          </a:prstGeom>
          <a:effectLst>
            <a:outerShdw blurRad="50800" dist="38100" dir="2700000">
              <a:srgbClr val="000000">
                <a:alpha val="43000"/>
              </a:srgbClr>
            </a:outerShdw>
          </a:effectLst>
        </p:spPr>
      </p:pic>
      <p:pic>
        <p:nvPicPr>
          <p:cNvPr id="153" name="Picture 132" descr="workstations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805706" y="1575892"/>
            <a:ext cx="554699" cy="519040"/>
          </a:xfrm>
          <a:prstGeom prst="rect">
            <a:avLst/>
          </a:prstGeom>
          <a:effectLst>
            <a:outerShdw blurRad="50800" dist="38100" dir="2700000">
              <a:srgbClr val="000000">
                <a:alpha val="43000"/>
              </a:srgbClr>
            </a:outerShdw>
          </a:effectLst>
        </p:spPr>
      </p:pic>
      <p:pic>
        <p:nvPicPr>
          <p:cNvPr id="154" name="Picture 133" descr="workstations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690858" y="1583590"/>
            <a:ext cx="554699" cy="519040"/>
          </a:xfrm>
          <a:prstGeom prst="rect">
            <a:avLst/>
          </a:prstGeom>
          <a:effectLst>
            <a:outerShdw blurRad="50800" dist="38100" dir="2700000">
              <a:srgbClr val="000000">
                <a:alpha val="43000"/>
              </a:srgbClr>
            </a:outerShdw>
          </a:effectLst>
        </p:spPr>
      </p:pic>
      <p:grpSp>
        <p:nvGrpSpPr>
          <p:cNvPr id="155" name="Group 134"/>
          <p:cNvGrpSpPr/>
          <p:nvPr/>
        </p:nvGrpSpPr>
        <p:grpSpPr>
          <a:xfrm>
            <a:off x="5589970" y="1221401"/>
            <a:ext cx="3992757" cy="1108363"/>
            <a:chOff x="5589970" y="1308485"/>
            <a:chExt cx="3992757" cy="1108363"/>
          </a:xfrm>
        </p:grpSpPr>
        <p:grpSp>
          <p:nvGrpSpPr>
            <p:cNvPr id="156" name="Group 147"/>
            <p:cNvGrpSpPr/>
            <p:nvPr/>
          </p:nvGrpSpPr>
          <p:grpSpPr>
            <a:xfrm>
              <a:off x="5589970" y="1524221"/>
              <a:ext cx="3262387" cy="595085"/>
              <a:chOff x="5589970" y="1524221"/>
              <a:chExt cx="3262387" cy="595085"/>
            </a:xfrm>
          </p:grpSpPr>
          <p:sp>
            <p:nvSpPr>
              <p:cNvPr id="158" name="Left Arrow 137"/>
              <p:cNvSpPr/>
              <p:nvPr/>
            </p:nvSpPr>
            <p:spPr>
              <a:xfrm>
                <a:off x="5589970" y="1524221"/>
                <a:ext cx="319315" cy="595085"/>
              </a:xfrm>
              <a:prstGeom prst="leftArrow">
                <a:avLst/>
              </a:prstGeom>
              <a:gradFill>
                <a:gsLst>
                  <a:gs pos="0">
                    <a:srgbClr val="FFFFFF">
                      <a:lumMod val="95000"/>
                    </a:srgbClr>
                  </a:gs>
                  <a:gs pos="50000">
                    <a:srgbClr val="FFFFFF">
                      <a:lumMod val="75000"/>
                    </a:srgbClr>
                  </a:gs>
                  <a:gs pos="100000">
                    <a:srgbClr val="FFFFFF">
                      <a:lumMod val="50000"/>
                    </a:srgbClr>
                  </a:gs>
                </a:gsLst>
                <a:lin ang="10800000" scaled="0"/>
              </a:gradFill>
              <a:ln w="9525" cap="flat" cmpd="sng" algn="ctr">
                <a:noFill/>
                <a:prstDash val="soli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itchFamily="-112" charset="-128"/>
                  <a:cs typeface="+mn-cs"/>
                </a:endParaRPr>
              </a:p>
            </p:txBody>
          </p:sp>
          <p:pic>
            <p:nvPicPr>
              <p:cNvPr id="159" name="Picture 138"/>
              <p:cNvPicPr>
                <a:picLocks noChangeAspect="1"/>
              </p:cNvPicPr>
              <p:nvPr/>
            </p:nvPicPr>
            <p:blipFill>
              <a:blip r:embed="rId7" cstate="screen"/>
              <a:stretch>
                <a:fillRect/>
              </a:stretch>
            </p:blipFill>
            <p:spPr>
              <a:xfrm>
                <a:off x="6220955" y="1595183"/>
                <a:ext cx="467224" cy="467224"/>
              </a:xfrm>
              <a:prstGeom prst="rect">
                <a:avLst/>
              </a:prstGeom>
            </p:spPr>
          </p:pic>
          <p:sp>
            <p:nvSpPr>
              <p:cNvPr id="160" name="TextBox 159"/>
              <p:cNvSpPr txBox="1"/>
              <p:nvPr/>
            </p:nvSpPr>
            <p:spPr>
              <a:xfrm>
                <a:off x="6775891" y="1644129"/>
                <a:ext cx="20764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>
                        <a:lumMod val="50000"/>
                      </a:srgbClr>
                    </a:solidFill>
                    <a:effectLst/>
                    <a:uLnTx/>
                    <a:uFillTx/>
                    <a:ea typeface="ＭＳ Ｐゴシック"/>
                    <a:cs typeface="Calibri" pitchFamily="34" charset="0"/>
                  </a:rPr>
                  <a:t>Windows based GUI</a:t>
                </a:r>
              </a:p>
            </p:txBody>
          </p:sp>
        </p:grpSp>
        <p:sp>
          <p:nvSpPr>
            <p:cNvPr id="157" name="Rectangle 136"/>
            <p:cNvSpPr/>
            <p:nvPr/>
          </p:nvSpPr>
          <p:spPr>
            <a:xfrm>
              <a:off x="5895879" y="1308485"/>
              <a:ext cx="3686848" cy="1108363"/>
            </a:xfrm>
            <a:prstGeom prst="rect">
              <a:avLst/>
            </a:prstGeom>
            <a:noFill/>
            <a:ln w="9525" cap="flat" cmpd="sng" algn="ctr">
              <a:solidFill>
                <a:srgbClr val="000000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pitchFamily="-112" charset="-128"/>
                <a:cs typeface="+mn-cs"/>
              </a:endParaRPr>
            </a:p>
          </p:txBody>
        </p:sp>
      </p:grpSp>
      <p:grpSp>
        <p:nvGrpSpPr>
          <p:cNvPr id="161" name="Group 140"/>
          <p:cNvGrpSpPr/>
          <p:nvPr/>
        </p:nvGrpSpPr>
        <p:grpSpPr>
          <a:xfrm>
            <a:off x="5589970" y="2446099"/>
            <a:ext cx="3992757" cy="1323879"/>
            <a:chOff x="5589970" y="2547697"/>
            <a:chExt cx="3992757" cy="1323879"/>
          </a:xfrm>
        </p:grpSpPr>
        <p:grpSp>
          <p:nvGrpSpPr>
            <p:cNvPr id="162" name="Group 151"/>
            <p:cNvGrpSpPr/>
            <p:nvPr/>
          </p:nvGrpSpPr>
          <p:grpSpPr>
            <a:xfrm>
              <a:off x="5589970" y="2624051"/>
              <a:ext cx="3758345" cy="1179702"/>
              <a:chOff x="5589970" y="2624051"/>
              <a:chExt cx="3758345" cy="1179702"/>
            </a:xfrm>
          </p:grpSpPr>
          <p:sp>
            <p:nvSpPr>
              <p:cNvPr id="164" name="Left Arrow 143"/>
              <p:cNvSpPr/>
              <p:nvPr/>
            </p:nvSpPr>
            <p:spPr>
              <a:xfrm>
                <a:off x="5589970" y="2857996"/>
                <a:ext cx="319315" cy="595085"/>
              </a:xfrm>
              <a:prstGeom prst="leftArrow">
                <a:avLst/>
              </a:prstGeom>
              <a:gradFill>
                <a:gsLst>
                  <a:gs pos="0">
                    <a:srgbClr val="FFFFFF">
                      <a:lumMod val="95000"/>
                    </a:srgbClr>
                  </a:gs>
                  <a:gs pos="50000">
                    <a:srgbClr val="FFFFFF">
                      <a:lumMod val="75000"/>
                    </a:srgbClr>
                  </a:gs>
                  <a:gs pos="100000">
                    <a:srgbClr val="FFFFFF">
                      <a:lumMod val="50000"/>
                    </a:srgbClr>
                  </a:gs>
                </a:gsLst>
                <a:lin ang="10800000" scaled="0"/>
              </a:gradFill>
              <a:ln w="9525" cap="flat" cmpd="sng" algn="ctr">
                <a:noFill/>
                <a:prstDash val="soli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itchFamily="-112" charset="-128"/>
                  <a:cs typeface="+mn-cs"/>
                </a:endParaRPr>
              </a:p>
            </p:txBody>
          </p:sp>
          <p:pic>
            <p:nvPicPr>
              <p:cNvPr id="165" name="Picture 144"/>
              <p:cNvPicPr>
                <a:picLocks noChangeAspect="1"/>
              </p:cNvPicPr>
              <p:nvPr/>
            </p:nvPicPr>
            <p:blipFill>
              <a:blip r:embed="rId8" cstate="screen"/>
              <a:stretch>
                <a:fillRect/>
              </a:stretch>
            </p:blipFill>
            <p:spPr>
              <a:xfrm>
                <a:off x="6467411" y="3266964"/>
                <a:ext cx="456841" cy="536789"/>
              </a:xfrm>
              <a:prstGeom prst="rect">
                <a:avLst/>
              </a:prstGeom>
            </p:spPr>
          </p:pic>
          <p:pic>
            <p:nvPicPr>
              <p:cNvPr id="166" name="Picture 145"/>
              <p:cNvPicPr>
                <a:picLocks noChangeAspect="1"/>
              </p:cNvPicPr>
              <p:nvPr/>
            </p:nvPicPr>
            <p:blipFill>
              <a:blip r:embed="rId9" cstate="screen"/>
              <a:stretch>
                <a:fillRect/>
              </a:stretch>
            </p:blipFill>
            <p:spPr>
              <a:xfrm>
                <a:off x="6225584" y="2624051"/>
                <a:ext cx="489640" cy="489640"/>
              </a:xfrm>
              <a:prstGeom prst="rect">
                <a:avLst/>
              </a:prstGeom>
            </p:spPr>
          </p:pic>
          <p:pic>
            <p:nvPicPr>
              <p:cNvPr id="167" name="Picture 146"/>
              <p:cNvPicPr>
                <a:picLocks noChangeAspect="1"/>
              </p:cNvPicPr>
              <p:nvPr/>
            </p:nvPicPr>
            <p:blipFill>
              <a:blip r:embed="rId10" cstate="screen"/>
              <a:stretch>
                <a:fillRect/>
              </a:stretch>
            </p:blipFill>
            <p:spPr>
              <a:xfrm>
                <a:off x="7176087" y="2691551"/>
                <a:ext cx="731219" cy="372778"/>
              </a:xfrm>
              <a:prstGeom prst="rect">
                <a:avLst/>
              </a:prstGeom>
            </p:spPr>
          </p:pic>
          <p:pic>
            <p:nvPicPr>
              <p:cNvPr id="168" name="Picture 147"/>
              <p:cNvPicPr>
                <a:picLocks noChangeAspect="1"/>
              </p:cNvPicPr>
              <p:nvPr/>
            </p:nvPicPr>
            <p:blipFill>
              <a:blip r:embed="rId11" cstate="screen"/>
              <a:srcRect l="8612"/>
              <a:stretch>
                <a:fillRect/>
              </a:stretch>
            </p:blipFill>
            <p:spPr>
              <a:xfrm>
                <a:off x="8105755" y="2627087"/>
                <a:ext cx="1242560" cy="606991"/>
              </a:xfrm>
              <a:prstGeom prst="rect">
                <a:avLst/>
              </a:prstGeom>
            </p:spPr>
          </p:pic>
          <p:pic>
            <p:nvPicPr>
              <p:cNvPr id="169" name="Picture 148"/>
              <p:cNvPicPr>
                <a:picLocks noChangeAspect="1"/>
              </p:cNvPicPr>
              <p:nvPr/>
            </p:nvPicPr>
            <p:blipFill>
              <a:blip r:embed="rId12" cstate="screen"/>
              <a:stretch>
                <a:fillRect/>
              </a:stretch>
            </p:blipFill>
            <p:spPr>
              <a:xfrm>
                <a:off x="7824884" y="3280677"/>
                <a:ext cx="1130985" cy="410438"/>
              </a:xfrm>
              <a:prstGeom prst="rect">
                <a:avLst/>
              </a:prstGeom>
            </p:spPr>
          </p:pic>
          <p:pic>
            <p:nvPicPr>
              <p:cNvPr id="170" name="Picture 149"/>
              <p:cNvPicPr>
                <a:picLocks noChangeAspect="1"/>
              </p:cNvPicPr>
              <p:nvPr/>
            </p:nvPicPr>
            <p:blipFill>
              <a:blip r:embed="rId7" cstate="screen"/>
              <a:stretch>
                <a:fillRect/>
              </a:stretch>
            </p:blipFill>
            <p:spPr>
              <a:xfrm>
                <a:off x="7160221" y="3293197"/>
                <a:ext cx="467224" cy="467224"/>
              </a:xfrm>
              <a:prstGeom prst="rect">
                <a:avLst/>
              </a:prstGeom>
            </p:spPr>
          </p:pic>
        </p:grpSp>
        <p:sp>
          <p:nvSpPr>
            <p:cNvPr id="163" name="Rectangle 142"/>
            <p:cNvSpPr/>
            <p:nvPr/>
          </p:nvSpPr>
          <p:spPr>
            <a:xfrm>
              <a:off x="5895879" y="2547697"/>
              <a:ext cx="3686848" cy="1323879"/>
            </a:xfrm>
            <a:prstGeom prst="rect">
              <a:avLst/>
            </a:prstGeom>
            <a:noFill/>
            <a:ln w="9525" cap="flat" cmpd="sng" algn="ctr">
              <a:solidFill>
                <a:srgbClr val="000000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pitchFamily="-112" charset="-128"/>
                <a:cs typeface="+mn-cs"/>
              </a:endParaRPr>
            </a:p>
          </p:txBody>
        </p:sp>
      </p:grpSp>
      <p:grpSp>
        <p:nvGrpSpPr>
          <p:cNvPr id="171" name="Group 150"/>
          <p:cNvGrpSpPr/>
          <p:nvPr/>
        </p:nvGrpSpPr>
        <p:grpSpPr>
          <a:xfrm>
            <a:off x="5589970" y="4232231"/>
            <a:ext cx="4034178" cy="2085879"/>
            <a:chOff x="5589970" y="4087091"/>
            <a:chExt cx="4034178" cy="2085879"/>
          </a:xfrm>
        </p:grpSpPr>
        <p:grpSp>
          <p:nvGrpSpPr>
            <p:cNvPr id="172" name="Group 154"/>
            <p:cNvGrpSpPr/>
            <p:nvPr/>
          </p:nvGrpSpPr>
          <p:grpSpPr>
            <a:xfrm>
              <a:off x="5589970" y="4094764"/>
              <a:ext cx="4034178" cy="1981824"/>
              <a:chOff x="5589970" y="4287189"/>
              <a:chExt cx="4034178" cy="1981824"/>
            </a:xfrm>
          </p:grpSpPr>
          <p:sp>
            <p:nvSpPr>
              <p:cNvPr id="174" name="TextBox 173"/>
              <p:cNvSpPr txBox="1"/>
              <p:nvPr/>
            </p:nvSpPr>
            <p:spPr>
              <a:xfrm>
                <a:off x="5929728" y="4287189"/>
                <a:ext cx="1302327" cy="19543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11125" marR="0" lvl="0" indent="-111125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3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5596"/>
                    </a:solidFill>
                    <a:effectLst/>
                    <a:uLnTx/>
                    <a:uFillTx/>
                    <a:ea typeface="ＭＳ Ｐゴシック" pitchFamily="-60" charset="-128"/>
                    <a:cs typeface="Calibri" pitchFamily="34" charset="0"/>
                  </a:rPr>
                  <a:t>Relational</a:t>
                </a:r>
              </a:p>
              <a:p>
                <a:pPr marL="111125" marR="0" lvl="0" indent="-111125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itchFamily="34" charset="0"/>
                  <a:buChar char="•"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ea typeface="ＭＳ Ｐゴシック" pitchFamily="-60" charset="-128"/>
                    <a:cs typeface="Calibri" pitchFamily="34" charset="0"/>
                  </a:rPr>
                  <a:t>DB2</a:t>
                </a:r>
              </a:p>
              <a:p>
                <a:pPr marL="111125" marR="0" lvl="0" indent="-111125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itchFamily="34" charset="0"/>
                  <a:buChar char="•"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ea typeface="ＭＳ Ｐゴシック" pitchFamily="-60" charset="-128"/>
                    <a:cs typeface="Calibri" pitchFamily="34" charset="0"/>
                  </a:rPr>
                  <a:t>Informix</a:t>
                </a:r>
              </a:p>
              <a:p>
                <a:pPr marL="111125" marR="0" lvl="0" indent="-111125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itchFamily="34" charset="0"/>
                  <a:buChar char="•"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 err="1" smtClean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ea typeface="ＭＳ Ｐゴシック" pitchFamily="-60" charset="-128"/>
                    <a:cs typeface="Calibri" pitchFamily="34" charset="0"/>
                  </a:rPr>
                  <a:t>MySQL</a:t>
                </a:r>
                <a:endParaRPr kumimoji="0" 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ea typeface="ＭＳ Ｐゴシック" pitchFamily="-60" charset="-128"/>
                  <a:cs typeface="Calibri" pitchFamily="34" charset="0"/>
                </a:endParaRPr>
              </a:p>
              <a:p>
                <a:pPr marL="111125" marR="0" lvl="0" indent="-111125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itchFamily="34" charset="0"/>
                  <a:buChar char="•"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ea typeface="ＭＳ Ｐゴシック" pitchFamily="-60" charset="-128"/>
                    <a:cs typeface="Calibri" pitchFamily="34" charset="0"/>
                  </a:rPr>
                  <a:t>Oracle</a:t>
                </a:r>
              </a:p>
              <a:p>
                <a:pPr marL="111125" marR="0" lvl="0" indent="-111125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itchFamily="34" charset="0"/>
                  <a:buChar char="•"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ea typeface="ＭＳ Ｐゴシック" pitchFamily="-60" charset="-128"/>
                    <a:cs typeface="Calibri" pitchFamily="34" charset="0"/>
                  </a:rPr>
                  <a:t>SQL Server</a:t>
                </a:r>
              </a:p>
              <a:p>
                <a:pPr marL="111125" marR="0" lvl="0" indent="-111125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itchFamily="34" charset="0"/>
                  <a:buChar char="•"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ea typeface="ＭＳ Ｐゴシック" pitchFamily="-60" charset="-128"/>
                    <a:cs typeface="Calibri" pitchFamily="34" charset="0"/>
                  </a:rPr>
                  <a:t>Sybase</a:t>
                </a:r>
              </a:p>
              <a:p>
                <a:pPr marL="111125" marR="0" lvl="0" indent="-111125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itchFamily="34" charset="0"/>
                  <a:buChar char="•"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 err="1" smtClean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ea typeface="ＭＳ Ｐゴシック" pitchFamily="-60" charset="-128"/>
                    <a:cs typeface="Calibri" pitchFamily="34" charset="0"/>
                  </a:rPr>
                  <a:t>Teradata</a:t>
                </a:r>
                <a:endParaRPr kumimoji="0" 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ea typeface="ＭＳ Ｐゴシック" pitchFamily="-60" charset="-128"/>
                  <a:cs typeface="Calibri" pitchFamily="34" charset="0"/>
                </a:endParaRPr>
              </a:p>
              <a:p>
                <a:pPr marL="111125" marR="0" lvl="0" indent="-111125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itchFamily="34" charset="0"/>
                  <a:buChar char="•"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ea typeface="ＭＳ Ｐゴシック" pitchFamily="-60" charset="-128"/>
                    <a:cs typeface="Calibri" pitchFamily="34" charset="0"/>
                  </a:rPr>
                  <a:t>Native ODBC</a:t>
                </a:r>
              </a:p>
              <a:p>
                <a:pPr marL="111125" marR="0" lvl="0" indent="-111125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itchFamily="34" charset="0"/>
                  <a:buChar char="•"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 err="1" smtClean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ea typeface="ＭＳ Ｐゴシック" pitchFamily="-60" charset="-128"/>
                    <a:cs typeface="Calibri" pitchFamily="34" charset="0"/>
                  </a:rPr>
                  <a:t>DataDirect</a:t>
                </a:r>
                <a:endParaRPr kumimoji="0" 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ea typeface="ＭＳ Ｐゴシック" pitchFamily="-60" charset="-128"/>
                  <a:cs typeface="Calibri" pitchFamily="34" charset="0"/>
                </a:endParaRPr>
              </a:p>
            </p:txBody>
          </p:sp>
          <p:sp>
            <p:nvSpPr>
              <p:cNvPr id="175" name="Left Arrow 154"/>
              <p:cNvSpPr/>
              <p:nvPr/>
            </p:nvSpPr>
            <p:spPr>
              <a:xfrm>
                <a:off x="5589970" y="5094950"/>
                <a:ext cx="319315" cy="595085"/>
              </a:xfrm>
              <a:prstGeom prst="leftArrow">
                <a:avLst/>
              </a:prstGeom>
              <a:gradFill>
                <a:gsLst>
                  <a:gs pos="0">
                    <a:srgbClr val="FFFFFF">
                      <a:lumMod val="95000"/>
                    </a:srgbClr>
                  </a:gs>
                  <a:gs pos="50000">
                    <a:srgbClr val="FFFFFF">
                      <a:lumMod val="75000"/>
                    </a:srgbClr>
                  </a:gs>
                  <a:gs pos="100000">
                    <a:srgbClr val="FFFFFF">
                      <a:lumMod val="50000"/>
                    </a:srgbClr>
                  </a:gs>
                </a:gsLst>
                <a:lin ang="10800000" scaled="0"/>
              </a:gradFill>
              <a:ln w="9525" cap="flat" cmpd="sng" algn="ctr">
                <a:noFill/>
                <a:prstDash val="soli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itchFamily="-112" charset="-128"/>
                  <a:cs typeface="+mn-cs"/>
                </a:endParaRPr>
              </a:p>
            </p:txBody>
          </p:sp>
          <p:sp>
            <p:nvSpPr>
              <p:cNvPr id="176" name="TextBox 175"/>
              <p:cNvSpPr txBox="1"/>
              <p:nvPr/>
            </p:nvSpPr>
            <p:spPr>
              <a:xfrm>
                <a:off x="8321821" y="4287189"/>
                <a:ext cx="1302327" cy="16773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11125" marR="0" lvl="0" indent="-111125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3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5596"/>
                    </a:solidFill>
                    <a:effectLst/>
                    <a:uLnTx/>
                    <a:uFillTx/>
                    <a:ea typeface="ＭＳ Ｐゴシック" pitchFamily="-60" charset="-128"/>
                    <a:cs typeface="Calibri" pitchFamily="34" charset="0"/>
                  </a:rPr>
                  <a:t>Appliances</a:t>
                </a:r>
              </a:p>
              <a:p>
                <a:pPr marL="111125" marR="0" lvl="0" indent="-111125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itchFamily="34" charset="0"/>
                  <a:buChar char="•"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 err="1" smtClean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ea typeface="ＭＳ Ｐゴシック" pitchFamily="-60" charset="-128"/>
                    <a:cs typeface="Calibri" pitchFamily="34" charset="0"/>
                  </a:rPr>
                  <a:t>Greenplum</a:t>
                </a:r>
                <a:endParaRPr kumimoji="0" 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ea typeface="ＭＳ Ｐゴシック" pitchFamily="-60" charset="-128"/>
                  <a:cs typeface="Calibri" pitchFamily="34" charset="0"/>
                </a:endParaRPr>
              </a:p>
              <a:p>
                <a:pPr marL="111125" marR="0" lvl="0" indent="-111125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itchFamily="34" charset="0"/>
                  <a:buChar char="•"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 err="1" smtClean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ea typeface="ＭＳ Ｐゴシック" pitchFamily="-60" charset="-128"/>
                    <a:cs typeface="Calibri" pitchFamily="34" charset="0"/>
                  </a:rPr>
                  <a:t>Netezza</a:t>
                </a:r>
                <a:endParaRPr kumimoji="0" 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ea typeface="ＭＳ Ｐゴシック" pitchFamily="-60" charset="-128"/>
                  <a:cs typeface="Calibri" pitchFamily="34" charset="0"/>
                </a:endParaRPr>
              </a:p>
              <a:p>
                <a:pPr marL="111125" marR="0" lvl="0" indent="-111125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itchFamily="34" charset="0"/>
                  <a:buChar char="•"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 err="1" smtClean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ea typeface="ＭＳ Ｐゴシック" pitchFamily="-60" charset="-128"/>
                    <a:cs typeface="Calibri" pitchFamily="34" charset="0"/>
                  </a:rPr>
                  <a:t>Vertica</a:t>
                </a:r>
                <a:endParaRPr kumimoji="0" 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ea typeface="ＭＳ Ｐゴシック" pitchFamily="-60" charset="-128"/>
                  <a:cs typeface="Calibri" pitchFamily="34" charset="0"/>
                </a:endParaRPr>
              </a:p>
              <a:p>
                <a:pPr marL="111125" marR="0" lvl="0" indent="-111125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itchFamily="34" charset="0"/>
                  <a:buChar char="•"/>
                  <a:tabLst/>
                  <a:defRPr/>
                </a:pPr>
                <a:endParaRPr kumimoji="0" lang="en-US" sz="5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ea typeface="ＭＳ Ｐゴシック" pitchFamily="-60" charset="-128"/>
                  <a:cs typeface="Calibri" pitchFamily="34" charset="0"/>
                </a:endParaRPr>
              </a:p>
              <a:p>
                <a:pPr marL="111125" marR="0" lvl="0" indent="-111125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3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5596"/>
                    </a:solidFill>
                    <a:effectLst/>
                    <a:uLnTx/>
                    <a:uFillTx/>
                    <a:ea typeface="ＭＳ Ｐゴシック" pitchFamily="-60" charset="-128"/>
                    <a:cs typeface="Calibri" pitchFamily="34" charset="0"/>
                  </a:rPr>
                  <a:t>Cloud</a:t>
                </a:r>
              </a:p>
              <a:p>
                <a:pPr marL="111125" marR="0" lvl="0" indent="-111125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itchFamily="34" charset="0"/>
                  <a:buChar char="•"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ea typeface="ＭＳ Ｐゴシック" pitchFamily="-60" charset="-128"/>
                    <a:cs typeface="Calibri" pitchFamily="34" charset="0"/>
                  </a:rPr>
                  <a:t>SOAP</a:t>
                </a:r>
              </a:p>
              <a:p>
                <a:pPr marL="111125" marR="0" lvl="0" indent="-111125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itchFamily="34" charset="0"/>
                  <a:buChar char="•"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ea typeface="ＭＳ Ｐゴシック" pitchFamily="-60" charset="-128"/>
                    <a:cs typeface="Calibri" pitchFamily="34" charset="0"/>
                  </a:rPr>
                  <a:t>Salesforce.com</a:t>
                </a:r>
              </a:p>
              <a:p>
                <a:pPr marL="111125" marR="0" lvl="0" indent="-111125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itchFamily="34" charset="0"/>
                  <a:buChar char="•"/>
                  <a:tabLst/>
                  <a:defRPr/>
                </a:pPr>
                <a:endParaRPr kumimoji="0" 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ea typeface="ＭＳ Ｐゴシック" pitchFamily="-60" charset="-128"/>
                  <a:cs typeface="Calibri" pitchFamily="34" charset="0"/>
                </a:endParaRPr>
              </a:p>
            </p:txBody>
          </p:sp>
          <p:sp>
            <p:nvSpPr>
              <p:cNvPr id="177" name="TextBox 176"/>
              <p:cNvSpPr txBox="1"/>
              <p:nvPr/>
            </p:nvSpPr>
            <p:spPr>
              <a:xfrm>
                <a:off x="7130332" y="4287189"/>
                <a:ext cx="1302327" cy="1862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11125" marR="0" lvl="0" indent="-111125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3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5596"/>
                    </a:solidFill>
                    <a:effectLst/>
                    <a:uLnTx/>
                    <a:uFillTx/>
                    <a:ea typeface="ＭＳ Ｐゴシック" pitchFamily="-60" charset="-128"/>
                    <a:cs typeface="Calibri" pitchFamily="34" charset="0"/>
                  </a:rPr>
                  <a:t>Real Time</a:t>
                </a:r>
              </a:p>
              <a:p>
                <a:pPr marL="111125" marR="0" lvl="0" indent="-111125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itchFamily="34" charset="0"/>
                  <a:buChar char="•"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ea typeface="ＭＳ Ｐゴシック" pitchFamily="-60" charset="-128"/>
                    <a:cs typeface="Calibri" pitchFamily="34" charset="0"/>
                  </a:rPr>
                  <a:t>MQ</a:t>
                </a:r>
              </a:p>
              <a:p>
                <a:pPr marL="111125" marR="0" lvl="0" indent="-111125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itchFamily="34" charset="0"/>
                  <a:buChar char="•"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ea typeface="ＭＳ Ｐゴシック" pitchFamily="-60" charset="-128"/>
                    <a:cs typeface="Calibri" pitchFamily="34" charset="0"/>
                  </a:rPr>
                  <a:t>SOAP</a:t>
                </a:r>
              </a:p>
              <a:p>
                <a:pPr marL="111125" marR="0" lvl="0" indent="-111125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itchFamily="34" charset="0"/>
                  <a:buChar char="•"/>
                  <a:tabLst/>
                  <a:defRPr/>
                </a:pPr>
                <a:endParaRPr kumimoji="0" lang="en-US" sz="5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ea typeface="ＭＳ Ｐゴシック" pitchFamily="-60" charset="-128"/>
                  <a:cs typeface="Calibri" pitchFamily="34" charset="0"/>
                </a:endParaRPr>
              </a:p>
              <a:p>
                <a:pPr marL="111125" marR="0" lvl="0" indent="-111125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3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5596"/>
                    </a:solidFill>
                    <a:effectLst/>
                    <a:uLnTx/>
                    <a:uFillTx/>
                    <a:ea typeface="ＭＳ Ｐゴシック" pitchFamily="-60" charset="-128"/>
                    <a:cs typeface="Calibri" pitchFamily="34" charset="0"/>
                  </a:rPr>
                  <a:t>Other / ERP</a:t>
                </a:r>
              </a:p>
              <a:p>
                <a:pPr marL="111125" marR="0" lvl="0" indent="-111125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itchFamily="34" charset="0"/>
                  <a:buChar char="•"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ea typeface="ＭＳ Ｐゴシック" pitchFamily="-60" charset="-128"/>
                    <a:cs typeface="Calibri" pitchFamily="34" charset="0"/>
                  </a:rPr>
                  <a:t>Files / XML</a:t>
                </a:r>
              </a:p>
              <a:p>
                <a:pPr marL="111125" marR="0" lvl="0" indent="-111125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itchFamily="34" charset="0"/>
                  <a:buChar char="•"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ea typeface="ＭＳ Ｐゴシック" pitchFamily="-60" charset="-128"/>
                    <a:cs typeface="Calibri" pitchFamily="34" charset="0"/>
                  </a:rPr>
                  <a:t>FTP / SFTP</a:t>
                </a:r>
              </a:p>
              <a:p>
                <a:pPr marL="111125" marR="0" lvl="0" indent="-111125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itchFamily="34" charset="0"/>
                  <a:buChar char="•"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ea typeface="ＭＳ Ｐゴシック" pitchFamily="-60" charset="-128"/>
                    <a:cs typeface="Calibri" pitchFamily="34" charset="0"/>
                  </a:rPr>
                  <a:t>Mainframe</a:t>
                </a:r>
              </a:p>
              <a:p>
                <a:pPr marL="111125" marR="0" lvl="0" indent="-111125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itchFamily="34" charset="0"/>
                  <a:buChar char="•"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 err="1" smtClean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ea typeface="ＭＳ Ｐゴシック" pitchFamily="-60" charset="-128"/>
                    <a:cs typeface="Calibri" pitchFamily="34" charset="0"/>
                  </a:rPr>
                  <a:t>Hadoop</a:t>
                </a:r>
                <a:r>
                  <a: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ea typeface="ＭＳ Ｐゴシック" pitchFamily="-60" charset="-128"/>
                    <a:cs typeface="Calibri" pitchFamily="34" charset="0"/>
                  </a:rPr>
                  <a:t> / HDFS</a:t>
                </a:r>
              </a:p>
              <a:p>
                <a:pPr marL="111125" marR="0" lvl="0" indent="-111125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itchFamily="34" charset="0"/>
                  <a:buChar char="•"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ea typeface="ＭＳ Ｐゴシック" pitchFamily="-60" charset="-128"/>
                    <a:cs typeface="Calibri" pitchFamily="34" charset="0"/>
                  </a:rPr>
                  <a:t>SAP</a:t>
                </a:r>
                <a:endParaRPr kumimoji="0" lang="en-US" sz="5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ea typeface="ＭＳ Ｐゴシック" pitchFamily="-60" charset="-128"/>
                  <a:cs typeface="Calibri" pitchFamily="34" charset="0"/>
                </a:endParaRPr>
              </a:p>
            </p:txBody>
          </p:sp>
          <p:cxnSp>
            <p:nvCxnSpPr>
              <p:cNvPr id="178" name="Straight Connector 157"/>
              <p:cNvCxnSpPr/>
              <p:nvPr/>
            </p:nvCxnSpPr>
            <p:spPr bwMode="auto">
              <a:xfrm rot="5400000">
                <a:off x="6119549" y="5308893"/>
                <a:ext cx="1920240" cy="0"/>
              </a:xfrm>
              <a:prstGeom prst="line">
                <a:avLst/>
              </a:prstGeom>
              <a:solidFill>
                <a:srgbClr val="005596"/>
              </a:solidFill>
              <a:ln w="9525" cap="flat" cmpd="sng" algn="ctr">
                <a:solidFill>
                  <a:srgbClr val="005596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79" name="Straight Connector 158"/>
              <p:cNvCxnSpPr/>
              <p:nvPr/>
            </p:nvCxnSpPr>
            <p:spPr bwMode="auto">
              <a:xfrm rot="5400000">
                <a:off x="7380315" y="5308893"/>
                <a:ext cx="1920240" cy="0"/>
              </a:xfrm>
              <a:prstGeom prst="line">
                <a:avLst/>
              </a:prstGeom>
              <a:solidFill>
                <a:srgbClr val="005596"/>
              </a:solidFill>
              <a:ln w="9525" cap="flat" cmpd="sng" algn="ctr">
                <a:solidFill>
                  <a:srgbClr val="005596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</p:cxnSp>
        </p:grpSp>
        <p:sp>
          <p:nvSpPr>
            <p:cNvPr id="173" name="Rectangle 152"/>
            <p:cNvSpPr/>
            <p:nvPr/>
          </p:nvSpPr>
          <p:spPr>
            <a:xfrm>
              <a:off x="5895879" y="4087091"/>
              <a:ext cx="3686848" cy="2085879"/>
            </a:xfrm>
            <a:prstGeom prst="rect">
              <a:avLst/>
            </a:prstGeom>
            <a:noFill/>
            <a:ln w="9525" cap="flat" cmpd="sng" algn="ctr">
              <a:solidFill>
                <a:srgbClr val="000000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pitchFamily="-112" charset="-128"/>
                <a:cs typeface="+mn-cs"/>
              </a:endParaRPr>
            </a:p>
          </p:txBody>
        </p:sp>
      </p:grpSp>
      <p:grpSp>
        <p:nvGrpSpPr>
          <p:cNvPr id="195" name="Group 88"/>
          <p:cNvGrpSpPr/>
          <p:nvPr/>
        </p:nvGrpSpPr>
        <p:grpSpPr>
          <a:xfrm>
            <a:off x="1294019" y="5133445"/>
            <a:ext cx="4288861" cy="1225788"/>
            <a:chOff x="1337561" y="4741567"/>
            <a:chExt cx="4288861" cy="1225788"/>
          </a:xfrm>
        </p:grpSpPr>
        <p:sp>
          <p:nvSpPr>
            <p:cNvPr id="196" name="TextBox 195"/>
            <p:cNvSpPr txBox="1"/>
            <p:nvPr/>
          </p:nvSpPr>
          <p:spPr>
            <a:xfrm>
              <a:off x="4595906" y="5410318"/>
              <a:ext cx="103051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base" latinLnBrk="0">
                <a:spcBef>
                  <a:spcPct val="0"/>
                </a:spcBef>
                <a:spcAft>
                  <a:spcPct val="0"/>
                </a:spcAft>
              </a:pPr>
              <a:r>
                <a:rPr lang="en-US" sz="1000" dirty="0" smtClean="0">
                  <a:solidFill>
                    <a:srgbClr val="000000">
                      <a:lumMod val="75000"/>
                      <a:lumOff val="25000"/>
                    </a:srgbClr>
                  </a:solidFill>
                  <a:ea typeface="ＭＳ Ｐゴシック" pitchFamily="-60" charset="-128"/>
                  <a:cs typeface="Calibri" pitchFamily="34" charset="0"/>
                </a:rPr>
                <a:t>Mainframe</a:t>
              </a:r>
              <a:endParaRPr lang="en-US" sz="1000" dirty="0">
                <a:solidFill>
                  <a:srgbClr val="000000">
                    <a:lumMod val="75000"/>
                    <a:lumOff val="25000"/>
                  </a:srgbClr>
                </a:solidFill>
                <a:ea typeface="ＭＳ Ｐゴシック" pitchFamily="-60" charset="-128"/>
                <a:cs typeface="Calibri" pitchFamily="34" charset="0"/>
              </a:endParaRPr>
            </a:p>
          </p:txBody>
        </p:sp>
        <p:sp>
          <p:nvSpPr>
            <p:cNvPr id="197" name="TextBox 196"/>
            <p:cNvSpPr txBox="1"/>
            <p:nvPr/>
          </p:nvSpPr>
          <p:spPr>
            <a:xfrm>
              <a:off x="3075567" y="5712194"/>
              <a:ext cx="103051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base" latinLnBrk="0">
                <a:spcBef>
                  <a:spcPct val="0"/>
                </a:spcBef>
                <a:spcAft>
                  <a:spcPct val="0"/>
                </a:spcAft>
              </a:pPr>
              <a:r>
                <a:rPr lang="en-US" sz="1000" dirty="0" smtClean="0">
                  <a:solidFill>
                    <a:srgbClr val="000000">
                      <a:lumMod val="75000"/>
                      <a:lumOff val="25000"/>
                    </a:srgbClr>
                  </a:solidFill>
                  <a:ea typeface="ＭＳ Ｐゴシック" pitchFamily="-60" charset="-128"/>
                  <a:cs typeface="Calibri" pitchFamily="34" charset="0"/>
                </a:rPr>
                <a:t>Files / XML</a:t>
              </a:r>
              <a:endParaRPr lang="en-US" sz="1000" dirty="0">
                <a:solidFill>
                  <a:srgbClr val="000000">
                    <a:lumMod val="75000"/>
                    <a:lumOff val="25000"/>
                  </a:srgbClr>
                </a:solidFill>
                <a:ea typeface="ＭＳ Ｐゴシック" pitchFamily="-60" charset="-128"/>
                <a:cs typeface="Calibri" pitchFamily="34" charset="0"/>
              </a:endParaRPr>
            </a:p>
          </p:txBody>
        </p:sp>
        <p:sp>
          <p:nvSpPr>
            <p:cNvPr id="198" name="TextBox 197"/>
            <p:cNvSpPr txBox="1"/>
            <p:nvPr/>
          </p:nvSpPr>
          <p:spPr>
            <a:xfrm>
              <a:off x="1337561" y="5710500"/>
              <a:ext cx="103051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base" latinLnBrk="0">
                <a:spcBef>
                  <a:spcPct val="0"/>
                </a:spcBef>
                <a:spcAft>
                  <a:spcPct val="0"/>
                </a:spcAft>
              </a:pPr>
              <a:r>
                <a:rPr lang="en-US" sz="1000" dirty="0" smtClean="0">
                  <a:solidFill>
                    <a:srgbClr val="000000">
                      <a:lumMod val="75000"/>
                      <a:lumOff val="25000"/>
                    </a:srgbClr>
                  </a:solidFill>
                  <a:ea typeface="ＭＳ Ｐゴシック" pitchFamily="-60" charset="-128"/>
                  <a:cs typeface="Calibri" pitchFamily="34" charset="0"/>
                </a:rPr>
                <a:t>Appliances</a:t>
              </a:r>
              <a:endParaRPr lang="en-US" sz="1000" dirty="0">
                <a:solidFill>
                  <a:srgbClr val="000000">
                    <a:lumMod val="75000"/>
                    <a:lumOff val="25000"/>
                  </a:srgbClr>
                </a:solidFill>
                <a:ea typeface="ＭＳ Ｐゴシック" pitchFamily="-60" charset="-128"/>
                <a:cs typeface="Calibri" pitchFamily="34" charset="0"/>
              </a:endParaRPr>
            </a:p>
          </p:txBody>
        </p:sp>
        <p:sp>
          <p:nvSpPr>
            <p:cNvPr id="199" name="TextBox 198"/>
            <p:cNvSpPr txBox="1"/>
            <p:nvPr/>
          </p:nvSpPr>
          <p:spPr>
            <a:xfrm>
              <a:off x="3561363" y="5110136"/>
              <a:ext cx="103051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base" latinLnBrk="0">
                <a:spcBef>
                  <a:spcPct val="0"/>
                </a:spcBef>
                <a:spcAft>
                  <a:spcPct val="0"/>
                </a:spcAft>
              </a:pPr>
              <a:r>
                <a:rPr lang="en-US" sz="1000" dirty="0" err="1" smtClean="0">
                  <a:solidFill>
                    <a:srgbClr val="000000">
                      <a:lumMod val="75000"/>
                      <a:lumOff val="25000"/>
                    </a:srgbClr>
                  </a:solidFill>
                  <a:ea typeface="ＭＳ Ｐゴシック" pitchFamily="-60" charset="-128"/>
                  <a:cs typeface="Calibri" pitchFamily="34" charset="0"/>
                </a:rPr>
                <a:t>Hadoop</a:t>
              </a:r>
              <a:endParaRPr lang="en-US" sz="1000" dirty="0">
                <a:solidFill>
                  <a:srgbClr val="000000">
                    <a:lumMod val="75000"/>
                    <a:lumOff val="25000"/>
                  </a:srgbClr>
                </a:solidFill>
                <a:ea typeface="ＭＳ Ｐゴシック" pitchFamily="-60" charset="-128"/>
                <a:cs typeface="Calibri" pitchFamily="34" charset="0"/>
              </a:endParaRPr>
            </a:p>
          </p:txBody>
        </p:sp>
        <p:sp>
          <p:nvSpPr>
            <p:cNvPr id="200" name="TextBox 199"/>
            <p:cNvSpPr txBox="1"/>
            <p:nvPr/>
          </p:nvSpPr>
          <p:spPr>
            <a:xfrm>
              <a:off x="2900611" y="5087045"/>
              <a:ext cx="58746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base" latinLnBrk="0">
                <a:spcBef>
                  <a:spcPct val="0"/>
                </a:spcBef>
                <a:spcAft>
                  <a:spcPct val="0"/>
                </a:spcAft>
              </a:pPr>
              <a:r>
                <a:rPr lang="en-US" sz="1000" dirty="0" smtClean="0">
                  <a:solidFill>
                    <a:srgbClr val="000000">
                      <a:lumMod val="75000"/>
                      <a:lumOff val="25000"/>
                    </a:srgbClr>
                  </a:solidFill>
                  <a:ea typeface="ＭＳ Ｐゴシック" pitchFamily="-60" charset="-128"/>
                  <a:cs typeface="Calibri" pitchFamily="34" charset="0"/>
                </a:rPr>
                <a:t>Cloud</a:t>
              </a:r>
              <a:endParaRPr lang="en-US" sz="1000" dirty="0">
                <a:solidFill>
                  <a:srgbClr val="000000">
                    <a:lumMod val="75000"/>
                    <a:lumOff val="25000"/>
                  </a:srgbClr>
                </a:solidFill>
                <a:ea typeface="ＭＳ Ｐゴシック" pitchFamily="-60" charset="-128"/>
                <a:cs typeface="Calibri" pitchFamily="34" charset="0"/>
              </a:endParaRPr>
            </a:p>
          </p:txBody>
        </p:sp>
        <p:sp>
          <p:nvSpPr>
            <p:cNvPr id="201" name="TextBox 200"/>
            <p:cNvSpPr txBox="1"/>
            <p:nvPr/>
          </p:nvSpPr>
          <p:spPr>
            <a:xfrm>
              <a:off x="4113019" y="5721134"/>
              <a:ext cx="81303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base" latinLnBrk="0">
                <a:spcBef>
                  <a:spcPct val="0"/>
                </a:spcBef>
                <a:spcAft>
                  <a:spcPct val="0"/>
                </a:spcAft>
              </a:pPr>
              <a:r>
                <a:rPr lang="en-US" sz="1000" dirty="0" smtClean="0">
                  <a:solidFill>
                    <a:srgbClr val="000000">
                      <a:lumMod val="75000"/>
                      <a:lumOff val="25000"/>
                    </a:srgbClr>
                  </a:solidFill>
                  <a:ea typeface="ＭＳ Ｐゴシック" pitchFamily="-60" charset="-128"/>
                  <a:cs typeface="Calibri" pitchFamily="34" charset="0"/>
                </a:rPr>
                <a:t>Real Time</a:t>
              </a:r>
              <a:endParaRPr lang="en-US" sz="1000" dirty="0">
                <a:solidFill>
                  <a:srgbClr val="000000">
                    <a:lumMod val="75000"/>
                    <a:lumOff val="25000"/>
                  </a:srgbClr>
                </a:solidFill>
                <a:ea typeface="ＭＳ Ｐゴシック" pitchFamily="-60" charset="-128"/>
                <a:cs typeface="Calibri" pitchFamily="34" charset="0"/>
              </a:endParaRPr>
            </a:p>
          </p:txBody>
        </p:sp>
        <p:pic>
          <p:nvPicPr>
            <p:cNvPr id="202" name="Picture 98" descr="ColumnarDatabase.png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574187" y="5292928"/>
              <a:ext cx="596360" cy="480187"/>
            </a:xfrm>
            <a:prstGeom prst="rect">
              <a:avLst/>
            </a:prstGeom>
            <a:effectLst>
              <a:outerShdw blurRad="50800" dist="38100" dir="2700000">
                <a:srgbClr val="000000">
                  <a:alpha val="43000"/>
                </a:srgbClr>
              </a:outerShdw>
            </a:effectLst>
          </p:spPr>
        </p:pic>
        <p:pic>
          <p:nvPicPr>
            <p:cNvPr id="203" name="Picture 99" descr="RDBMS.png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448865" y="5449452"/>
              <a:ext cx="622226" cy="376611"/>
            </a:xfrm>
            <a:prstGeom prst="rect">
              <a:avLst/>
            </a:prstGeom>
            <a:effectLst>
              <a:outerShdw blurRad="50800" dist="38100" dir="2700000">
                <a:srgbClr val="000000">
                  <a:alpha val="43000"/>
                </a:srgbClr>
              </a:outerShdw>
            </a:effectLst>
          </p:spPr>
        </p:pic>
        <p:pic>
          <p:nvPicPr>
            <p:cNvPr id="204" name="Picture 101" descr="CRM-ERP.png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197848" y="4772119"/>
              <a:ext cx="421570" cy="448155"/>
            </a:xfrm>
            <a:prstGeom prst="rect">
              <a:avLst/>
            </a:prstGeom>
            <a:effectLst>
              <a:outerShdw blurRad="50800" dist="38100" dir="2700000">
                <a:srgbClr val="000000">
                  <a:alpha val="43000"/>
                </a:srgbClr>
              </a:outerShdw>
            </a:effectLst>
          </p:spPr>
        </p:pic>
        <p:pic>
          <p:nvPicPr>
            <p:cNvPr id="205" name="Picture 109" descr="Realtime.png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311309" y="5257029"/>
              <a:ext cx="453115" cy="453115"/>
            </a:xfrm>
            <a:prstGeom prst="rect">
              <a:avLst/>
            </a:prstGeom>
            <a:effectLst>
              <a:outerShdw blurRad="50800" dist="38100" dir="2700000">
                <a:srgbClr val="000000">
                  <a:alpha val="43000"/>
                </a:srgbClr>
              </a:outerShdw>
            </a:effectLst>
          </p:spPr>
        </p:pic>
        <p:pic>
          <p:nvPicPr>
            <p:cNvPr id="206" name="Picture 112" descr="Cloud.png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940242" y="4755662"/>
              <a:ext cx="523395" cy="350087"/>
            </a:xfrm>
            <a:prstGeom prst="rect">
              <a:avLst/>
            </a:prstGeom>
            <a:effectLst>
              <a:outerShdw blurRad="50800" dist="38100" dir="2700000">
                <a:srgbClr val="000000">
                  <a:alpha val="43000"/>
                </a:srgbClr>
              </a:outerShdw>
            </a:effectLst>
          </p:spPr>
        </p:pic>
        <p:pic>
          <p:nvPicPr>
            <p:cNvPr id="207" name="Picture 113" descr="hadoop.png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832662" y="4741567"/>
              <a:ext cx="523002" cy="389874"/>
            </a:xfrm>
            <a:prstGeom prst="rect">
              <a:avLst/>
            </a:prstGeom>
            <a:effectLst>
              <a:outerShdw blurRad="50800" dist="38100" dir="2700000">
                <a:srgbClr val="000000">
                  <a:alpha val="43000"/>
                </a:srgbClr>
              </a:outerShdw>
            </a:effectLst>
          </p:spPr>
        </p:pic>
        <p:pic>
          <p:nvPicPr>
            <p:cNvPr id="208" name="Picture 114" descr="FilesXML.png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432847" y="5284335"/>
              <a:ext cx="361760" cy="430304"/>
            </a:xfrm>
            <a:prstGeom prst="rect">
              <a:avLst/>
            </a:prstGeom>
            <a:effectLst>
              <a:outerShdw blurRad="50800" dist="38100" dir="2700000">
                <a:srgbClr val="000000">
                  <a:alpha val="43000"/>
                </a:srgbClr>
              </a:outerShdw>
            </a:effectLst>
          </p:spPr>
        </p:pic>
        <p:pic>
          <p:nvPicPr>
            <p:cNvPr id="280" name="Picture 115" descr="Mainframe.png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876855" y="4824897"/>
              <a:ext cx="495629" cy="637237"/>
            </a:xfrm>
            <a:prstGeom prst="rect">
              <a:avLst/>
            </a:prstGeom>
            <a:effectLst>
              <a:outerShdw blurRad="50800" dist="38100" dir="2700000">
                <a:srgbClr val="000000">
                  <a:alpha val="43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349086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372" y="341318"/>
            <a:ext cx="9325524" cy="725487"/>
          </a:xfrm>
        </p:spPr>
        <p:txBody>
          <a:bodyPr>
            <a:normAutofit/>
          </a:bodyPr>
          <a:lstStyle/>
          <a:p>
            <a:r>
              <a:rPr lang="en-US" sz="2600" b="1" dirty="0" smtClean="0">
                <a:solidFill>
                  <a:schemeClr val="bg1"/>
                </a:solidFill>
                <a:latin typeface="+mn-lt"/>
              </a:rPr>
              <a:t>DMExpress </a:t>
            </a:r>
            <a:r>
              <a:rPr lang="ko-KR" altLang="en-US" sz="2600" b="1" dirty="0" smtClean="0">
                <a:solidFill>
                  <a:schemeClr val="bg1"/>
                </a:solidFill>
                <a:latin typeface="+mn-lt"/>
              </a:rPr>
              <a:t>지원 환경</a:t>
            </a:r>
            <a:endParaRPr lang="en-US" sz="2600" b="1" dirty="0">
              <a:solidFill>
                <a:schemeClr val="bg1"/>
              </a:solidFill>
              <a:latin typeface="+mn-lt"/>
              <a:cs typeface="Calibri" pitchFamily="34" charset="0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/>
          </p:nvPr>
        </p:nvGraphicFramePr>
        <p:xfrm>
          <a:off x="295562" y="1260402"/>
          <a:ext cx="9316814" cy="3319837"/>
        </p:xfrm>
        <a:graphic>
          <a:graphicData uri="http://schemas.openxmlformats.org/drawingml/2006/table">
            <a:tbl>
              <a:tblPr firstRow="1" bandRow="1"/>
              <a:tblGrid>
                <a:gridCol w="7702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92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805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742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280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327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9981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2967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3436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7276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692727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74814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736232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507967">
                <a:tc gridSpan="13"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latinLnBrk="1"/>
                      <a:r>
                        <a:rPr lang="en-US" altLang="ko-KR" dirty="0" smtClean="0"/>
                        <a:t>Source/Target Packages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0150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4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Connect</a:t>
                      </a:r>
                      <a:endParaRPr lang="en-US" sz="14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3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Amazon Redshift</a:t>
                      </a:r>
                      <a:endParaRPr lang="en-US" sz="130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3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Amazon S3</a:t>
                      </a:r>
                      <a:endParaRPr lang="en-US" sz="130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3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Apache Avro</a:t>
                      </a:r>
                      <a:endParaRPr lang="en-US" sz="130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3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Apache Parquet</a:t>
                      </a:r>
                      <a:endParaRPr lang="en-US" sz="130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3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DB2/</a:t>
                      </a:r>
                    </a:p>
                    <a:p>
                      <a:pPr algn="ctr"/>
                      <a:r>
                        <a:rPr lang="en-US" sz="13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UDB</a:t>
                      </a:r>
                      <a:endParaRPr lang="en-US" sz="130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3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Green</a:t>
                      </a:r>
                    </a:p>
                    <a:p>
                      <a:pPr algn="ctr"/>
                      <a:r>
                        <a:rPr lang="en-US" sz="13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plum</a:t>
                      </a:r>
                      <a:endParaRPr lang="en-US" sz="130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3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JDBC</a:t>
                      </a:r>
                      <a:endParaRPr lang="en-US" sz="130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3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My SQL</a:t>
                      </a:r>
                      <a:endParaRPr lang="en-US" sz="130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300" b="1" dirty="0" err="1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Netezza</a:t>
                      </a:r>
                      <a:endParaRPr lang="en-US" sz="130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40000"/>
                      </a:srgbClr>
                    </a:solidFill>
                  </a:tcPr>
                </a:tc>
                <a:tc gridSpan="2"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3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NoSQL Databases</a:t>
                      </a:r>
                      <a:endParaRPr lang="en-US" sz="130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40000"/>
                      </a:srgbClr>
                    </a:solidFill>
                  </a:tcPr>
                </a:tc>
                <a:tc hMerge="1"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endParaRPr lang="en-US" sz="14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3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ODBC</a:t>
                      </a:r>
                      <a:endParaRPr lang="en-US" sz="130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3050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3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Version</a:t>
                      </a:r>
                      <a:endParaRPr lang="en-US" sz="13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Current version on AWS</a:t>
                      </a:r>
                      <a:endParaRPr lang="en-US" sz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Current version</a:t>
                      </a:r>
                      <a:r>
                        <a:rPr lang="en-US" sz="1200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on AWS</a:t>
                      </a:r>
                      <a:endParaRPr lang="en-US" sz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1.7.6</a:t>
                      </a:r>
                      <a:endParaRPr lang="en-US" sz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1.6</a:t>
                      </a:r>
                      <a:endParaRPr lang="en-US" sz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9.7 and higher</a:t>
                      </a:r>
                      <a:endParaRPr lang="en-US" sz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4.2 and higher</a:t>
                      </a:r>
                      <a:endParaRPr lang="en-US" sz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3.0 compliant</a:t>
                      </a:r>
                      <a:endParaRPr lang="en-US" sz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5.1.73</a:t>
                      </a:r>
                      <a:endParaRPr lang="en-US" sz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7.0.3</a:t>
                      </a:r>
                    </a:p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and </a:t>
                      </a:r>
                    </a:p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higher</a:t>
                      </a:r>
                      <a:endParaRPr lang="en-US" sz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Hive</a:t>
                      </a:r>
                    </a:p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Hive Server 2</a:t>
                      </a:r>
                      <a:endParaRPr lang="en-US" sz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Other NoSQL Databases</a:t>
                      </a:r>
                      <a:endParaRPr lang="en-US" sz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Level 3</a:t>
                      </a:r>
                    </a:p>
                    <a:p>
                      <a:pPr algn="ctr"/>
                      <a:r>
                        <a:rPr lang="en-US" altLang="ko-KR" sz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compliant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0921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Connect</a:t>
                      </a:r>
                      <a:endParaRPr lang="en-US" sz="14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3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Oracle</a:t>
                      </a:r>
                      <a:endParaRPr lang="en-US" sz="130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300" b="1" dirty="0" err="1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Qlik</a:t>
                      </a:r>
                      <a:endParaRPr lang="en-US" sz="130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300" b="1" dirty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SQL Server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300" b="1" dirty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Sybase </a:t>
                      </a:r>
                      <a:endParaRPr lang="en-US" sz="1300" b="1" dirty="0" smtClean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algn="ctr"/>
                      <a:r>
                        <a:rPr lang="en-US" sz="13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ASE</a:t>
                      </a:r>
                      <a:endParaRPr lang="en-US" sz="130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300" b="1" dirty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Sybase </a:t>
                      </a:r>
                      <a:endParaRPr lang="en-US" sz="1300" b="1" dirty="0" smtClean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algn="ctr"/>
                      <a:r>
                        <a:rPr lang="en-US" sz="13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IQ</a:t>
                      </a:r>
                      <a:endParaRPr lang="en-US" sz="130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300" b="1" dirty="0" err="1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Teradata</a:t>
                      </a:r>
                      <a:endParaRPr lang="en-US" sz="130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300" b="1" dirty="0" err="1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Vertica</a:t>
                      </a:r>
                      <a:endParaRPr lang="en-US" sz="130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3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IBM </a:t>
                      </a:r>
                      <a:r>
                        <a:rPr lang="en-US" sz="1200" b="1" dirty="0" err="1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Websphere</a:t>
                      </a:r>
                      <a:r>
                        <a:rPr lang="en-US" sz="13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MQ</a:t>
                      </a:r>
                      <a:endParaRPr lang="en-US" sz="130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Salesforce.com</a:t>
                      </a:r>
                      <a:endParaRPr lang="en-US" sz="130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300" b="1" dirty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SAP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3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Hadoop</a:t>
                      </a:r>
                    </a:p>
                    <a:p>
                      <a:pPr algn="ctr"/>
                      <a:r>
                        <a:rPr lang="en-US" sz="13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(HDFS)</a:t>
                      </a:r>
                      <a:endParaRPr lang="en-US" sz="130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3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Tableau</a:t>
                      </a:r>
                      <a:endParaRPr lang="en-US" sz="130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97749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Version</a:t>
                      </a:r>
                      <a:endParaRPr lang="en-US" sz="14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2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10g </a:t>
                      </a:r>
                      <a:r>
                        <a:rPr lang="ko-KR" altLang="en-US" sz="12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이상</a:t>
                      </a:r>
                      <a:endParaRPr lang="en-US" sz="12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100" b="0" dirty="0" err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QlikView</a:t>
                      </a:r>
                      <a:r>
                        <a:rPr lang="en-US" sz="11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data </a:t>
                      </a:r>
                      <a:r>
                        <a:rPr lang="en-US" sz="1100" b="0" dirty="0" err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eXchange</a:t>
                      </a:r>
                      <a:r>
                        <a:rPr lang="en-US" sz="11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files</a:t>
                      </a:r>
                      <a:endParaRPr lang="en-US" sz="11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2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2008 and higher</a:t>
                      </a:r>
                      <a:endParaRPr lang="en-US" sz="12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2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15.0 </a:t>
                      </a:r>
                      <a:r>
                        <a:rPr lang="en-US" sz="12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and higher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2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15.0 and</a:t>
                      </a:r>
                    </a:p>
                    <a:p>
                      <a:pPr algn="ctr"/>
                      <a:r>
                        <a:rPr lang="en-US" sz="12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higher</a:t>
                      </a:r>
                      <a:endParaRPr lang="en-US" sz="12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2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TD14</a:t>
                      </a:r>
                      <a:endParaRPr lang="en-US" sz="12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2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6.0 and higher</a:t>
                      </a:r>
                      <a:endParaRPr lang="en-US" sz="12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2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7.0.1.3</a:t>
                      </a:r>
                      <a:r>
                        <a:rPr lang="en-US" sz="1200" b="0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and higher</a:t>
                      </a:r>
                      <a:endParaRPr lang="en-US" sz="12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23.0, 24.0 and 25.0</a:t>
                      </a:r>
                      <a:endParaRPr lang="en-US" sz="12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2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ECC 6.0 and </a:t>
                      </a:r>
                      <a:endParaRPr lang="en-US" sz="1200" b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algn="ctr"/>
                      <a:r>
                        <a:rPr lang="en-US" sz="12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higher</a:t>
                      </a:r>
                      <a:endParaRPr lang="en-US" sz="12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2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Apache 2.x</a:t>
                      </a:r>
                      <a:endParaRPr lang="en-US" sz="12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2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TDE API</a:t>
                      </a:r>
                      <a:endParaRPr lang="en-US" sz="12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>
            <p:extLst/>
          </p:nvPr>
        </p:nvGraphicFramePr>
        <p:xfrm>
          <a:off x="295562" y="4701309"/>
          <a:ext cx="9316810" cy="1362066"/>
        </p:xfrm>
        <a:graphic>
          <a:graphicData uri="http://schemas.openxmlformats.org/drawingml/2006/table">
            <a:tbl>
              <a:tblPr firstRow="1" bandRow="1"/>
              <a:tblGrid>
                <a:gridCol w="8838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529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163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6574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4487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2902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91460">
                <a:tc gridSpan="7"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latinLnBrk="1"/>
                      <a:r>
                        <a:rPr lang="en-US" altLang="ko-KR" dirty="0" smtClean="0"/>
                        <a:t>Accelerators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1460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4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Product</a:t>
                      </a:r>
                      <a:endParaRPr lang="en-US" sz="14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300" b="1" dirty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ACUCOBOL-GT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40000"/>
                      </a:srgbClr>
                    </a:solidFill>
                  </a:tcPr>
                </a:tc>
                <a:tc gridSpan="2"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300" b="1" dirty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Micro Focus COBOL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4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300" b="1" dirty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Micro Focus </a:t>
                      </a:r>
                      <a:r>
                        <a:rPr lang="en-US" sz="13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Server</a:t>
                      </a:r>
                      <a:endParaRPr lang="en-US" sz="130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300" b="1" dirty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DB2 Load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40000"/>
                      </a:srgbClr>
                    </a:solidFill>
                  </a:tcPr>
                </a:tc>
                <a:tc rowSpan="2"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3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UNIX</a:t>
                      </a:r>
                    </a:p>
                    <a:p>
                      <a:pPr algn="ctr"/>
                      <a:r>
                        <a:rPr lang="en-US" sz="13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System</a:t>
                      </a:r>
                    </a:p>
                    <a:p>
                      <a:pPr algn="ctr"/>
                      <a:r>
                        <a:rPr lang="en-US" sz="13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sort</a:t>
                      </a:r>
                      <a:endParaRPr lang="en-US" sz="130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9146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4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Version</a:t>
                      </a:r>
                      <a:endParaRPr lang="en-US" sz="14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6.2 and higher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Server Express 2 and higher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Net Express </a:t>
                      </a:r>
                      <a:r>
                        <a:rPr lang="en-US" sz="14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</a:p>
                    <a:p>
                      <a:pPr algn="ctr"/>
                      <a:r>
                        <a:rPr lang="en-US" sz="14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and </a:t>
                      </a:r>
                      <a:r>
                        <a:rPr lang="en-US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higher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4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6 </a:t>
                      </a:r>
                      <a:r>
                        <a:rPr lang="en-US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and higher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14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9</a:t>
                      </a:r>
                      <a:endParaRPr lang="en-US" altLang="ko-KR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22179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/>
          <p:cNvSpPr txBox="1">
            <a:spLocks/>
          </p:cNvSpPr>
          <p:nvPr/>
        </p:nvSpPr>
        <p:spPr bwMode="auto">
          <a:xfrm>
            <a:off x="297372" y="286724"/>
            <a:ext cx="9325524" cy="725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pPr lvl="0" latinLnBrk="0"/>
            <a:r>
              <a:rPr lang="ko-KR" altLang="en-US" kern="0" dirty="0">
                <a:solidFill>
                  <a:srgbClr val="FFFFFF"/>
                </a:solidFill>
                <a:ea typeface="ＭＳ Ｐゴシック"/>
              </a:rPr>
              <a:t>수백 번 검증된 특허 받은 알고리즘의 효과</a:t>
            </a:r>
            <a:endParaRPr kumimoji="0" lang="en-US" sz="2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itchFamily="34" charset="0"/>
              <a:ea typeface="ＭＳ Ｐゴシック"/>
            </a:endParaRPr>
          </a:p>
        </p:txBody>
      </p:sp>
      <p:sp>
        <p:nvSpPr>
          <p:cNvPr id="4" name="Rectangle 72"/>
          <p:cNvSpPr/>
          <p:nvPr/>
        </p:nvSpPr>
        <p:spPr>
          <a:xfrm>
            <a:off x="5491861" y="2156413"/>
            <a:ext cx="4051301" cy="3114040"/>
          </a:xfrm>
          <a:prstGeom prst="rect">
            <a:avLst/>
          </a:prstGeom>
          <a:gradFill>
            <a:gsLst>
              <a:gs pos="0">
                <a:schemeClr val="bg1"/>
              </a:gs>
              <a:gs pos="58000">
                <a:schemeClr val="bg1">
                  <a:lumMod val="85000"/>
                </a:schemeClr>
              </a:gs>
              <a:gs pos="100000">
                <a:schemeClr val="bg1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5" name="Trapezoid 70"/>
          <p:cNvSpPr/>
          <p:nvPr/>
        </p:nvSpPr>
        <p:spPr>
          <a:xfrm rot="10800000">
            <a:off x="5479162" y="5278073"/>
            <a:ext cx="4064000" cy="408940"/>
          </a:xfrm>
          <a:prstGeom prst="trapezoid">
            <a:avLst>
              <a:gd name="adj" fmla="val 367714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58000">
                <a:schemeClr val="bg1">
                  <a:lumMod val="75000"/>
                </a:schemeClr>
              </a:gs>
              <a:gs pos="100000">
                <a:schemeClr val="bg1">
                  <a:lumMod val="75000"/>
                </a:schemeClr>
              </a:gs>
            </a:gsLst>
            <a:lin ang="16200000" scaled="0"/>
          </a:gradFill>
          <a:ln>
            <a:noFill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en-US" smtClean="0">
              <a:solidFill>
                <a:srgbClr val="000000"/>
              </a:solidFill>
            </a:endParaRPr>
          </a:p>
        </p:txBody>
      </p:sp>
      <p:cxnSp>
        <p:nvCxnSpPr>
          <p:cNvPr id="6" name="Straight Connector 6"/>
          <p:cNvCxnSpPr/>
          <p:nvPr/>
        </p:nvCxnSpPr>
        <p:spPr bwMode="auto">
          <a:xfrm rot="5400000">
            <a:off x="2831456" y="4046256"/>
            <a:ext cx="429768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1023235" y="1943564"/>
            <a:ext cx="3506788" cy="18766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Down Arrow 47"/>
          <p:cNvSpPr/>
          <p:nvPr/>
        </p:nvSpPr>
        <p:spPr>
          <a:xfrm>
            <a:off x="2378596" y="3830474"/>
            <a:ext cx="704548" cy="198116"/>
          </a:xfrm>
          <a:prstGeom prst="downArrow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285099" y="1211622"/>
            <a:ext cx="4254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0" hangingPunct="0"/>
            <a:r>
              <a:rPr lang="en-US" sz="1800" b="1" dirty="0" smtClean="0">
                <a:solidFill>
                  <a:srgbClr val="569FD3"/>
                </a:solidFill>
                <a:latin typeface="Calibri" pitchFamily="34" charset="0"/>
                <a:ea typeface="ＭＳ Ｐゴシック" pitchFamily="-112" charset="-128"/>
                <a:cs typeface="Calibri" pitchFamily="34" charset="0"/>
              </a:rPr>
              <a:t>Syncsort </a:t>
            </a:r>
            <a:r>
              <a:rPr lang="ko-KR" altLang="en-US" sz="1800" b="1" dirty="0" smtClean="0">
                <a:solidFill>
                  <a:srgbClr val="569FD3"/>
                </a:solidFill>
                <a:latin typeface="Calibri" pitchFamily="34" charset="0"/>
                <a:ea typeface="ＭＳ Ｐゴシック" pitchFamily="-112" charset="-128"/>
                <a:cs typeface="Calibri" pitchFamily="34" charset="0"/>
              </a:rPr>
              <a:t>는</a:t>
            </a:r>
            <a:r>
              <a:rPr lang="en-US" sz="1800" b="1" dirty="0" smtClean="0">
                <a:solidFill>
                  <a:srgbClr val="569FD3"/>
                </a:solidFill>
                <a:latin typeface="Calibri" pitchFamily="34" charset="0"/>
                <a:ea typeface="ＭＳ Ｐゴシック" pitchFamily="-112" charset="-128"/>
                <a:cs typeface="Calibri" pitchFamily="34" charset="0"/>
              </a:rPr>
              <a:t> 1968</a:t>
            </a:r>
            <a:r>
              <a:rPr lang="ko-KR" altLang="en-US" sz="1800" b="1" dirty="0" smtClean="0">
                <a:solidFill>
                  <a:srgbClr val="569FD3"/>
                </a:solidFill>
                <a:latin typeface="Calibri" pitchFamily="34" charset="0"/>
                <a:ea typeface="ＭＳ Ｐゴシック" pitchFamily="-112" charset="-128"/>
                <a:cs typeface="Calibri" pitchFamily="34" charset="0"/>
              </a:rPr>
              <a:t>년 이후 </a:t>
            </a:r>
            <a:endParaRPr lang="en-US" altLang="ko-KR" sz="1800" b="1" dirty="0" smtClean="0">
              <a:solidFill>
                <a:srgbClr val="569FD3"/>
              </a:solidFill>
              <a:latin typeface="Calibri" pitchFamily="34" charset="0"/>
              <a:ea typeface="ＭＳ Ｐゴシック" pitchFamily="-112" charset="-128"/>
              <a:cs typeface="Calibri" pitchFamily="34" charset="0"/>
            </a:endParaRPr>
          </a:p>
          <a:p>
            <a:pPr algn="ctr" eaLnBrk="0" hangingPunct="0"/>
            <a:r>
              <a:rPr lang="ko-KR" altLang="en-US" sz="1800" b="1" dirty="0" smtClean="0">
                <a:solidFill>
                  <a:srgbClr val="569FD3"/>
                </a:solidFill>
                <a:latin typeface="Calibri" pitchFamily="34" charset="0"/>
                <a:ea typeface="ＭＳ Ｐゴシック" pitchFamily="-112" charset="-128"/>
                <a:cs typeface="Calibri" pitchFamily="34" charset="0"/>
              </a:rPr>
              <a:t>고성능 </a:t>
            </a:r>
            <a:r>
              <a:rPr lang="en-US" altLang="ko-KR" sz="1800" b="1" dirty="0" smtClean="0">
                <a:solidFill>
                  <a:srgbClr val="569FD3"/>
                </a:solidFill>
                <a:latin typeface="Calibri" pitchFamily="34" charset="0"/>
                <a:ea typeface="ＭＳ Ｐゴシック" pitchFamily="-112" charset="-128"/>
                <a:cs typeface="Calibri" pitchFamily="34" charset="0"/>
              </a:rPr>
              <a:t>Sort </a:t>
            </a:r>
            <a:r>
              <a:rPr lang="ko-KR" altLang="en-US" sz="1800" b="1" dirty="0" smtClean="0">
                <a:solidFill>
                  <a:srgbClr val="569FD3"/>
                </a:solidFill>
                <a:latin typeface="Calibri" pitchFamily="34" charset="0"/>
                <a:ea typeface="ＭＳ Ｐゴシック" pitchFamily="-112" charset="-128"/>
                <a:cs typeface="Calibri" pitchFamily="34" charset="0"/>
              </a:rPr>
              <a:t>분야의 시장 선도자</a:t>
            </a:r>
            <a:r>
              <a:rPr lang="en-US" sz="1800" b="1" dirty="0" smtClean="0">
                <a:solidFill>
                  <a:srgbClr val="569FD3"/>
                </a:solidFill>
                <a:latin typeface="Calibri" pitchFamily="34" charset="0"/>
                <a:ea typeface="ＭＳ Ｐゴシック" pitchFamily="-112" charset="-128"/>
                <a:cs typeface="Calibri" pitchFamily="34" charset="0"/>
              </a:rPr>
              <a:t>!</a:t>
            </a:r>
            <a:endParaRPr lang="en-US" sz="1800" b="1" dirty="0">
              <a:solidFill>
                <a:srgbClr val="569FD3"/>
              </a:solidFill>
              <a:latin typeface="Calibri" pitchFamily="34" charset="0"/>
              <a:ea typeface="ＭＳ Ｐゴシック" pitchFamily="-112" charset="-128"/>
              <a:cs typeface="Calibri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215762" y="2390847"/>
            <a:ext cx="850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hangingPunct="0"/>
            <a:r>
              <a:rPr lang="en-US" sz="1800" b="1" dirty="0" smtClean="0">
                <a:solidFill>
                  <a:srgbClr val="000000"/>
                </a:solidFill>
                <a:latin typeface="Calibri" pitchFamily="34" charset="0"/>
                <a:ea typeface="ＭＳ Ｐゴシック" pitchFamily="-112" charset="-128"/>
                <a:cs typeface="Calibri" pitchFamily="34" charset="0"/>
              </a:rPr>
              <a:t>Sort</a:t>
            </a:r>
            <a:endParaRPr lang="en-US" sz="1800" b="1" dirty="0">
              <a:solidFill>
                <a:srgbClr val="000000"/>
              </a:solidFill>
              <a:latin typeface="Calibri" pitchFamily="34" charset="0"/>
              <a:ea typeface="ＭＳ Ｐゴシック" pitchFamily="-112" charset="-128"/>
              <a:cs typeface="Calibri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215762" y="3116271"/>
            <a:ext cx="850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hangingPunct="0"/>
            <a:r>
              <a:rPr lang="en-US" sz="1800" b="1" dirty="0" smtClean="0">
                <a:solidFill>
                  <a:srgbClr val="000000"/>
                </a:solidFill>
                <a:latin typeface="Calibri" pitchFamily="34" charset="0"/>
                <a:ea typeface="ＭＳ Ｐゴシック" pitchFamily="-112" charset="-128"/>
                <a:cs typeface="Calibri" pitchFamily="34" charset="0"/>
              </a:rPr>
              <a:t>Join</a:t>
            </a:r>
            <a:endParaRPr lang="en-US" sz="1800" b="1" dirty="0">
              <a:solidFill>
                <a:srgbClr val="000000"/>
              </a:solidFill>
              <a:latin typeface="Calibri" pitchFamily="34" charset="0"/>
              <a:ea typeface="ＭＳ Ｐゴシック" pitchFamily="-112" charset="-128"/>
              <a:cs typeface="Calibri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215762" y="3852925"/>
            <a:ext cx="1206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hangingPunct="0"/>
            <a:r>
              <a:rPr lang="en-US" sz="1800" b="1" dirty="0" smtClean="0">
                <a:solidFill>
                  <a:srgbClr val="000000"/>
                </a:solidFill>
                <a:latin typeface="Calibri" pitchFamily="34" charset="0"/>
                <a:ea typeface="ＭＳ Ｐゴシック" pitchFamily="-112" charset="-128"/>
                <a:cs typeface="Calibri" pitchFamily="34" charset="0"/>
              </a:rPr>
              <a:t>Aggregate</a:t>
            </a:r>
            <a:endParaRPr lang="en-US" sz="1800" b="1" dirty="0">
              <a:solidFill>
                <a:srgbClr val="000000"/>
              </a:solidFill>
              <a:latin typeface="Calibri" pitchFamily="34" charset="0"/>
              <a:ea typeface="ＭＳ Ｐゴシック" pitchFamily="-112" charset="-128"/>
              <a:cs typeface="Calibri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215762" y="4678472"/>
            <a:ext cx="1206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hangingPunct="0"/>
            <a:r>
              <a:rPr lang="en-US" sz="1800" b="1" dirty="0" smtClean="0">
                <a:solidFill>
                  <a:srgbClr val="000000"/>
                </a:solidFill>
                <a:latin typeface="Calibri" pitchFamily="34" charset="0"/>
                <a:ea typeface="ＭＳ Ｐゴシック" pitchFamily="-112" charset="-128"/>
                <a:cs typeface="Calibri" pitchFamily="34" charset="0"/>
              </a:rPr>
              <a:t>Copy</a:t>
            </a:r>
            <a:endParaRPr lang="en-US" sz="1800" b="1" dirty="0">
              <a:solidFill>
                <a:srgbClr val="000000"/>
              </a:solidFill>
              <a:latin typeface="Calibri" pitchFamily="34" charset="0"/>
              <a:ea typeface="ＭＳ Ｐゴシック" pitchFamily="-112" charset="-128"/>
              <a:cs typeface="Calibri" pitchFamily="34" charset="0"/>
            </a:endParaRPr>
          </a:p>
        </p:txBody>
      </p:sp>
      <p:pic>
        <p:nvPicPr>
          <p:cNvPr id="16" name="Picture 53" descr="Gnome-View-Sort-Descending-48.png"/>
          <p:cNvPicPr>
            <a:picLocks noChangeAspect="1"/>
          </p:cNvPicPr>
          <p:nvPr/>
        </p:nvPicPr>
        <p:blipFill>
          <a:blip r:embed="rId3" cstate="screen"/>
          <a:stretch>
            <a:fillRect/>
          </a:stretch>
        </p:blipFill>
        <p:spPr>
          <a:xfrm>
            <a:off x="5645844" y="2270751"/>
            <a:ext cx="609525" cy="609524"/>
          </a:xfrm>
          <a:prstGeom prst="rect">
            <a:avLst/>
          </a:prstGeom>
        </p:spPr>
      </p:pic>
      <p:pic>
        <p:nvPicPr>
          <p:cNvPr id="17" name="Picture 54" descr="Arrow-jion-right-48.png"/>
          <p:cNvPicPr>
            <a:picLocks noChangeAspect="1"/>
          </p:cNvPicPr>
          <p:nvPr/>
        </p:nvPicPr>
        <p:blipFill>
          <a:blip r:embed="rId4" cstate="screen"/>
          <a:stretch>
            <a:fillRect/>
          </a:stretch>
        </p:blipFill>
        <p:spPr>
          <a:xfrm>
            <a:off x="5644281" y="2994613"/>
            <a:ext cx="612648" cy="612648"/>
          </a:xfrm>
          <a:prstGeom prst="rect">
            <a:avLst/>
          </a:prstGeom>
        </p:spPr>
      </p:pic>
      <p:pic>
        <p:nvPicPr>
          <p:cNvPr id="18" name="Picture 55" descr="Copy-128.png"/>
          <p:cNvPicPr>
            <a:picLocks noChangeAspect="1"/>
          </p:cNvPicPr>
          <p:nvPr/>
        </p:nvPicPr>
        <p:blipFill>
          <a:blip r:embed="rId5" cstate="screen"/>
          <a:stretch>
            <a:fillRect/>
          </a:stretch>
        </p:blipFill>
        <p:spPr>
          <a:xfrm>
            <a:off x="5644281" y="4556814"/>
            <a:ext cx="612648" cy="612648"/>
          </a:xfrm>
          <a:prstGeom prst="rect">
            <a:avLst/>
          </a:prstGeom>
        </p:spPr>
      </p:pic>
      <p:pic>
        <p:nvPicPr>
          <p:cNvPr id="19" name="Picture 56" descr="Sum-UI-64.png"/>
          <p:cNvPicPr>
            <a:picLocks noChangeAspect="1"/>
          </p:cNvPicPr>
          <p:nvPr/>
        </p:nvPicPr>
        <p:blipFill>
          <a:blip r:embed="rId6" cstate="screen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644281" y="3731264"/>
            <a:ext cx="612648" cy="612648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7396865" y="2421631"/>
            <a:ext cx="2133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hangingPunct="0"/>
            <a:r>
              <a:rPr lang="en-US" sz="1400" dirty="0" smtClean="0">
                <a:solidFill>
                  <a:srgbClr val="000000"/>
                </a:solidFill>
                <a:latin typeface="Calibri" pitchFamily="34" charset="0"/>
                <a:ea typeface="ＭＳ Ｐゴシック" pitchFamily="-112" charset="-128"/>
                <a:cs typeface="Calibri" pitchFamily="34" charset="0"/>
              </a:rPr>
              <a:t>6</a:t>
            </a:r>
            <a:r>
              <a:rPr lang="ko-KR" altLang="en-US" sz="1200" dirty="0" smtClean="0">
                <a:solidFill>
                  <a:srgbClr val="000000"/>
                </a:solidFill>
                <a:latin typeface="Calibri" pitchFamily="34" charset="0"/>
                <a:ea typeface="ＭＳ Ｐゴシック" pitchFamily="-112" charset="-128"/>
                <a:cs typeface="Calibri" pitchFamily="34" charset="0"/>
              </a:rPr>
              <a:t>개 특허</a:t>
            </a:r>
            <a:r>
              <a:rPr lang="en-US" sz="1400" dirty="0" smtClean="0">
                <a:solidFill>
                  <a:srgbClr val="000000"/>
                </a:solidFill>
                <a:latin typeface="Calibri" pitchFamily="34" charset="0"/>
                <a:ea typeface="ＭＳ Ｐゴシック" pitchFamily="-112" charset="-128"/>
                <a:cs typeface="Calibri" pitchFamily="34" charset="0"/>
              </a:rPr>
              <a:t> + 3</a:t>
            </a:r>
            <a:r>
              <a:rPr lang="ko-KR" altLang="en-US" sz="1200" dirty="0" smtClean="0">
                <a:solidFill>
                  <a:srgbClr val="000000"/>
                </a:solidFill>
                <a:latin typeface="Calibri" pitchFamily="34" charset="0"/>
                <a:ea typeface="ＭＳ Ｐゴシック" pitchFamily="-112" charset="-128"/>
                <a:cs typeface="Calibri" pitchFamily="34" charset="0"/>
              </a:rPr>
              <a:t>개 특허 진행 중</a:t>
            </a:r>
            <a:endParaRPr lang="en-US" sz="1200" dirty="0">
              <a:solidFill>
                <a:srgbClr val="000000"/>
              </a:solidFill>
              <a:latin typeface="Calibri" pitchFamily="34" charset="0"/>
              <a:ea typeface="ＭＳ Ｐゴシック" pitchFamily="-112" charset="-128"/>
              <a:cs typeface="Calibri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396865" y="3147049"/>
            <a:ext cx="2133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hangingPunct="0"/>
            <a:r>
              <a:rPr lang="en-US" sz="1400" dirty="0" smtClean="0">
                <a:solidFill>
                  <a:srgbClr val="000000"/>
                </a:solidFill>
                <a:latin typeface="Calibri" pitchFamily="34" charset="0"/>
                <a:ea typeface="ＭＳ Ｐゴシック" pitchFamily="-112" charset="-128"/>
                <a:cs typeface="Calibri" pitchFamily="34" charset="0"/>
              </a:rPr>
              <a:t>3</a:t>
            </a:r>
            <a:r>
              <a:rPr lang="ko-KR" altLang="en-US" sz="1200" dirty="0" smtClean="0">
                <a:solidFill>
                  <a:srgbClr val="000000"/>
                </a:solidFill>
                <a:latin typeface="Calibri" pitchFamily="34" charset="0"/>
                <a:ea typeface="ＭＳ Ｐゴシック" pitchFamily="-112" charset="-128"/>
                <a:cs typeface="Calibri" pitchFamily="34" charset="0"/>
              </a:rPr>
              <a:t>개 특허</a:t>
            </a:r>
            <a:r>
              <a:rPr lang="en-US" sz="1400" dirty="0" smtClean="0">
                <a:solidFill>
                  <a:srgbClr val="000000"/>
                </a:solidFill>
                <a:latin typeface="Calibri" pitchFamily="34" charset="0"/>
                <a:ea typeface="ＭＳ Ｐゴシック" pitchFamily="-112" charset="-128"/>
                <a:cs typeface="Calibri" pitchFamily="34" charset="0"/>
              </a:rPr>
              <a:t> + 3</a:t>
            </a:r>
            <a:r>
              <a:rPr lang="ko-KR" altLang="en-US" sz="1200" dirty="0" smtClean="0">
                <a:solidFill>
                  <a:srgbClr val="000000"/>
                </a:solidFill>
                <a:latin typeface="Calibri" pitchFamily="34" charset="0"/>
                <a:ea typeface="ＭＳ Ｐゴシック" pitchFamily="-112" charset="-128"/>
                <a:cs typeface="Calibri" pitchFamily="34" charset="0"/>
              </a:rPr>
              <a:t>개 특허 진행 중</a:t>
            </a:r>
            <a:endParaRPr lang="en-US" sz="1400" dirty="0">
              <a:solidFill>
                <a:srgbClr val="000000"/>
              </a:solidFill>
              <a:latin typeface="Calibri" pitchFamily="34" charset="0"/>
              <a:ea typeface="ＭＳ Ｐゴシック" pitchFamily="-112" charset="-128"/>
              <a:cs typeface="Calibri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396865" y="3883706"/>
            <a:ext cx="2133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hangingPunct="0"/>
            <a:r>
              <a:rPr lang="en-US" altLang="ko-KR" sz="1400" dirty="0" smtClean="0">
                <a:solidFill>
                  <a:srgbClr val="000000"/>
                </a:solidFill>
                <a:latin typeface="Calibri" pitchFamily="34" charset="0"/>
                <a:ea typeface="ＭＳ Ｐゴシック" pitchFamily="-112" charset="-128"/>
                <a:cs typeface="Calibri" pitchFamily="34" charset="0"/>
              </a:rPr>
              <a:t>3</a:t>
            </a:r>
            <a:r>
              <a:rPr lang="ko-KR" altLang="en-US" sz="1200" dirty="0" smtClean="0">
                <a:solidFill>
                  <a:srgbClr val="000000"/>
                </a:solidFill>
                <a:latin typeface="Calibri" pitchFamily="34" charset="0"/>
                <a:ea typeface="ＭＳ Ｐゴシック" pitchFamily="-112" charset="-128"/>
                <a:cs typeface="Calibri" pitchFamily="34" charset="0"/>
              </a:rPr>
              <a:t>개 특허</a:t>
            </a:r>
            <a:r>
              <a:rPr lang="ko-KR" altLang="en-US" sz="1400" dirty="0" smtClean="0">
                <a:solidFill>
                  <a:srgbClr val="000000"/>
                </a:solidFill>
                <a:latin typeface="Calibri" pitchFamily="34" charset="0"/>
                <a:ea typeface="ＭＳ Ｐゴシック" pitchFamily="-112" charset="-128"/>
                <a:cs typeface="Calibri" pitchFamily="34" charset="0"/>
              </a:rPr>
              <a:t> </a:t>
            </a:r>
            <a:r>
              <a:rPr lang="en-US" altLang="ko-KR" sz="1400" dirty="0" smtClean="0">
                <a:solidFill>
                  <a:srgbClr val="000000"/>
                </a:solidFill>
                <a:latin typeface="Calibri" pitchFamily="34" charset="0"/>
                <a:ea typeface="ＭＳ Ｐゴシック" pitchFamily="-112" charset="-128"/>
                <a:cs typeface="Calibri" pitchFamily="34" charset="0"/>
              </a:rPr>
              <a:t>+ 3</a:t>
            </a:r>
            <a:r>
              <a:rPr lang="ko-KR" altLang="en-US" sz="1200" dirty="0" smtClean="0">
                <a:solidFill>
                  <a:srgbClr val="000000"/>
                </a:solidFill>
                <a:latin typeface="Calibri" pitchFamily="34" charset="0"/>
                <a:ea typeface="ＭＳ Ｐゴシック" pitchFamily="-112" charset="-128"/>
                <a:cs typeface="Calibri" pitchFamily="34" charset="0"/>
              </a:rPr>
              <a:t>개 특허 진행 중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396865" y="4709253"/>
            <a:ext cx="2133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hangingPunct="0"/>
            <a:r>
              <a:rPr lang="en-US" sz="1400" dirty="0" smtClean="0">
                <a:solidFill>
                  <a:srgbClr val="000000"/>
                </a:solidFill>
                <a:latin typeface="Calibri" pitchFamily="34" charset="0"/>
                <a:ea typeface="ＭＳ Ｐゴシック" pitchFamily="-112" charset="-128"/>
                <a:cs typeface="Calibri" pitchFamily="34" charset="0"/>
              </a:rPr>
              <a:t>Direct, block level read I/O</a:t>
            </a:r>
            <a:endParaRPr lang="en-US" sz="1400" dirty="0">
              <a:solidFill>
                <a:srgbClr val="000000"/>
              </a:solidFill>
              <a:latin typeface="Calibri" pitchFamily="34" charset="0"/>
              <a:ea typeface="ＭＳ Ｐゴシック" pitchFamily="-112" charset="-128"/>
              <a:cs typeface="Calibri" pitchFamily="34" charset="0"/>
            </a:endParaRPr>
          </a:p>
        </p:txBody>
      </p:sp>
      <p:cxnSp>
        <p:nvCxnSpPr>
          <p:cNvPr id="25" name="Straight Connector 64"/>
          <p:cNvCxnSpPr/>
          <p:nvPr/>
        </p:nvCxnSpPr>
        <p:spPr bwMode="auto">
          <a:xfrm>
            <a:off x="5491862" y="2956513"/>
            <a:ext cx="40386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6" name="Straight Connector 65"/>
          <p:cNvCxnSpPr/>
          <p:nvPr/>
        </p:nvCxnSpPr>
        <p:spPr bwMode="auto">
          <a:xfrm>
            <a:off x="5491862" y="3642313"/>
            <a:ext cx="40386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7" name="Straight Connector 66"/>
          <p:cNvCxnSpPr/>
          <p:nvPr/>
        </p:nvCxnSpPr>
        <p:spPr bwMode="auto">
          <a:xfrm>
            <a:off x="5491862" y="4429713"/>
            <a:ext cx="40386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8" name="Straight Connector 67"/>
          <p:cNvCxnSpPr/>
          <p:nvPr/>
        </p:nvCxnSpPr>
        <p:spPr bwMode="auto">
          <a:xfrm>
            <a:off x="5491862" y="5267913"/>
            <a:ext cx="40386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9" name="TextBox 28"/>
          <p:cNvSpPr txBox="1"/>
          <p:nvPr/>
        </p:nvSpPr>
        <p:spPr>
          <a:xfrm>
            <a:off x="6723765" y="5587814"/>
            <a:ext cx="158750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 eaLnBrk="0" hangingPunct="0"/>
            <a:r>
              <a:rPr lang="en-US" sz="1800" b="1" dirty="0" smtClean="0">
                <a:solidFill>
                  <a:srgbClr val="000000"/>
                </a:solidFill>
                <a:latin typeface="Calibri" pitchFamily="34" charset="0"/>
                <a:ea typeface="ＭＳ Ｐゴシック" pitchFamily="-112" charset="-128"/>
                <a:cs typeface="Calibri" pitchFamily="34" charset="0"/>
              </a:rPr>
              <a:t>80% of ETL</a:t>
            </a:r>
            <a:endParaRPr lang="en-US" sz="1800" b="1" dirty="0">
              <a:solidFill>
                <a:srgbClr val="000000"/>
              </a:solidFill>
              <a:latin typeface="Calibri" pitchFamily="34" charset="0"/>
              <a:ea typeface="ＭＳ Ｐゴシック" pitchFamily="-112" charset="-128"/>
              <a:cs typeface="Calibri" pitchFamily="34" charset="0"/>
            </a:endParaRPr>
          </a:p>
        </p:txBody>
      </p:sp>
      <p:pic>
        <p:nvPicPr>
          <p:cNvPr id="30" name="Picture 1"/>
          <p:cNvPicPr>
            <a:picLocks noChangeAspect="1" noChangeArrowheads="1"/>
          </p:cNvPicPr>
          <p:nvPr/>
        </p:nvPicPr>
        <p:blipFill>
          <a:blip r:embed="rId7" cstate="screen"/>
          <a:srcRect/>
          <a:stretch>
            <a:fillRect/>
          </a:stretch>
        </p:blipFill>
        <p:spPr bwMode="auto">
          <a:xfrm>
            <a:off x="303071" y="4086284"/>
            <a:ext cx="3695147" cy="21488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1" name="TextBox 30"/>
          <p:cNvSpPr txBox="1"/>
          <p:nvPr/>
        </p:nvSpPr>
        <p:spPr>
          <a:xfrm>
            <a:off x="558843" y="1260776"/>
            <a:ext cx="4254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0" hangingPunct="0"/>
            <a:r>
              <a:rPr lang="ko-KR" altLang="en-US" sz="2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itchFamily="18" charset="-127"/>
                <a:ea typeface="휴먼모음T" pitchFamily="18" charset="-127"/>
                <a:cs typeface="Calibri" pitchFamily="34" charset="0"/>
              </a:rPr>
              <a:t>데이터 </a:t>
            </a:r>
            <a:r>
              <a:rPr lang="en-US" altLang="ko-KR" sz="2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itchFamily="18" charset="-127"/>
                <a:ea typeface="휴먼모음T" pitchFamily="18" charset="-127"/>
                <a:cs typeface="Calibri" pitchFamily="34" charset="0"/>
              </a:rPr>
              <a:t>Sort</a:t>
            </a:r>
            <a:r>
              <a:rPr lang="ko-KR" altLang="en-US" sz="2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itchFamily="18" charset="-127"/>
                <a:ea typeface="휴먼모음T" pitchFamily="18" charset="-127"/>
                <a:cs typeface="Calibri" pitchFamily="34" charset="0"/>
              </a:rPr>
              <a:t>는 </a:t>
            </a:r>
            <a:r>
              <a:rPr lang="en-US" altLang="ko-KR" sz="2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itchFamily="18" charset="-127"/>
                <a:ea typeface="휴먼모음T" pitchFamily="18" charset="-127"/>
                <a:cs typeface="Calibri" pitchFamily="34" charset="0"/>
              </a:rPr>
              <a:t>ETL</a:t>
            </a:r>
            <a:r>
              <a:rPr lang="ko-KR" altLang="en-US" sz="2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itchFamily="18" charset="-127"/>
                <a:ea typeface="휴먼모음T" pitchFamily="18" charset="-127"/>
                <a:cs typeface="Calibri" pitchFamily="34" charset="0"/>
              </a:rPr>
              <a:t>의 모든 측면에 영향</a:t>
            </a:r>
            <a:endParaRPr lang="en-US" sz="2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모음T" pitchFamily="18" charset="-127"/>
              <a:ea typeface="휴먼모음T" pitchFamily="18" charset="-127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6164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/>
          <p:cNvSpPr txBox="1">
            <a:spLocks/>
          </p:cNvSpPr>
          <p:nvPr/>
        </p:nvSpPr>
        <p:spPr bwMode="auto">
          <a:xfrm>
            <a:off x="297372" y="286724"/>
            <a:ext cx="9325524" cy="725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pPr lvl="0" latinLnBrk="0"/>
            <a:r>
              <a:rPr lang="en-US" kern="0" dirty="0">
                <a:solidFill>
                  <a:srgbClr val="FFFFFF"/>
                </a:solidFill>
                <a:ea typeface="ＭＳ Ｐゴシック"/>
              </a:rPr>
              <a:t>ETL World </a:t>
            </a:r>
            <a:r>
              <a:rPr lang="ko-KR" altLang="en-US" kern="0" dirty="0">
                <a:solidFill>
                  <a:srgbClr val="FFFFFF"/>
                </a:solidFill>
                <a:ea typeface="ＭＳ Ｐゴシック"/>
              </a:rPr>
              <a:t>세계 신기록</a:t>
            </a:r>
            <a:endParaRPr kumimoji="0" lang="en-US" sz="2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itchFamily="34" charset="0"/>
              <a:ea typeface="ＭＳ Ｐゴシック"/>
            </a:endParaRP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489846" y="1124750"/>
            <a:ext cx="8685212" cy="5000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fontAlgn="base" latinLnBrk="0">
              <a:spcBef>
                <a:spcPct val="20000"/>
              </a:spcBef>
              <a:spcAft>
                <a:spcPct val="0"/>
              </a:spcAft>
              <a:buFontTx/>
              <a:buBlip>
                <a:blip r:embed="rId2"/>
              </a:buBlip>
              <a:defRPr/>
            </a:pPr>
            <a:r>
              <a:rPr lang="en-US" altLang="ko-KR" sz="1600" kern="0" dirty="0" err="1" smtClean="0">
                <a:solidFill>
                  <a:srgbClr val="000000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DMExpress</a:t>
            </a:r>
            <a:r>
              <a:rPr lang="en-US" altLang="ko-KR" sz="1600" kern="0" dirty="0">
                <a:solidFill>
                  <a:srgbClr val="000000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™ v4.8</a:t>
            </a:r>
            <a:r>
              <a:rPr lang="ko-KR" altLang="en-US" sz="1600" kern="0" dirty="0">
                <a:solidFill>
                  <a:srgbClr val="000000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이 </a:t>
            </a:r>
            <a:r>
              <a:rPr lang="en-US" altLang="ko-KR" sz="1600" kern="0" dirty="0">
                <a:solidFill>
                  <a:srgbClr val="000000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5.4TB</a:t>
            </a:r>
            <a:r>
              <a:rPr lang="ko-KR" altLang="en-US" sz="1600" kern="0" dirty="0">
                <a:solidFill>
                  <a:srgbClr val="000000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의 </a:t>
            </a:r>
            <a:r>
              <a:rPr lang="en-US" altLang="ko-KR" sz="1600" kern="0" dirty="0">
                <a:solidFill>
                  <a:srgbClr val="000000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raw TPC-H data</a:t>
            </a:r>
            <a:r>
              <a:rPr lang="ko-KR" altLang="en-US" sz="1600" kern="0" dirty="0">
                <a:solidFill>
                  <a:srgbClr val="000000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를 추출</a:t>
            </a:r>
            <a:r>
              <a:rPr lang="en-US" altLang="ko-KR" sz="1600" kern="0" dirty="0">
                <a:solidFill>
                  <a:srgbClr val="000000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, </a:t>
            </a:r>
            <a:r>
              <a:rPr lang="ko-KR" altLang="en-US" sz="1600" kern="0" dirty="0">
                <a:solidFill>
                  <a:srgbClr val="000000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변환</a:t>
            </a:r>
            <a:r>
              <a:rPr lang="en-US" altLang="ko-KR" sz="1600" kern="0" dirty="0">
                <a:solidFill>
                  <a:srgbClr val="000000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, </a:t>
            </a:r>
            <a:r>
              <a:rPr lang="ko-KR" altLang="en-US" sz="1600" kern="0" dirty="0">
                <a:solidFill>
                  <a:srgbClr val="000000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정제와 </a:t>
            </a:r>
            <a:r>
              <a:rPr lang="en-US" altLang="ko-KR" sz="1600" kern="0" dirty="0">
                <a:solidFill>
                  <a:srgbClr val="000000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/>
            </a:r>
            <a:br>
              <a:rPr lang="en-US" altLang="ko-KR" sz="1600" kern="0" dirty="0">
                <a:solidFill>
                  <a:srgbClr val="000000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</a:br>
            <a:r>
              <a:rPr lang="ko-KR" altLang="en-US" sz="1600" kern="0" dirty="0">
                <a:solidFill>
                  <a:srgbClr val="000000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로드 </a:t>
            </a:r>
            <a:r>
              <a:rPr lang="en-US" altLang="ko-KR" sz="1600" kern="0" dirty="0">
                <a:solidFill>
                  <a:srgbClr val="000000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(</a:t>
            </a:r>
            <a:r>
              <a:rPr lang="en-US" altLang="ko-KR" sz="1600" kern="0" dirty="0" err="1">
                <a:solidFill>
                  <a:srgbClr val="000000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Vertica</a:t>
            </a:r>
            <a:r>
              <a:rPr lang="en-US" altLang="ko-KR" sz="1600" kern="0" dirty="0">
                <a:solidFill>
                  <a:srgbClr val="000000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 Analytic Database) -&gt;</a:t>
            </a:r>
            <a:r>
              <a:rPr lang="ko-KR" altLang="en-US" sz="1600" kern="0" dirty="0">
                <a:solidFill>
                  <a:srgbClr val="000000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 </a:t>
            </a:r>
            <a:r>
              <a:rPr lang="en-US" altLang="ko-KR" sz="1600" kern="0" dirty="0">
                <a:solidFill>
                  <a:srgbClr val="FF0000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57</a:t>
            </a:r>
            <a:r>
              <a:rPr lang="ko-KR" altLang="en-US" sz="1600" kern="0" dirty="0">
                <a:solidFill>
                  <a:srgbClr val="FF0000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분</a:t>
            </a:r>
            <a:r>
              <a:rPr lang="en-US" altLang="ko-KR" sz="1600" kern="0" dirty="0">
                <a:solidFill>
                  <a:srgbClr val="FF0000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21</a:t>
            </a:r>
            <a:r>
              <a:rPr lang="ko-KR" altLang="en-US" sz="1600" kern="0" dirty="0">
                <a:solidFill>
                  <a:srgbClr val="FF0000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초</a:t>
            </a:r>
            <a:r>
              <a:rPr lang="en-US" altLang="ko-KR" sz="1600" kern="0" dirty="0">
                <a:solidFill>
                  <a:srgbClr val="FF0000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51</a:t>
            </a:r>
            <a:br>
              <a:rPr lang="en-US" altLang="ko-KR" sz="1600" kern="0" dirty="0">
                <a:solidFill>
                  <a:srgbClr val="FF0000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</a:br>
            <a:endParaRPr lang="en-US" altLang="ko-KR" sz="1600" kern="0" dirty="0">
              <a:solidFill>
                <a:srgbClr val="000000"/>
              </a:solidFill>
              <a:latin typeface="a아시아헤드2" panose="02020600000000000000" pitchFamily="18" charset="-127"/>
              <a:ea typeface="a아시아헤드2" panose="02020600000000000000" pitchFamily="18" charset="-127"/>
            </a:endParaRPr>
          </a:p>
          <a:p>
            <a:pPr marL="342900" indent="-342900" fontAlgn="base" latinLnBrk="0">
              <a:spcBef>
                <a:spcPct val="20000"/>
              </a:spcBef>
              <a:spcAft>
                <a:spcPct val="0"/>
              </a:spcAft>
              <a:buFontTx/>
              <a:buBlip>
                <a:blip r:embed="rId2"/>
              </a:buBlip>
              <a:defRPr/>
            </a:pPr>
            <a:r>
              <a:rPr lang="en-US" altLang="ko-KR" sz="1600" kern="0" dirty="0">
                <a:solidFill>
                  <a:srgbClr val="000000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Server : HP Blade System c7000 x86</a:t>
            </a:r>
            <a:r>
              <a:rPr lang="ko-KR" altLang="en-US" sz="1600" kern="0" dirty="0">
                <a:solidFill>
                  <a:srgbClr val="000000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 </a:t>
            </a:r>
            <a:r>
              <a:rPr lang="en-US" altLang="ko-KR" sz="1600" kern="0" dirty="0">
                <a:solidFill>
                  <a:srgbClr val="000000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/>
            </a:r>
            <a:br>
              <a:rPr lang="en-US" altLang="ko-KR" sz="1600" kern="0" dirty="0">
                <a:solidFill>
                  <a:srgbClr val="000000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</a:br>
            <a:r>
              <a:rPr lang="en-US" altLang="ko-KR" sz="1600" kern="0" dirty="0">
                <a:solidFill>
                  <a:srgbClr val="000000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OS   </a:t>
            </a:r>
            <a:r>
              <a:rPr lang="en-US" altLang="ko-KR" sz="1600" kern="0" dirty="0" smtClean="0">
                <a:solidFill>
                  <a:srgbClr val="000000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   </a:t>
            </a:r>
            <a:r>
              <a:rPr lang="en-US" altLang="ko-KR" sz="1600" kern="0" dirty="0">
                <a:solidFill>
                  <a:srgbClr val="000000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: </a:t>
            </a:r>
            <a:r>
              <a:rPr lang="en-US" altLang="ko-KR" sz="1600" kern="0" dirty="0" err="1">
                <a:solidFill>
                  <a:srgbClr val="000000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RedHat</a:t>
            </a:r>
            <a:r>
              <a:rPr lang="en-US" altLang="ko-KR" sz="1600" kern="0" dirty="0">
                <a:solidFill>
                  <a:srgbClr val="000000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 Linux</a:t>
            </a:r>
            <a:br>
              <a:rPr lang="en-US" altLang="ko-KR" sz="1600" kern="0" dirty="0">
                <a:solidFill>
                  <a:srgbClr val="000000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</a:br>
            <a:endParaRPr lang="en-US" altLang="ko-KR" sz="1600" kern="0" dirty="0">
              <a:solidFill>
                <a:srgbClr val="000000"/>
              </a:solidFill>
              <a:latin typeface="a아시아헤드2" panose="02020600000000000000" pitchFamily="18" charset="-127"/>
              <a:ea typeface="a아시아헤드2" panose="02020600000000000000" pitchFamily="18" charset="-127"/>
            </a:endParaRPr>
          </a:p>
          <a:p>
            <a:pPr marL="342900" indent="-342900" fontAlgn="base" latinLnBrk="0">
              <a:spcBef>
                <a:spcPct val="20000"/>
              </a:spcBef>
              <a:spcAft>
                <a:spcPct val="0"/>
              </a:spcAft>
              <a:buFontTx/>
              <a:buBlip>
                <a:blip r:embed="rId3"/>
              </a:buBlip>
              <a:defRPr/>
            </a:pPr>
            <a:r>
              <a:rPr lang="en-US" altLang="ko-KR" sz="1600" kern="0" dirty="0">
                <a:solidFill>
                  <a:srgbClr val="000000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DSS Labs</a:t>
            </a:r>
            <a:r>
              <a:rPr lang="ko-KR" altLang="en-US" sz="1600" kern="0" dirty="0">
                <a:solidFill>
                  <a:srgbClr val="000000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에 의해 독립적으로 </a:t>
            </a:r>
            <a:r>
              <a:rPr lang="ko-KR" altLang="en-US" sz="1600" kern="0" dirty="0" smtClean="0">
                <a:solidFill>
                  <a:srgbClr val="000000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검증</a:t>
            </a:r>
            <a:r>
              <a:rPr lang="en-US" altLang="ko-KR" sz="1600" kern="0" dirty="0">
                <a:solidFill>
                  <a:srgbClr val="000000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/>
            </a:r>
            <a:br>
              <a:rPr lang="en-US" altLang="ko-KR" sz="1600" kern="0" dirty="0">
                <a:solidFill>
                  <a:srgbClr val="000000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</a:br>
            <a:r>
              <a:rPr lang="en-US" altLang="ko-KR" sz="1600" kern="0" dirty="0">
                <a:solidFill>
                  <a:srgbClr val="000000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/>
            </a:r>
            <a:br>
              <a:rPr lang="en-US" altLang="ko-KR" sz="1600" kern="0" dirty="0">
                <a:solidFill>
                  <a:srgbClr val="000000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</a:br>
            <a:r>
              <a:rPr lang="en-US" altLang="ko-KR" sz="1600" kern="0" dirty="0">
                <a:solidFill>
                  <a:srgbClr val="000000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/>
            </a:r>
            <a:br>
              <a:rPr lang="en-US" altLang="ko-KR" sz="1600" kern="0" dirty="0">
                <a:solidFill>
                  <a:srgbClr val="000000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</a:br>
            <a:r>
              <a:rPr lang="en-US" altLang="ko-KR" sz="1600" kern="0" dirty="0">
                <a:solidFill>
                  <a:srgbClr val="000000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/>
            </a:r>
            <a:br>
              <a:rPr lang="en-US" altLang="ko-KR" sz="1600" kern="0" dirty="0">
                <a:solidFill>
                  <a:srgbClr val="000000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</a:br>
            <a:r>
              <a:rPr lang="en-US" altLang="ko-KR" sz="1600" kern="0" dirty="0">
                <a:solidFill>
                  <a:srgbClr val="000000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/>
            </a:r>
            <a:br>
              <a:rPr lang="en-US" altLang="ko-KR" sz="1600" kern="0" dirty="0">
                <a:solidFill>
                  <a:srgbClr val="000000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</a:br>
            <a:r>
              <a:rPr lang="en-US" altLang="ko-KR" sz="1600" kern="0" dirty="0">
                <a:solidFill>
                  <a:srgbClr val="000000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/>
            </a:r>
            <a:br>
              <a:rPr lang="en-US" altLang="ko-KR" sz="1600" kern="0" dirty="0">
                <a:solidFill>
                  <a:srgbClr val="000000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</a:br>
            <a:r>
              <a:rPr lang="en-US" altLang="ko-KR" sz="1600" kern="0" dirty="0">
                <a:solidFill>
                  <a:srgbClr val="000000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/>
            </a:r>
            <a:br>
              <a:rPr lang="en-US" altLang="ko-KR" sz="1600" kern="0" dirty="0">
                <a:solidFill>
                  <a:srgbClr val="000000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</a:br>
            <a:r>
              <a:rPr lang="en-US" altLang="ko-KR" sz="1600" kern="0" dirty="0">
                <a:solidFill>
                  <a:srgbClr val="000000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/>
            </a:r>
            <a:br>
              <a:rPr lang="en-US" altLang="ko-KR" sz="1600" kern="0" dirty="0">
                <a:solidFill>
                  <a:srgbClr val="000000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</a:br>
            <a:endParaRPr lang="en-US" altLang="ko-KR" sz="1600" kern="0" dirty="0">
              <a:solidFill>
                <a:srgbClr val="000000"/>
              </a:solidFill>
              <a:latin typeface="a아시아헤드2" panose="02020600000000000000" pitchFamily="18" charset="-127"/>
              <a:ea typeface="a아시아헤드2" panose="02020600000000000000" pitchFamily="18" charset="-127"/>
            </a:endParaRPr>
          </a:p>
          <a:p>
            <a:pPr marL="342900" indent="-342900" fontAlgn="base" latinLnBrk="0">
              <a:spcBef>
                <a:spcPct val="20000"/>
              </a:spcBef>
              <a:spcAft>
                <a:spcPct val="0"/>
              </a:spcAft>
              <a:buFontTx/>
              <a:buBlip>
                <a:blip r:embed="rId3"/>
              </a:buBlip>
              <a:defRPr/>
            </a:pPr>
            <a:r>
              <a:rPr lang="en-US" altLang="ko-KR" sz="1600" kern="0" dirty="0">
                <a:solidFill>
                  <a:srgbClr val="000000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[</a:t>
            </a:r>
            <a:r>
              <a:rPr lang="ko-KR" altLang="en-US" sz="1600" kern="0" dirty="0">
                <a:solidFill>
                  <a:srgbClr val="000000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신  기록</a:t>
            </a:r>
            <a:r>
              <a:rPr lang="en-US" altLang="ko-KR" sz="1600" kern="0" dirty="0">
                <a:solidFill>
                  <a:srgbClr val="000000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] - DMExpress, </a:t>
            </a:r>
            <a:r>
              <a:rPr lang="en-US" altLang="ko-KR" sz="1600" kern="0" dirty="0" err="1">
                <a:solidFill>
                  <a:srgbClr val="000000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Vertica</a:t>
            </a:r>
            <a:r>
              <a:rPr lang="en-US" altLang="ko-KR" sz="1600" kern="0" dirty="0">
                <a:solidFill>
                  <a:srgbClr val="000000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, HP</a:t>
            </a:r>
            <a:br>
              <a:rPr lang="en-US" altLang="ko-KR" sz="1600" kern="0" dirty="0">
                <a:solidFill>
                  <a:srgbClr val="000000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</a:br>
            <a:r>
              <a:rPr lang="en-US" altLang="ko-KR" sz="1600" i="1" u="sng" kern="0" dirty="0">
                <a:solidFill>
                  <a:srgbClr val="FF0000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5.4TB </a:t>
            </a:r>
            <a:r>
              <a:rPr lang="ko-KR" altLang="en-US" sz="1600" i="1" u="sng" kern="0" dirty="0">
                <a:solidFill>
                  <a:srgbClr val="FF0000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데이터 처리 시간 </a:t>
            </a:r>
            <a:r>
              <a:rPr lang="en-US" altLang="ko-KR" sz="1600" i="1" u="sng" kern="0" dirty="0">
                <a:solidFill>
                  <a:srgbClr val="FF0000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: 57</a:t>
            </a:r>
            <a:r>
              <a:rPr lang="ko-KR" altLang="en-US" sz="1600" i="1" u="sng" kern="0" dirty="0">
                <a:solidFill>
                  <a:srgbClr val="FF0000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분</a:t>
            </a:r>
            <a:r>
              <a:rPr lang="en-US" altLang="ko-KR" sz="1600" i="1" u="sng" kern="0" dirty="0">
                <a:solidFill>
                  <a:srgbClr val="FF0000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21.51</a:t>
            </a:r>
            <a:r>
              <a:rPr lang="ko-KR" altLang="en-US" sz="1600" i="1" u="sng" kern="0" dirty="0">
                <a:solidFill>
                  <a:srgbClr val="FF0000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초</a:t>
            </a:r>
            <a:endParaRPr lang="en-US" altLang="ko-KR" sz="1600" i="1" u="sng" kern="0" dirty="0">
              <a:solidFill>
                <a:srgbClr val="FF0000"/>
              </a:solidFill>
              <a:latin typeface="a아시아헤드2" panose="02020600000000000000" pitchFamily="18" charset="-127"/>
              <a:ea typeface="a아시아헤드2" panose="02020600000000000000" pitchFamily="18" charset="-127"/>
            </a:endParaRPr>
          </a:p>
          <a:p>
            <a:pPr marL="342900" indent="-342900" fontAlgn="base" latinLnBrk="0">
              <a:spcBef>
                <a:spcPct val="20000"/>
              </a:spcBef>
              <a:spcAft>
                <a:spcPct val="0"/>
              </a:spcAft>
              <a:defRPr/>
            </a:pPr>
            <a:r>
              <a:rPr lang="en-US" altLang="ko-KR" sz="1600" kern="0" dirty="0">
                <a:solidFill>
                  <a:srgbClr val="000000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     [</a:t>
            </a:r>
            <a:r>
              <a:rPr lang="ko-KR" altLang="en-US" sz="1600" kern="0" dirty="0">
                <a:solidFill>
                  <a:srgbClr val="000000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종전기록</a:t>
            </a:r>
            <a:r>
              <a:rPr lang="en-US" altLang="ko-KR" sz="1600" kern="0" dirty="0">
                <a:solidFill>
                  <a:srgbClr val="000000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]</a:t>
            </a:r>
            <a:r>
              <a:rPr lang="ko-KR" altLang="en-US" sz="1600" kern="0" dirty="0">
                <a:solidFill>
                  <a:srgbClr val="000000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 </a:t>
            </a:r>
            <a:r>
              <a:rPr lang="en-US" altLang="ko-KR" sz="1600" kern="0" dirty="0">
                <a:solidFill>
                  <a:srgbClr val="000000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– Microsoft, Unisys</a:t>
            </a:r>
            <a:br>
              <a:rPr lang="en-US" altLang="ko-KR" sz="1600" kern="0" dirty="0">
                <a:solidFill>
                  <a:srgbClr val="000000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</a:br>
            <a:r>
              <a:rPr lang="en-US" altLang="ko-KR" sz="1600" kern="0" dirty="0">
                <a:solidFill>
                  <a:srgbClr val="000000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1.0TB </a:t>
            </a:r>
            <a:r>
              <a:rPr lang="ko-KR" altLang="en-US" sz="1600" kern="0" dirty="0">
                <a:solidFill>
                  <a:srgbClr val="000000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데이터 처리 시간 </a:t>
            </a:r>
            <a:r>
              <a:rPr lang="en-US" altLang="ko-KR" sz="1600" kern="0" dirty="0">
                <a:solidFill>
                  <a:srgbClr val="000000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: 25</a:t>
            </a:r>
            <a:r>
              <a:rPr lang="ko-KR" altLang="en-US" sz="1600" kern="0" dirty="0">
                <a:solidFill>
                  <a:srgbClr val="000000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분</a:t>
            </a:r>
            <a:r>
              <a:rPr lang="en-US" altLang="ko-KR" sz="1600" kern="0" dirty="0">
                <a:solidFill>
                  <a:srgbClr val="000000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20.00</a:t>
            </a:r>
            <a:r>
              <a:rPr lang="ko-KR" altLang="en-US" sz="1600" kern="0" dirty="0">
                <a:solidFill>
                  <a:srgbClr val="000000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초</a:t>
            </a:r>
            <a:r>
              <a:rPr lang="en-US" altLang="ko-KR" sz="1600" kern="0" dirty="0">
                <a:solidFill>
                  <a:srgbClr val="000000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/>
            </a:r>
            <a:br>
              <a:rPr lang="en-US" altLang="ko-KR" sz="1600" kern="0" dirty="0">
                <a:solidFill>
                  <a:srgbClr val="000000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</a:br>
            <a:endParaRPr lang="en-US" altLang="ko-KR" sz="1600" kern="0" dirty="0">
              <a:solidFill>
                <a:srgbClr val="000000"/>
              </a:solidFill>
              <a:latin typeface="a아시아헤드2" panose="02020600000000000000" pitchFamily="18" charset="-127"/>
              <a:ea typeface="a아시아헤드2" panose="02020600000000000000" pitchFamily="18" charset="-127"/>
            </a:endParaRPr>
          </a:p>
        </p:txBody>
      </p:sp>
      <p:grpSp>
        <p:nvGrpSpPr>
          <p:cNvPr id="13" name="그룹 9"/>
          <p:cNvGrpSpPr>
            <a:grpSpLocks/>
          </p:cNvGrpSpPr>
          <p:nvPr/>
        </p:nvGrpSpPr>
        <p:grpSpPr bwMode="auto">
          <a:xfrm>
            <a:off x="5091694" y="1828318"/>
            <a:ext cx="4403725" cy="4197350"/>
            <a:chOff x="4226916" y="1535489"/>
            <a:chExt cx="4710022" cy="4433977"/>
          </a:xfrm>
        </p:grpSpPr>
        <p:sp>
          <p:nvSpPr>
            <p:cNvPr id="14" name="Rounded Rectangle 45"/>
            <p:cNvSpPr>
              <a:spLocks noChangeArrowheads="1"/>
            </p:cNvSpPr>
            <p:nvPr/>
          </p:nvSpPr>
          <p:spPr bwMode="auto">
            <a:xfrm>
              <a:off x="4226916" y="1535489"/>
              <a:ext cx="4710022" cy="4433977"/>
            </a:xfrm>
            <a:prstGeom prst="roundRect">
              <a:avLst>
                <a:gd name="adj" fmla="val 3042"/>
              </a:avLst>
            </a:prstGeom>
            <a:gradFill rotWithShape="0">
              <a:gsLst>
                <a:gs pos="0">
                  <a:srgbClr val="B7E3B7"/>
                </a:gs>
                <a:gs pos="100000">
                  <a:srgbClr val="7EB4DA"/>
                </a:gs>
              </a:gsLst>
              <a:lin ang="6900000"/>
            </a:gradFill>
            <a:ln w="25400">
              <a:solidFill>
                <a:srgbClr val="006BB7"/>
              </a:solidFill>
              <a:miter lim="800000"/>
              <a:headEnd/>
              <a:tailEnd/>
            </a:ln>
            <a:effectLst>
              <a:outerShdw blurRad="63500" dist="88900" dir="2700000" algn="tl" rotWithShape="0">
                <a:srgbClr val="000000">
                  <a:alpha val="29999"/>
                </a:srgbClr>
              </a:outerShdw>
            </a:effectLst>
          </p:spPr>
          <p:txBody>
            <a:bodyPr wrap="none"/>
            <a:lstStyle/>
            <a:p>
              <a:pPr fontAlgn="base" latinLnBrk="0">
                <a:spcBef>
                  <a:spcPct val="0"/>
                </a:spcBef>
                <a:spcAft>
                  <a:spcPct val="0"/>
                </a:spcAft>
              </a:pPr>
              <a:endParaRPr lang="en-US" altLang="ko-KR" sz="2400">
                <a:solidFill>
                  <a:srgbClr val="000000"/>
                </a:solidFill>
                <a:latin typeface="Times New Roman" pitchFamily="18" charset="0"/>
                <a:ea typeface="ＭＳ Ｐゴシック" pitchFamily="-60" charset="-128"/>
              </a:endParaRPr>
            </a:p>
          </p:txBody>
        </p:sp>
        <p:pic>
          <p:nvPicPr>
            <p:cNvPr id="15" name="Picture 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287659" y="1594076"/>
              <a:ext cx="4591050" cy="4333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6" name="Picture 1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332809" y="3059908"/>
            <a:ext cx="2457450" cy="1806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algn="ctr" rotWithShape="0">
              <a:srgbClr val="B2B2B2">
                <a:alpha val="50000"/>
              </a:srgbClr>
            </a:outerShdw>
          </a:effectLst>
        </p:spPr>
      </p:pic>
      <p:sp>
        <p:nvSpPr>
          <p:cNvPr id="17" name="TextBox 16"/>
          <p:cNvSpPr txBox="1"/>
          <p:nvPr/>
        </p:nvSpPr>
        <p:spPr>
          <a:xfrm>
            <a:off x="645066" y="3701310"/>
            <a:ext cx="4207159" cy="461665"/>
          </a:xfrm>
          <a:prstGeom prst="rect">
            <a:avLst/>
          </a:prstGeom>
          <a:solidFill>
            <a:srgbClr val="FFFFFF">
              <a:lumMod val="95000"/>
              <a:alpha val="30000"/>
            </a:srgbClr>
          </a:solidFill>
          <a:ln w="15875">
            <a:solidFill>
              <a:srgbClr val="FFFFFF">
                <a:lumMod val="65000"/>
              </a:srgb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휴먼모음T" pitchFamily="18" charset="-127"/>
                <a:ea typeface="휴먼모음T" pitchFamily="18" charset="-127"/>
              </a:rPr>
              <a:t>1.0TB </a:t>
            </a:r>
            <a:r>
              <a:rPr kumimoji="0" lang="ko-KR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휴먼모음T" pitchFamily="18" charset="-127"/>
                <a:ea typeface="휴먼모음T" pitchFamily="18" charset="-127"/>
              </a:rPr>
              <a:t>처리 시간 </a:t>
            </a:r>
            <a:r>
              <a:rPr kumimoji="0" lang="en-US" altLang="ko-KR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휴먼모음T" pitchFamily="18" charset="-127"/>
                <a:ea typeface="휴먼모음T" pitchFamily="18" charset="-127"/>
              </a:rPr>
              <a:t>: 10</a:t>
            </a:r>
            <a:r>
              <a:rPr kumimoji="0" lang="ko-KR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휴먼모음T" pitchFamily="18" charset="-127"/>
                <a:ea typeface="휴먼모음T" pitchFamily="18" charset="-127"/>
              </a:rPr>
              <a:t>분 </a:t>
            </a:r>
            <a:r>
              <a:rPr kumimoji="0" lang="en-US" altLang="ko-KR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휴먼모음T" pitchFamily="18" charset="-127"/>
                <a:ea typeface="휴먼모음T" pitchFamily="18" charset="-127"/>
              </a:rPr>
              <a:t>37</a:t>
            </a:r>
            <a:r>
              <a:rPr kumimoji="0" lang="ko-KR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휴먼모음T" pitchFamily="18" charset="-127"/>
                <a:ea typeface="휴먼모음T" pitchFamily="18" charset="-127"/>
              </a:rPr>
              <a:t>초</a:t>
            </a:r>
          </a:p>
        </p:txBody>
      </p:sp>
      <p:sp>
        <p:nvSpPr>
          <p:cNvPr id="18" name="모서리가 둥근 직사각형 17"/>
          <p:cNvSpPr/>
          <p:nvPr/>
        </p:nvSpPr>
        <p:spPr>
          <a:xfrm>
            <a:off x="6255916" y="401513"/>
            <a:ext cx="3197801" cy="545691"/>
          </a:xfrm>
          <a:prstGeom prst="roundRect">
            <a:avLst/>
          </a:prstGeom>
          <a:solidFill>
            <a:srgbClr val="FFFF99"/>
          </a:solidFill>
          <a:ln w="25400" cap="flat" cmpd="sng" algn="ctr">
            <a:solidFill>
              <a:srgbClr val="FF9900"/>
            </a:solidFill>
            <a:prstDash val="solid"/>
          </a:ln>
          <a:effectLst/>
        </p:spPr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kern="0" dirty="0" smtClean="0">
                <a:solidFill>
                  <a:srgbClr val="FF0000"/>
                </a:solidFill>
                <a:latin typeface="Arial"/>
                <a:ea typeface="ＭＳ Ｐゴシック"/>
              </a:rPr>
              <a:t>1</a:t>
            </a:r>
            <a:r>
              <a:rPr lang="ko-KR" altLang="en-US" sz="1600" b="1" kern="0" dirty="0" smtClean="0">
                <a:solidFill>
                  <a:srgbClr val="FF0000"/>
                </a:solidFill>
                <a:latin typeface="Arial"/>
              </a:rPr>
              <a:t>시간에 </a:t>
            </a:r>
            <a:r>
              <a:rPr lang="en-US" altLang="ko-KR" sz="1600" b="1" kern="0" dirty="0" smtClean="0">
                <a:solidFill>
                  <a:srgbClr val="FF0000"/>
                </a:solidFill>
                <a:latin typeface="Arial"/>
                <a:ea typeface="ＭＳ Ｐゴシック"/>
              </a:rPr>
              <a:t>5.65 Terabytes </a:t>
            </a:r>
            <a:r>
              <a:rPr lang="ko-KR" altLang="en-US" sz="1600" b="1" kern="0" dirty="0" smtClean="0">
                <a:solidFill>
                  <a:srgbClr val="FF0000"/>
                </a:solidFill>
                <a:latin typeface="Arial"/>
              </a:rPr>
              <a:t>처리</a:t>
            </a:r>
            <a:endParaRPr lang="ko-KR" altLang="en-US" sz="1600" b="1" kern="0" dirty="0">
              <a:solidFill>
                <a:srgbClr val="FF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06784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/>
          <p:cNvSpPr txBox="1">
            <a:spLocks/>
          </p:cNvSpPr>
          <p:nvPr/>
        </p:nvSpPr>
        <p:spPr bwMode="auto">
          <a:xfrm>
            <a:off x="297372" y="286724"/>
            <a:ext cx="9325524" cy="725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pPr lvl="0" latinLnBrk="0"/>
            <a:r>
              <a:rPr lang="en-US" kern="0" dirty="0">
                <a:solidFill>
                  <a:srgbClr val="FFFFFF"/>
                </a:solidFill>
                <a:ea typeface="ＭＳ Ｐゴシック"/>
              </a:rPr>
              <a:t>ETL World </a:t>
            </a:r>
            <a:r>
              <a:rPr lang="ko-KR" altLang="en-US" kern="0" dirty="0">
                <a:solidFill>
                  <a:srgbClr val="FFFFFF"/>
                </a:solidFill>
                <a:ea typeface="ＭＳ Ｐゴシック"/>
              </a:rPr>
              <a:t>세계 신기록</a:t>
            </a:r>
            <a:endParaRPr kumimoji="0" lang="en-US" sz="2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itchFamily="34" charset="0"/>
              <a:ea typeface="ＭＳ Ｐゴシック"/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6255916" y="401513"/>
            <a:ext cx="3197801" cy="545691"/>
          </a:xfrm>
          <a:prstGeom prst="roundRect">
            <a:avLst/>
          </a:prstGeom>
          <a:solidFill>
            <a:srgbClr val="FFFF99"/>
          </a:solidFill>
          <a:ln w="25400" cap="flat" cmpd="sng" algn="ctr">
            <a:solidFill>
              <a:srgbClr val="FF9900"/>
            </a:solidFill>
            <a:prstDash val="solid"/>
          </a:ln>
          <a:effectLst/>
        </p:spPr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kern="0" dirty="0" smtClean="0">
                <a:solidFill>
                  <a:srgbClr val="FF0000"/>
                </a:solidFill>
                <a:latin typeface="Arial"/>
                <a:ea typeface="ＭＳ Ｐゴシック"/>
              </a:rPr>
              <a:t>1</a:t>
            </a:r>
            <a:r>
              <a:rPr lang="ko-KR" altLang="en-US" sz="1600" b="1" kern="0" dirty="0" smtClean="0">
                <a:solidFill>
                  <a:srgbClr val="FF0000"/>
                </a:solidFill>
                <a:latin typeface="Arial"/>
              </a:rPr>
              <a:t>시간에 </a:t>
            </a:r>
            <a:r>
              <a:rPr lang="en-US" altLang="ko-KR" sz="1600" b="1" kern="0" dirty="0" smtClean="0">
                <a:solidFill>
                  <a:srgbClr val="FF0000"/>
                </a:solidFill>
                <a:latin typeface="Arial"/>
                <a:ea typeface="ＭＳ Ｐゴシック"/>
              </a:rPr>
              <a:t>5.65 Terabytes </a:t>
            </a:r>
            <a:r>
              <a:rPr lang="ko-KR" altLang="en-US" sz="1600" b="1" kern="0" dirty="0" smtClean="0">
                <a:solidFill>
                  <a:srgbClr val="FF0000"/>
                </a:solidFill>
                <a:latin typeface="Arial"/>
              </a:rPr>
              <a:t>처리</a:t>
            </a:r>
            <a:endParaRPr lang="ko-KR" altLang="en-US" sz="1600" b="1" kern="0" dirty="0">
              <a:solidFill>
                <a:srgbClr val="FF0000"/>
              </a:solidFill>
              <a:latin typeface="Arial"/>
            </a:endParaRPr>
          </a:p>
        </p:txBody>
      </p:sp>
      <p:grpSp>
        <p:nvGrpSpPr>
          <p:cNvPr id="10" name="Group 52"/>
          <p:cNvGrpSpPr>
            <a:grpSpLocks noChangeAspect="1"/>
          </p:cNvGrpSpPr>
          <p:nvPr/>
        </p:nvGrpSpPr>
        <p:grpSpPr>
          <a:xfrm>
            <a:off x="522496" y="2319511"/>
            <a:ext cx="4320540" cy="2400300"/>
            <a:chOff x="435406" y="1752612"/>
            <a:chExt cx="4114800" cy="2286000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11" name="Rectangle 51"/>
            <p:cNvSpPr/>
            <p:nvPr/>
          </p:nvSpPr>
          <p:spPr bwMode="auto">
            <a:xfrm>
              <a:off x="435406" y="1752612"/>
              <a:ext cx="4114800" cy="22860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rgbClr val="9A9A9A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pitchFamily="-112" charset="-128"/>
                <a:cs typeface="+mn-cs"/>
              </a:endParaRPr>
            </a:p>
          </p:txBody>
        </p:sp>
        <p:pic>
          <p:nvPicPr>
            <p:cNvPr id="19" name="Picture 3"/>
            <p:cNvPicPr>
              <a:picLocks noChangeAspect="1" noChangeArrowheads="1"/>
            </p:cNvPicPr>
            <p:nvPr/>
          </p:nvPicPr>
          <p:blipFill>
            <a:blip r:embed="rId2" cstate="email"/>
            <a:srcRect/>
            <a:stretch>
              <a:fillRect/>
            </a:stretch>
          </p:blipFill>
          <p:spPr bwMode="auto">
            <a:xfrm>
              <a:off x="532723" y="1839758"/>
              <a:ext cx="3886878" cy="21334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grpSp>
        <p:nvGrpSpPr>
          <p:cNvPr id="20" name="Group 53"/>
          <p:cNvGrpSpPr>
            <a:grpSpLocks noChangeAspect="1"/>
          </p:cNvGrpSpPr>
          <p:nvPr/>
        </p:nvGrpSpPr>
        <p:grpSpPr>
          <a:xfrm>
            <a:off x="5149623" y="2319511"/>
            <a:ext cx="4503441" cy="2400300"/>
            <a:chOff x="5138034" y="1752612"/>
            <a:chExt cx="4288990" cy="2286000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21" name="Rectangle 23"/>
            <p:cNvSpPr/>
            <p:nvPr/>
          </p:nvSpPr>
          <p:spPr bwMode="auto">
            <a:xfrm>
              <a:off x="5138034" y="1752612"/>
              <a:ext cx="4114119" cy="22860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rgbClr val="9A9A9A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pitchFamily="-112" charset="-128"/>
                <a:cs typeface="+mn-cs"/>
              </a:endParaRPr>
            </a:p>
          </p:txBody>
        </p:sp>
        <p:pic>
          <p:nvPicPr>
            <p:cNvPr id="22" name="Picture 4"/>
            <p:cNvPicPr>
              <a:picLocks noChangeAspect="1" noChangeArrowheads="1"/>
            </p:cNvPicPr>
            <p:nvPr/>
          </p:nvPicPr>
          <p:blipFill>
            <a:blip r:embed="rId3" cstate="email"/>
            <a:srcRect/>
            <a:stretch>
              <a:fillRect/>
            </a:stretch>
          </p:blipFill>
          <p:spPr bwMode="auto">
            <a:xfrm>
              <a:off x="5188380" y="2028842"/>
              <a:ext cx="3639911" cy="19553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23" name="TextBox 22"/>
            <p:cNvSpPr txBox="1"/>
            <p:nvPr/>
          </p:nvSpPr>
          <p:spPr>
            <a:xfrm>
              <a:off x="8142535" y="2353022"/>
              <a:ext cx="1284489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2575" marR="0" lvl="0" indent="-282575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Char char="→"/>
                <a:tabLst/>
                <a:defRPr/>
              </a:pPr>
              <a:r>
                <a:rPr kumimoji="0" lang="en-US" sz="15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 charset="0"/>
                  <a:ea typeface="ＭＳ Ｐゴシック" pitchFamily="-112" charset="-128"/>
                  <a:cs typeface="+mn-cs"/>
                </a:rPr>
                <a:t>$1,538</a:t>
              </a:r>
              <a:endPara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charset="0"/>
                <a:ea typeface="ＭＳ Ｐゴシック" pitchFamily="-112" charset="-128"/>
                <a:cs typeface="+mn-cs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8142535" y="2744907"/>
              <a:ext cx="1164772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2575" marR="0" lvl="0" indent="-282575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Char char="→"/>
                <a:tabLst/>
                <a:defRPr/>
              </a:pPr>
              <a:r>
                <a:rPr kumimoji="0" lang="en-US" sz="15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 charset="0"/>
                  <a:ea typeface="ＭＳ Ｐゴシック" pitchFamily="-112" charset="-128"/>
                  <a:cs typeface="+mn-cs"/>
                </a:rPr>
                <a:t>$636</a:t>
              </a:r>
              <a:endPara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charset="0"/>
                <a:ea typeface="ＭＳ Ｐゴシック" pitchFamily="-112" charset="-128"/>
                <a:cs typeface="+mn-cs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8142535" y="3136011"/>
              <a:ext cx="1164772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2575" marR="0" lvl="0" indent="-282575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Char char="→"/>
                <a:tabLst/>
                <a:defRPr/>
              </a:pPr>
              <a:r>
                <a:rPr kumimoji="0" lang="en-US" sz="15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itchFamily="-112" charset="-128"/>
                  <a:cs typeface="+mn-cs"/>
                </a:rPr>
                <a:t>$46</a:t>
              </a:r>
              <a:endPara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pitchFamily="-112" charset="-128"/>
                <a:cs typeface="+mn-cs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6008885" y="1807042"/>
              <a:ext cx="2579914" cy="3224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itchFamily="34" charset="0"/>
                  <a:ea typeface="ＭＳ Ｐゴシック" pitchFamily="-112" charset="-128"/>
                  <a:cs typeface="Calibri" pitchFamily="34" charset="0"/>
                </a:rPr>
                <a:t>Cost per TB/hr ($)</a:t>
              </a: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ＭＳ Ｐゴシック" pitchFamily="-112" charset="-128"/>
                <a:cs typeface="Calibri" pitchFamily="34" charset="0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5328305" y="2758410"/>
              <a:ext cx="2971800" cy="30777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>
                      <a:lumMod val="65000"/>
                      <a:lumOff val="35000"/>
                    </a:srgbClr>
                  </a:solidFill>
                  <a:effectLst/>
                  <a:uLnTx/>
                  <a:uFillTx/>
                  <a:latin typeface="Calibri" pitchFamily="34" charset="0"/>
                  <a:ea typeface="ＭＳ Ｐゴシック" pitchFamily="-112" charset="-128"/>
                  <a:cs typeface="Calibri" pitchFamily="34" charset="0"/>
                </a:rPr>
                <a:t>MSFT SIS / SQL Server / Unisys</a:t>
              </a:r>
              <a:endPara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Calibri" pitchFamily="34" charset="0"/>
                <a:ea typeface="ＭＳ Ｐゴシック" pitchFamily="-112" charset="-128"/>
                <a:cs typeface="Calibri" pitchFamily="34" charset="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5328305" y="2377411"/>
              <a:ext cx="2971800" cy="30777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rgbClr val="000000">
                      <a:lumMod val="65000"/>
                      <a:lumOff val="35000"/>
                    </a:srgbClr>
                  </a:solidFill>
                  <a:effectLst/>
                  <a:uLnTx/>
                  <a:uFillTx/>
                  <a:latin typeface="Calibri" pitchFamily="34" charset="0"/>
                  <a:ea typeface="ＭＳ Ｐゴシック" pitchFamily="-112" charset="-128"/>
                  <a:cs typeface="Calibri" pitchFamily="34" charset="0"/>
                </a:rPr>
                <a:t>Informatica</a:t>
              </a:r>
              <a:r>
                <a:rPr kumimoji="0" lang="en-US" sz="15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>
                      <a:lumMod val="65000"/>
                      <a:lumOff val="35000"/>
                    </a:srgbClr>
                  </a:solidFill>
                  <a:effectLst/>
                  <a:uLnTx/>
                  <a:uFillTx/>
                  <a:latin typeface="Calibri" pitchFamily="34" charset="0"/>
                  <a:ea typeface="ＭＳ Ｐゴシック" pitchFamily="-112" charset="-128"/>
                  <a:cs typeface="Calibri" pitchFamily="34" charset="0"/>
                </a:rPr>
                <a:t> / Oracle / HP</a:t>
              </a:r>
              <a:endPara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Calibri" pitchFamily="34" charset="0"/>
                <a:ea typeface="ＭＳ Ｐゴシック" pitchFamily="-112" charset="-128"/>
                <a:cs typeface="Calibri" pitchFamily="34" charset="0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328305" y="3131173"/>
              <a:ext cx="2971800" cy="3224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err="1" smtClean="0">
                  <a:ln>
                    <a:noFill/>
                  </a:ln>
                  <a:solidFill>
                    <a:srgbClr val="569FD3"/>
                  </a:solidFill>
                  <a:effectLst/>
                  <a:uLnTx/>
                  <a:uFillTx/>
                  <a:latin typeface="Calibri" pitchFamily="34" charset="0"/>
                  <a:ea typeface="ＭＳ Ｐゴシック" pitchFamily="-112" charset="-128"/>
                  <a:cs typeface="Calibri" pitchFamily="34" charset="0"/>
                </a:rPr>
                <a:t>DMExpress</a:t>
              </a:r>
              <a:r>
                <a:rPr kumimoji="0" lang="en-US" sz="15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>
                      <a:lumMod val="50000"/>
                      <a:lumOff val="50000"/>
                    </a:srgbClr>
                  </a:solidFill>
                  <a:effectLst/>
                  <a:uLnTx/>
                  <a:uFillTx/>
                  <a:latin typeface="Calibri" pitchFamily="34" charset="0"/>
                  <a:ea typeface="ＭＳ Ｐゴシック" pitchFamily="-112" charset="-128"/>
                  <a:cs typeface="Calibri" pitchFamily="34" charset="0"/>
                </a:rPr>
                <a:t> </a:t>
              </a:r>
              <a:r>
                <a:rPr kumimoji="0" lang="en-US" sz="15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>
                      <a:lumMod val="65000"/>
                      <a:lumOff val="35000"/>
                    </a:srgbClr>
                  </a:solidFill>
                  <a:effectLst/>
                  <a:uLnTx/>
                  <a:uFillTx/>
                  <a:latin typeface="Calibri" pitchFamily="34" charset="0"/>
                  <a:ea typeface="ＭＳ Ｐゴシック" pitchFamily="-112" charset="-128"/>
                  <a:cs typeface="Calibri" pitchFamily="34" charset="0"/>
                </a:rPr>
                <a:t>/ </a:t>
              </a:r>
              <a:r>
                <a:rPr kumimoji="0" lang="en-US" sz="15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rgbClr val="000000">
                      <a:lumMod val="65000"/>
                      <a:lumOff val="35000"/>
                    </a:srgbClr>
                  </a:solidFill>
                  <a:effectLst/>
                  <a:uLnTx/>
                  <a:uFillTx/>
                  <a:latin typeface="Calibri" pitchFamily="34" charset="0"/>
                  <a:ea typeface="ＭＳ Ｐゴシック" pitchFamily="-112" charset="-128"/>
                  <a:cs typeface="Calibri" pitchFamily="34" charset="0"/>
                </a:rPr>
                <a:t>Vertica</a:t>
              </a:r>
              <a:r>
                <a:rPr kumimoji="0" lang="en-US" sz="15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>
                      <a:lumMod val="65000"/>
                      <a:lumOff val="35000"/>
                    </a:srgbClr>
                  </a:solidFill>
                  <a:effectLst/>
                  <a:uLnTx/>
                  <a:uFillTx/>
                  <a:latin typeface="Calibri" pitchFamily="34" charset="0"/>
                  <a:ea typeface="ＭＳ Ｐゴシック" pitchFamily="-112" charset="-128"/>
                  <a:cs typeface="Calibri" pitchFamily="34" charset="0"/>
                </a:rPr>
                <a:t> / HP</a:t>
              </a:r>
              <a:endPara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Calibri" pitchFamily="34" charset="0"/>
                <a:ea typeface="ＭＳ Ｐゴシック" pitchFamily="-112" charset="-128"/>
                <a:cs typeface="Calibri" pitchFamily="34" charset="0"/>
              </a:endParaRPr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1010903" y="1829640"/>
            <a:ext cx="3138016" cy="400110"/>
          </a:xfrm>
          <a:prstGeom prst="rect">
            <a:avLst/>
          </a:prstGeom>
          <a:solidFill>
            <a:srgbClr val="569FD3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 eaLnBrk="0" hangingPunct="0"/>
            <a:r>
              <a:rPr lang="en-US" sz="2000" dirty="0" smtClean="0">
                <a:solidFill>
                  <a:srgbClr val="FFFFFF"/>
                </a:solidFill>
                <a:latin typeface="Calibri" pitchFamily="34" charset="0"/>
                <a:ea typeface="ＭＳ Ｐゴシック" pitchFamily="-112" charset="-128"/>
                <a:cs typeface="Calibri" pitchFamily="34" charset="0"/>
              </a:rPr>
              <a:t>World-record Performance</a:t>
            </a:r>
            <a:endParaRPr lang="en-US" sz="2000" dirty="0">
              <a:solidFill>
                <a:srgbClr val="FFFFFF"/>
              </a:solidFill>
              <a:latin typeface="Calibri" pitchFamily="34" charset="0"/>
              <a:ea typeface="ＭＳ Ｐゴシック" pitchFamily="-112" charset="-128"/>
              <a:cs typeface="Calibri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694047" y="1829640"/>
            <a:ext cx="3136392" cy="400110"/>
          </a:xfrm>
          <a:prstGeom prst="rect">
            <a:avLst/>
          </a:prstGeom>
          <a:solidFill>
            <a:srgbClr val="569FD3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 eaLnBrk="0" hangingPunct="0"/>
            <a:r>
              <a:rPr lang="en-US" sz="2000" dirty="0" smtClean="0">
                <a:solidFill>
                  <a:srgbClr val="FFFFFF"/>
                </a:solidFill>
                <a:latin typeface="Calibri" pitchFamily="34" charset="0"/>
                <a:ea typeface="ＭＳ Ｐゴシック" pitchFamily="-112" charset="-128"/>
                <a:cs typeface="Calibri" pitchFamily="34" charset="0"/>
              </a:rPr>
              <a:t>At 1/8 the Cost</a:t>
            </a:r>
            <a:endParaRPr lang="en-US" sz="2000" dirty="0">
              <a:solidFill>
                <a:srgbClr val="FFFFFF"/>
              </a:solidFill>
              <a:latin typeface="Calibri" pitchFamily="34" charset="0"/>
              <a:ea typeface="ＭＳ Ｐゴシック" pitchFamily="-112" charset="-128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9356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/>
          <p:cNvSpPr txBox="1">
            <a:spLocks/>
          </p:cNvSpPr>
          <p:nvPr/>
        </p:nvSpPr>
        <p:spPr bwMode="auto">
          <a:xfrm>
            <a:off x="297372" y="286724"/>
            <a:ext cx="9325524" cy="725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pPr lvl="0" latinLnBrk="0">
              <a:defRPr/>
            </a:pPr>
            <a:r>
              <a:rPr lang="en-US" altLang="ko-KR" sz="2800" kern="0" dirty="0" err="1">
                <a:solidFill>
                  <a:srgbClr val="FFFFFF"/>
                </a:solidFill>
                <a:ea typeface="ＭＳ Ｐゴシック"/>
              </a:rPr>
              <a:t>DMExpress</a:t>
            </a:r>
            <a:r>
              <a:rPr lang="en-US" altLang="ko-KR" sz="2800" kern="0" dirty="0">
                <a:solidFill>
                  <a:srgbClr val="FFFFFF"/>
                </a:solidFill>
                <a:ea typeface="ＭＳ Ｐゴシック"/>
              </a:rPr>
              <a:t> </a:t>
            </a:r>
            <a:r>
              <a:rPr lang="ko-KR" altLang="en-US" sz="2800" kern="0" dirty="0" smtClean="0">
                <a:solidFill>
                  <a:srgbClr val="FFFFFF"/>
                </a:solidFill>
                <a:ea typeface="ＭＳ Ｐゴシック"/>
              </a:rPr>
              <a:t>기능</a:t>
            </a:r>
            <a:endParaRPr lang="en-US" altLang="ko-KR" sz="2800" kern="0" dirty="0">
              <a:solidFill>
                <a:srgbClr val="FFFFFF"/>
              </a:solidFill>
              <a:ea typeface="ＭＳ Ｐゴシック"/>
            </a:endParaRPr>
          </a:p>
        </p:txBody>
      </p:sp>
      <p:graphicFrame>
        <p:nvGraphicFramePr>
          <p:cNvPr id="6" name="Group 19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4305823"/>
              </p:ext>
            </p:extLst>
          </p:nvPr>
        </p:nvGraphicFramePr>
        <p:xfrm>
          <a:off x="297372" y="1409701"/>
          <a:ext cx="4593119" cy="4070823"/>
        </p:xfrm>
        <a:graphic>
          <a:graphicData uri="http://schemas.openxmlformats.org/drawingml/2006/table">
            <a:tbl>
              <a:tblPr/>
              <a:tblGrid>
                <a:gridCol w="10064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66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966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5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기 능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FA9C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5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기 능  상 세 설 명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FA9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4360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1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SORT</a:t>
                      </a:r>
                      <a:endParaRPr lang="ko-KR" altLang="en-US" sz="11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lang="ko-KR" altLang="en-US" sz="1100" dirty="0" smtClean="0">
                          <a:latin typeface="맑은 고딕" pitchFamily="50" charset="-127"/>
                          <a:ea typeface="맑은 고딕" pitchFamily="50" charset="-127"/>
                        </a:rPr>
                        <a:t> 레코드 정렬 기능으로 다중 </a:t>
                      </a:r>
                      <a:r>
                        <a:rPr lang="en-US" altLang="ko-KR" sz="1100" dirty="0" smtClean="0">
                          <a:latin typeface="맑은 고딕" pitchFamily="50" charset="-127"/>
                          <a:ea typeface="맑은 고딕" pitchFamily="50" charset="-127"/>
                        </a:rPr>
                        <a:t>Sort</a:t>
                      </a:r>
                      <a:r>
                        <a:rPr lang="ko-KR" altLang="en-US" sz="1100" dirty="0" smtClean="0">
                          <a:latin typeface="맑은 고딕" pitchFamily="50" charset="-127"/>
                          <a:ea typeface="맑은 고딕" pitchFamily="50" charset="-127"/>
                        </a:rPr>
                        <a:t>키 적용 가능</a:t>
                      </a:r>
                      <a:endParaRPr lang="en-US" altLang="ko-KR" sz="11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lang="ko-KR" altLang="en-US" sz="1100" dirty="0" smtClean="0">
                          <a:latin typeface="맑은 고딕" pitchFamily="50" charset="-127"/>
                          <a:ea typeface="맑은 고딕" pitchFamily="50" charset="-127"/>
                        </a:rPr>
                        <a:t> 시스템 </a:t>
                      </a:r>
                      <a:r>
                        <a:rPr lang="en-US" altLang="ko-KR" sz="1100" dirty="0" smtClean="0">
                          <a:latin typeface="맑은 고딕" pitchFamily="50" charset="-127"/>
                          <a:ea typeface="맑은 고딕" pitchFamily="50" charset="-127"/>
                        </a:rPr>
                        <a:t>Sort</a:t>
                      </a:r>
                      <a:r>
                        <a:rPr lang="ko-KR" altLang="en-US" sz="1100" dirty="0" smtClean="0">
                          <a:latin typeface="맑은 고딕" pitchFamily="50" charset="-127"/>
                          <a:ea typeface="맑은 고딕" pitchFamily="50" charset="-127"/>
                        </a:rPr>
                        <a:t>대비 </a:t>
                      </a:r>
                      <a:r>
                        <a:rPr lang="en-US" altLang="ko-KR" sz="1100" dirty="0" smtClean="0">
                          <a:latin typeface="맑은 고딕" pitchFamily="50" charset="-127"/>
                          <a:ea typeface="맑은 고딕" pitchFamily="50" charset="-127"/>
                        </a:rPr>
                        <a:t>5~10</a:t>
                      </a:r>
                      <a:r>
                        <a:rPr lang="ko-KR" altLang="en-US" sz="1100" dirty="0" smtClean="0">
                          <a:latin typeface="맑은 고딕" pitchFamily="50" charset="-127"/>
                          <a:ea typeface="맑은 고딕" pitchFamily="50" charset="-127"/>
                        </a:rPr>
                        <a:t>배의 </a:t>
                      </a:r>
                      <a:r>
                        <a:rPr lang="en-US" altLang="ko-KR" sz="1100" dirty="0" smtClean="0">
                          <a:latin typeface="맑은 고딕" pitchFamily="50" charset="-127"/>
                          <a:ea typeface="맑은 고딕" pitchFamily="50" charset="-127"/>
                        </a:rPr>
                        <a:t>Sort</a:t>
                      </a:r>
                      <a:r>
                        <a:rPr lang="en-US" altLang="ko-KR" sz="11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1100" dirty="0" smtClean="0">
                          <a:latin typeface="맑은 고딕" pitchFamily="50" charset="-127"/>
                          <a:ea typeface="맑은 고딕" pitchFamily="50" charset="-127"/>
                        </a:rPr>
                        <a:t>성능 지원</a:t>
                      </a:r>
                      <a:endParaRPr lang="en-US" altLang="ko-KR" sz="11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lang="ko-KR" altLang="en-US" sz="1100" dirty="0" smtClean="0">
                          <a:latin typeface="맑은 고딕" pitchFamily="50" charset="-127"/>
                          <a:ea typeface="맑은 고딕" pitchFamily="50" charset="-127"/>
                        </a:rPr>
                        <a:t> 사용자가 정의한 </a:t>
                      </a:r>
                      <a:r>
                        <a:rPr lang="en-US" altLang="ko-KR" sz="1100" dirty="0" smtClean="0">
                          <a:latin typeface="맑은 고딕" pitchFamily="50" charset="-127"/>
                          <a:ea typeface="맑은 고딕" pitchFamily="50" charset="-127"/>
                        </a:rPr>
                        <a:t>Sort Order </a:t>
                      </a:r>
                      <a:r>
                        <a:rPr lang="ko-KR" altLang="en-US" sz="1100" dirty="0" smtClean="0">
                          <a:latin typeface="맑은 고딕" pitchFamily="50" charset="-127"/>
                          <a:ea typeface="맑은 고딕" pitchFamily="50" charset="-127"/>
                        </a:rPr>
                        <a:t>방식 지원</a:t>
                      </a:r>
                      <a:endParaRPr lang="ko-KR" altLang="en-US" sz="11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9327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1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COPY</a:t>
                      </a:r>
                      <a:endParaRPr lang="ko-KR" altLang="en-US" sz="11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lang="en-US" altLang="ko-KR" sz="1100" dirty="0" smtClean="0">
                          <a:latin typeface="맑은 고딕" pitchFamily="50" charset="-127"/>
                          <a:ea typeface="맑은 고딕" pitchFamily="50" charset="-127"/>
                        </a:rPr>
                        <a:t> Sort</a:t>
                      </a:r>
                      <a:r>
                        <a:rPr lang="ko-KR" altLang="en-US" sz="1100" dirty="0" smtClean="0">
                          <a:latin typeface="맑은 고딕" pitchFamily="50" charset="-127"/>
                          <a:ea typeface="맑은 고딕" pitchFamily="50" charset="-127"/>
                        </a:rPr>
                        <a:t>작업 없이 필요한 레코드나 필드 추출 기능</a:t>
                      </a:r>
                      <a:endParaRPr lang="ko-KR" altLang="en-US" sz="11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9327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1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MERGE</a:t>
                      </a:r>
                      <a:endParaRPr lang="ko-KR" altLang="en-US" sz="11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lang="en-US" altLang="ko-KR" sz="1100" dirty="0" smtClean="0">
                          <a:latin typeface="맑은 고딕" pitchFamily="50" charset="-127"/>
                          <a:ea typeface="맑은 고딕" pitchFamily="50" charset="-127"/>
                        </a:rPr>
                        <a:t> 2</a:t>
                      </a:r>
                      <a:r>
                        <a:rPr lang="ko-KR" altLang="en-US" sz="1100" dirty="0" smtClean="0">
                          <a:latin typeface="맑은 고딕" pitchFamily="50" charset="-127"/>
                          <a:ea typeface="맑은 고딕" pitchFamily="50" charset="-127"/>
                        </a:rPr>
                        <a:t>개 이상의 파일을 한 개의 파일로 병합하는 기능</a:t>
                      </a:r>
                      <a:endParaRPr lang="ko-KR" altLang="en-US" sz="11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2563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1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JOIN</a:t>
                      </a:r>
                      <a:endParaRPr lang="ko-KR" altLang="en-US" sz="11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lang="ko-KR" altLang="en-US" sz="1100" dirty="0" smtClean="0">
                          <a:latin typeface="맑은 고딕" pitchFamily="50" charset="-127"/>
                          <a:ea typeface="맑은 고딕" pitchFamily="50" charset="-127"/>
                        </a:rPr>
                        <a:t> 파일을 </a:t>
                      </a:r>
                      <a:r>
                        <a:rPr lang="en-US" altLang="ko-KR" sz="1100" dirty="0" smtClean="0">
                          <a:latin typeface="맑은 고딕" pitchFamily="50" charset="-127"/>
                          <a:ea typeface="맑은 고딕" pitchFamily="50" charset="-127"/>
                        </a:rPr>
                        <a:t>Join</a:t>
                      </a:r>
                      <a:r>
                        <a:rPr lang="ko-KR" altLang="en-US" sz="1100" dirty="0" smtClean="0">
                          <a:latin typeface="맑은 고딕" pitchFamily="50" charset="-127"/>
                          <a:ea typeface="맑은 고딕" pitchFamily="50" charset="-127"/>
                        </a:rPr>
                        <a:t>하여 </a:t>
                      </a:r>
                      <a:r>
                        <a:rPr lang="en-US" altLang="ko-KR" sz="1100" dirty="0" smtClean="0">
                          <a:latin typeface="맑은 고딕" pitchFamily="50" charset="-127"/>
                          <a:ea typeface="맑은 고딕" pitchFamily="50" charset="-127"/>
                        </a:rPr>
                        <a:t>Left,</a:t>
                      </a:r>
                      <a:r>
                        <a:rPr lang="en-US" altLang="ko-KR" sz="11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Right, Inner, Outer Join </a:t>
                      </a:r>
                      <a:r>
                        <a:rPr lang="ko-KR" altLang="en-US" sz="11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기능</a:t>
                      </a:r>
                      <a:endParaRPr lang="en-US" altLang="ko-KR" sz="1100" baseline="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lang="ko-KR" altLang="en-US" sz="1100" dirty="0" smtClean="0">
                          <a:latin typeface="맑은 고딕" pitchFamily="50" charset="-127"/>
                          <a:ea typeface="맑은 고딕" pitchFamily="50" charset="-127"/>
                        </a:rPr>
                        <a:t> 서로 다른 파일을 비교할 수 있으며 </a:t>
                      </a:r>
                      <a:r>
                        <a:rPr lang="en-US" altLang="ko-KR" sz="1100" dirty="0" smtClean="0">
                          <a:latin typeface="맑은 고딕" pitchFamily="50" charset="-127"/>
                          <a:ea typeface="맑은 고딕" pitchFamily="50" charset="-127"/>
                        </a:rPr>
                        <a:t>CDC</a:t>
                      </a:r>
                      <a:r>
                        <a:rPr lang="ko-KR" altLang="en-US" sz="1100" dirty="0" smtClean="0">
                          <a:latin typeface="맑은 고딕" pitchFamily="50" charset="-127"/>
                          <a:ea typeface="맑은 고딕" pitchFamily="50" charset="-127"/>
                        </a:rPr>
                        <a:t>기능도 구현</a:t>
                      </a:r>
                      <a:endParaRPr lang="ko-KR" altLang="en-US" sz="11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2563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1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REFORMAT</a:t>
                      </a:r>
                      <a:endParaRPr lang="ko-KR" altLang="en-US" sz="11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lang="en-US" altLang="ko-KR" sz="1100" dirty="0" smtClean="0">
                          <a:latin typeface="맑은 고딕" pitchFamily="50" charset="-127"/>
                          <a:ea typeface="맑은 고딕" pitchFamily="50" charset="-127"/>
                        </a:rPr>
                        <a:t> Source </a:t>
                      </a:r>
                      <a:r>
                        <a:rPr lang="ko-KR" altLang="en-US" sz="1100" dirty="0" smtClean="0">
                          <a:latin typeface="맑은 고딕" pitchFamily="50" charset="-127"/>
                          <a:ea typeface="맑은 고딕" pitchFamily="50" charset="-127"/>
                        </a:rPr>
                        <a:t>파일에서 필요한 필드만 선택하여 추출가능</a:t>
                      </a:r>
                      <a:endParaRPr lang="en-US" altLang="ko-KR" sz="11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lang="ko-KR" altLang="en-US" sz="1100" dirty="0" smtClean="0">
                          <a:latin typeface="맑은 고딕" pitchFamily="50" charset="-127"/>
                          <a:ea typeface="맑은 고딕" pitchFamily="50" charset="-127"/>
                        </a:rPr>
                        <a:t> 레코드 레이아웃 변경 및 추가된 신규 필드 추가</a:t>
                      </a:r>
                      <a:endParaRPr lang="ko-KR" altLang="en-US" sz="11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94360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1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FILTER</a:t>
                      </a:r>
                      <a:endParaRPr lang="ko-KR" altLang="en-US" sz="11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lang="ko-KR" altLang="en-US" sz="1100" dirty="0" smtClean="0">
                          <a:latin typeface="맑은 고딕" pitchFamily="50" charset="-127"/>
                          <a:ea typeface="맑은 고딕" pitchFamily="50" charset="-127"/>
                        </a:rPr>
                        <a:t> 데이터 파티션과 레코드 선택 추출</a:t>
                      </a:r>
                      <a:endParaRPr lang="en-US" altLang="ko-KR" sz="11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lang="ko-KR" altLang="en-US" sz="1100" dirty="0" smtClean="0">
                          <a:latin typeface="맑은 고딕" pitchFamily="50" charset="-127"/>
                          <a:ea typeface="맑은 고딕" pitchFamily="50" charset="-127"/>
                        </a:rPr>
                        <a:t> 조건에 따른 데이터 추출 기능으로</a:t>
                      </a:r>
                      <a:r>
                        <a:rPr lang="en-US" altLang="ko-KR" sz="1100" dirty="0" smtClean="0"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1100" dirty="0" smtClean="0">
                          <a:latin typeface="맑은 고딕" pitchFamily="50" charset="-127"/>
                          <a:ea typeface="맑은 고딕" pitchFamily="50" charset="-127"/>
                        </a:rPr>
                        <a:t>다중 </a:t>
                      </a:r>
                      <a:r>
                        <a:rPr lang="en-US" altLang="ko-KR" sz="1100" dirty="0" smtClean="0">
                          <a:latin typeface="맑은 고딕" pitchFamily="50" charset="-127"/>
                          <a:ea typeface="맑은 고딕" pitchFamily="50" charset="-127"/>
                        </a:rPr>
                        <a:t>output </a:t>
                      </a:r>
                      <a:r>
                        <a:rPr lang="ko-KR" altLang="en-US" sz="1100" dirty="0" smtClean="0">
                          <a:latin typeface="맑은 고딕" pitchFamily="50" charset="-127"/>
                          <a:ea typeface="맑은 고딕" pitchFamily="50" charset="-127"/>
                        </a:rPr>
                        <a:t>지원</a:t>
                      </a:r>
                      <a:endParaRPr lang="ko-KR" altLang="en-US" sz="11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2563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05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SUMMARIZE</a:t>
                      </a:r>
                      <a:endParaRPr lang="ko-KR" altLang="en-US" sz="105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lang="ko-KR" altLang="en-US" sz="1100" dirty="0" smtClean="0">
                          <a:latin typeface="맑은 고딕" pitchFamily="50" charset="-127"/>
                          <a:ea typeface="맑은 고딕" pitchFamily="50" charset="-127"/>
                        </a:rPr>
                        <a:t> 중복 데이터 제거 및 마스터 성 </a:t>
                      </a:r>
                      <a:r>
                        <a:rPr lang="ko-KR" altLang="en-US" sz="11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데이터 추출 기능</a:t>
                      </a:r>
                      <a:endParaRPr lang="en-US" altLang="ko-KR" sz="11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lang="en-US" altLang="ko-KR" sz="1100" dirty="0" smtClean="0">
                          <a:latin typeface="맑은 고딕" pitchFamily="50" charset="-127"/>
                          <a:ea typeface="맑은 고딕" pitchFamily="50" charset="-127"/>
                        </a:rPr>
                        <a:t> Sort</a:t>
                      </a:r>
                      <a:r>
                        <a:rPr lang="en-US" altLang="ko-KR" sz="11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11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키 별 합산</a:t>
                      </a:r>
                      <a:r>
                        <a:rPr lang="en-US" altLang="ko-KR" sz="11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(Group by)</a:t>
                      </a:r>
                      <a:r>
                        <a:rPr lang="ko-KR" altLang="en-US" sz="11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기능</a:t>
                      </a:r>
                      <a:endParaRPr lang="ko-KR" altLang="en-US" sz="11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7" name="Group 19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0116528"/>
              </p:ext>
            </p:extLst>
          </p:nvPr>
        </p:nvGraphicFramePr>
        <p:xfrm>
          <a:off x="4993465" y="1413591"/>
          <a:ext cx="4522574" cy="4064342"/>
        </p:xfrm>
        <a:graphic>
          <a:graphicData uri="http://schemas.openxmlformats.org/drawingml/2006/table">
            <a:tbl>
              <a:tblPr/>
              <a:tblGrid>
                <a:gridCol w="9586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639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287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5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기 능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FA9C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5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기 능  상 세 설 명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FA9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2286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1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Conversion</a:t>
                      </a:r>
                      <a:endParaRPr lang="ko-KR" altLang="en-US" sz="11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lang="en-US" altLang="ko-KR" sz="1100" dirty="0" smtClean="0">
                          <a:latin typeface="맑은 고딕" pitchFamily="50" charset="-127"/>
                          <a:ea typeface="맑은 고딕" pitchFamily="50" charset="-127"/>
                        </a:rPr>
                        <a:t> File</a:t>
                      </a:r>
                      <a:r>
                        <a:rPr lang="en-US" altLang="ko-KR" sz="11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Level, Record Level, Field Level </a:t>
                      </a:r>
                      <a:r>
                        <a:rPr lang="ko-KR" altLang="en-US" sz="11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데이터 변환</a:t>
                      </a:r>
                      <a:endParaRPr lang="en-US" altLang="ko-KR" sz="1100" baseline="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lang="ko-KR" altLang="en-US" sz="1100" dirty="0" smtClean="0">
                          <a:latin typeface="맑은 고딕" pitchFamily="50" charset="-127"/>
                          <a:ea typeface="맑은 고딕" pitchFamily="50" charset="-127"/>
                        </a:rPr>
                        <a:t> 필드</a:t>
                      </a:r>
                      <a:r>
                        <a:rPr lang="ko-KR" altLang="en-US" sz="11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en-US" altLang="ko-KR" sz="11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type</a:t>
                      </a:r>
                      <a:r>
                        <a:rPr lang="ko-KR" altLang="en-US" sz="11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이나 </a:t>
                      </a:r>
                      <a:r>
                        <a:rPr lang="en-US" altLang="ko-KR" sz="11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size</a:t>
                      </a:r>
                      <a:r>
                        <a:rPr lang="ko-KR" altLang="en-US" sz="11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를 변경하여 출력 가능</a:t>
                      </a:r>
                      <a:endParaRPr lang="ko-KR" altLang="en-US" sz="11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0560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1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Aggregate</a:t>
                      </a:r>
                      <a:endParaRPr lang="ko-KR" altLang="en-US" sz="11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lang="ko-KR" altLang="en-US" sz="1100" dirty="0" smtClean="0">
                          <a:latin typeface="맑은 고딕" pitchFamily="50" charset="-127"/>
                          <a:ea typeface="맑은 고딕" pitchFamily="50" charset="-127"/>
                        </a:rPr>
                        <a:t> 동일 키 별 최대</a:t>
                      </a:r>
                      <a:r>
                        <a:rPr lang="en-US" altLang="ko-KR" sz="1100" dirty="0" smtClean="0"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lang="ko-KR" altLang="en-US" sz="1100" dirty="0" smtClean="0">
                          <a:latin typeface="맑은 고딕" pitchFamily="50" charset="-127"/>
                          <a:ea typeface="맑은 고딕" pitchFamily="50" charset="-127"/>
                        </a:rPr>
                        <a:t>최소</a:t>
                      </a:r>
                      <a:r>
                        <a:rPr lang="en-US" altLang="ko-KR" sz="1100" dirty="0" smtClean="0"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lang="ko-KR" altLang="en-US" sz="1100" dirty="0" smtClean="0">
                          <a:latin typeface="맑은 고딕" pitchFamily="50" charset="-127"/>
                          <a:ea typeface="맑은 고딕" pitchFamily="50" charset="-127"/>
                        </a:rPr>
                        <a:t>평균 값을 구하는 기능</a:t>
                      </a:r>
                      <a:endParaRPr lang="ko-KR" altLang="en-US" sz="11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2065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1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Numbering</a:t>
                      </a:r>
                      <a:endParaRPr lang="ko-KR" altLang="en-US" sz="11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lang="ko-KR" altLang="en-US" sz="1100" dirty="0" smtClean="0">
                          <a:latin typeface="맑은 고딕" pitchFamily="50" charset="-127"/>
                          <a:ea typeface="맑은 고딕" pitchFamily="50" charset="-127"/>
                        </a:rPr>
                        <a:t> 레코드에 순차적으로 </a:t>
                      </a:r>
                      <a:r>
                        <a:rPr lang="en-US" altLang="ko-KR" sz="1100" dirty="0" smtClean="0">
                          <a:latin typeface="맑은 고딕" pitchFamily="50" charset="-127"/>
                          <a:ea typeface="맑은 고딕" pitchFamily="50" charset="-127"/>
                        </a:rPr>
                        <a:t>Numbering </a:t>
                      </a:r>
                      <a:r>
                        <a:rPr lang="ko-KR" altLang="en-US" sz="1100" dirty="0" smtClean="0">
                          <a:latin typeface="맑은 고딕" pitchFamily="50" charset="-127"/>
                          <a:ea typeface="맑은 고딕" pitchFamily="50" charset="-127"/>
                        </a:rPr>
                        <a:t>하는 기능</a:t>
                      </a:r>
                      <a:endParaRPr lang="ko-KR" altLang="en-US" sz="11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95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고성능 연산</a:t>
                      </a:r>
                      <a:endParaRPr lang="ko-KR" altLang="en-US" sz="11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lang="en-US" altLang="ko-KR" sz="1100" dirty="0" smtClean="0">
                          <a:latin typeface="맑은 고딕" pitchFamily="50" charset="-127"/>
                          <a:ea typeface="맑은 고딕" pitchFamily="50" charset="-127"/>
                        </a:rPr>
                        <a:t> Aggregate </a:t>
                      </a:r>
                      <a:r>
                        <a:rPr lang="ko-KR" altLang="en-US" sz="1100" dirty="0" smtClean="0">
                          <a:latin typeface="맑은 고딕" pitchFamily="50" charset="-127"/>
                          <a:ea typeface="맑은 고딕" pitchFamily="50" charset="-127"/>
                        </a:rPr>
                        <a:t>기능을 고성능으로 처리</a:t>
                      </a:r>
                      <a:endParaRPr lang="ko-KR" altLang="en-US" sz="11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95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사칙연산</a:t>
                      </a:r>
                      <a:endParaRPr lang="ko-KR" altLang="en-US" sz="11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lang="ko-KR" altLang="en-US" sz="1100" dirty="0" smtClean="0">
                          <a:latin typeface="맑은 고딕" pitchFamily="50" charset="-127"/>
                          <a:ea typeface="맑은 고딕" pitchFamily="50" charset="-127"/>
                        </a:rPr>
                        <a:t> 동일 레코드의 필드 간 사칙연산을 할 수 있는 기능</a:t>
                      </a:r>
                      <a:endParaRPr lang="ko-KR" altLang="en-US" sz="11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0951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Date/Time </a:t>
                      </a:r>
                      <a:r>
                        <a:rPr lang="ko-KR" altLang="en-US" sz="11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연산</a:t>
                      </a:r>
                      <a:endParaRPr lang="ko-KR" altLang="en-US" sz="11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lang="ko-KR" altLang="en-US" sz="11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일자</a:t>
                      </a:r>
                      <a:r>
                        <a:rPr lang="en-US" altLang="ko-KR" sz="11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,</a:t>
                      </a:r>
                      <a:r>
                        <a:rPr lang="ko-KR" altLang="en-US" sz="11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시간 데이터에 대한 </a:t>
                      </a:r>
                      <a:r>
                        <a:rPr lang="en-US" altLang="ko-KR" sz="11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+, - </a:t>
                      </a:r>
                      <a:r>
                        <a:rPr lang="ko-KR" altLang="en-US" sz="11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를</a:t>
                      </a:r>
                      <a:r>
                        <a:rPr lang="en-US" altLang="ko-KR" sz="11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11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할 수 있는 기능</a:t>
                      </a:r>
                      <a:endParaRPr lang="ko-KR" altLang="en-US" sz="11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47998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1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BLANK </a:t>
                      </a:r>
                    </a:p>
                    <a:p>
                      <a:pPr latinLnBrk="1"/>
                      <a:r>
                        <a:rPr lang="ko-KR" altLang="en-US" sz="11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제거</a:t>
                      </a:r>
                      <a:endParaRPr lang="ko-KR" altLang="en-US" sz="11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lang="en-US" altLang="ko-KR" sz="1100" dirty="0" smtClean="0">
                          <a:latin typeface="맑은 고딕" pitchFamily="50" charset="-127"/>
                          <a:ea typeface="맑은 고딕" pitchFamily="50" charset="-127"/>
                        </a:rPr>
                        <a:t> Blank</a:t>
                      </a:r>
                      <a:r>
                        <a:rPr lang="en-US" altLang="ko-KR" sz="11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11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레코드를 일괄적으로 제거하는 기능</a:t>
                      </a:r>
                      <a:endParaRPr lang="ko-KR" altLang="en-US" sz="11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1636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/>
          <p:cNvSpPr txBox="1">
            <a:spLocks/>
          </p:cNvSpPr>
          <p:nvPr/>
        </p:nvSpPr>
        <p:spPr bwMode="auto">
          <a:xfrm>
            <a:off x="297372" y="286724"/>
            <a:ext cx="9325524" cy="725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pPr lvl="0" latinLnBrk="0"/>
            <a:r>
              <a:rPr lang="ko-KR" altLang="en-US" kern="0" dirty="0">
                <a:solidFill>
                  <a:srgbClr val="FFFFFF"/>
                </a:solidFill>
                <a:ea typeface="ＭＳ Ｐゴシック"/>
              </a:rPr>
              <a:t>개발 방식 </a:t>
            </a:r>
            <a:r>
              <a:rPr lang="en-US" altLang="ko-KR" kern="0" dirty="0">
                <a:solidFill>
                  <a:srgbClr val="FFFFFF"/>
                </a:solidFill>
                <a:ea typeface="ＭＳ Ｐゴシック"/>
              </a:rPr>
              <a:t>: </a:t>
            </a:r>
            <a:r>
              <a:rPr lang="en-US" kern="0" dirty="0" err="1">
                <a:solidFill>
                  <a:srgbClr val="FFFFFF"/>
                </a:solidFill>
                <a:ea typeface="ＭＳ Ｐゴシック"/>
              </a:rPr>
              <a:t>DMExpress</a:t>
            </a:r>
            <a:r>
              <a:rPr lang="en-US" kern="0" dirty="0">
                <a:solidFill>
                  <a:srgbClr val="FFFFFF"/>
                </a:solidFill>
                <a:ea typeface="ＭＳ Ｐゴシック"/>
              </a:rPr>
              <a:t> </a:t>
            </a:r>
            <a:r>
              <a:rPr lang="en-US" kern="0" dirty="0" smtClean="0">
                <a:solidFill>
                  <a:srgbClr val="FFFFFF"/>
                </a:solidFill>
                <a:ea typeface="ＭＳ Ｐゴシック"/>
              </a:rPr>
              <a:t>GUI </a:t>
            </a:r>
            <a:r>
              <a:rPr lang="en-US" sz="2000" kern="0" dirty="0" smtClean="0">
                <a:solidFill>
                  <a:srgbClr val="FFFFFF"/>
                </a:solidFill>
                <a:ea typeface="ＭＳ Ｐゴシック"/>
              </a:rPr>
              <a:t>(</a:t>
            </a:r>
            <a:r>
              <a:rPr lang="ko-KR" altLang="en-US" sz="2000" kern="0" dirty="0" smtClean="0">
                <a:solidFill>
                  <a:srgbClr val="FFFFFF"/>
                </a:solidFill>
                <a:ea typeface="ＭＳ Ｐゴシック"/>
              </a:rPr>
              <a:t>간단한 화면 구성</a:t>
            </a:r>
            <a:r>
              <a:rPr lang="en-US" altLang="ko-KR" sz="2000" kern="0" dirty="0" smtClean="0">
                <a:solidFill>
                  <a:srgbClr val="FFFFFF"/>
                </a:solidFill>
                <a:ea typeface="ＭＳ Ｐゴシック"/>
              </a:rPr>
              <a:t>)</a:t>
            </a:r>
            <a:r>
              <a:rPr lang="ko-KR" altLang="en-US" kern="0" dirty="0" smtClean="0">
                <a:solidFill>
                  <a:srgbClr val="FFFFFF"/>
                </a:solidFill>
                <a:ea typeface="ＭＳ Ｐゴシック"/>
              </a:rPr>
              <a:t> </a:t>
            </a:r>
            <a:endParaRPr lang="en-US" kern="0" dirty="0">
              <a:solidFill>
                <a:srgbClr val="FFFFFF"/>
              </a:solidFill>
              <a:ea typeface="ＭＳ Ｐゴシック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504" y="1156967"/>
            <a:ext cx="8743950" cy="4936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171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1524000" y="1000855"/>
            <a:ext cx="6858000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proxima-nova-n6"/>
              </a:rPr>
              <a:t>누구나 쉽게 사용</a:t>
            </a:r>
            <a:r>
              <a:rPr lang="en-US" altLang="ko-KR" sz="2400" b="1" dirty="0">
                <a:solidFill>
                  <a:schemeClr val="bg1"/>
                </a:solidFill>
                <a:latin typeface="proxima-nova-n6"/>
              </a:rPr>
              <a:t/>
            </a:r>
            <a:br>
              <a:rPr lang="en-US" altLang="ko-KR" sz="2400" b="1" dirty="0">
                <a:solidFill>
                  <a:schemeClr val="bg1"/>
                </a:solidFill>
                <a:latin typeface="proxima-nova-n6"/>
              </a:rPr>
            </a:br>
            <a:r>
              <a:rPr lang="en-US" altLang="ko-KR" sz="1500" b="1" dirty="0">
                <a:solidFill>
                  <a:schemeClr val="bg1"/>
                </a:solidFill>
                <a:latin typeface="proxima-nova-n6"/>
              </a:rPr>
              <a:t>(Ease of Use)</a:t>
            </a:r>
            <a:endParaRPr lang="en-US" altLang="ko-KR" sz="2400" b="1" dirty="0">
              <a:solidFill>
                <a:schemeClr val="bg1"/>
              </a:solidFill>
              <a:latin typeface="proxima-nova-n6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543317" y="1855359"/>
            <a:ext cx="4444422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회사소개</a:t>
            </a:r>
            <a:r>
              <a:rPr lang="en-US" altLang="ko-KR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buAutoNum type="arabicPeriod"/>
            </a:pPr>
            <a:r>
              <a:rPr lang="en-US" altLang="ko-KR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DMExpress</a:t>
            </a:r>
            <a:r>
              <a:rPr lang="en-US" altLang="ko-KR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개요</a:t>
            </a:r>
            <a:r>
              <a:rPr lang="en-US" altLang="ko-KR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buAutoNum type="arabicPeriod"/>
            </a:pPr>
            <a:r>
              <a:rPr lang="en-US" altLang="ko-KR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DMExpress</a:t>
            </a:r>
            <a:r>
              <a:rPr lang="en-US" altLang="ko-KR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소개</a:t>
            </a:r>
            <a:r>
              <a:rPr lang="en-US" altLang="ko-KR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방식</a:t>
            </a:r>
            <a:r>
              <a:rPr lang="en-US" altLang="ko-KR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핵심 기능</a:t>
            </a:r>
            <a:r>
              <a:rPr lang="en-US" altLang="ko-KR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적용 사례</a:t>
            </a:r>
            <a:r>
              <a:rPr lang="en-US" altLang="ko-KR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buAutoNum type="arabicPeriod"/>
            </a:pPr>
            <a:r>
              <a:rPr lang="en-US" altLang="ko-KR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DMExpress</a:t>
            </a:r>
            <a:r>
              <a:rPr lang="en-US" altLang="ko-KR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적용 분야</a:t>
            </a:r>
            <a:r>
              <a:rPr lang="en-US" altLang="ko-KR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SQL Migration</a:t>
            </a:r>
            <a:br>
              <a:rPr lang="en-US" altLang="ko-KR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DI Acceleration (</a:t>
            </a:r>
            <a:r>
              <a:rPr lang="en-US" altLang="ko-KR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Informatica</a:t>
            </a:r>
            <a:r>
              <a:rPr lang="en-US" altLang="ko-KR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사례</a:t>
            </a:r>
            <a:r>
              <a:rPr lang="en-US" altLang="ko-KR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br>
              <a:rPr lang="en-US" altLang="ko-KR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Batch Solution</a:t>
            </a:r>
            <a:br>
              <a:rPr lang="en-US" altLang="ko-KR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Big Data Solution</a:t>
            </a:r>
          </a:p>
          <a:p>
            <a:pPr marL="342900" indent="-342900">
              <a:buAutoNum type="arabicPeriod"/>
            </a:pPr>
            <a:endParaRPr lang="en-US" altLang="ko-KR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레퍼런스</a:t>
            </a:r>
            <a:endParaRPr lang="ko-KR" altLang="en-US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7" name="Picture 2" descr="http://scf-me-com.webs.com/banner-agenda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603" y="242728"/>
            <a:ext cx="3854411" cy="1355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2423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6972" y="339729"/>
            <a:ext cx="8543925" cy="625473"/>
          </a:xfrm>
        </p:spPr>
        <p:txBody>
          <a:bodyPr>
            <a:normAutofit/>
          </a:bodyPr>
          <a:lstStyle/>
          <a:p>
            <a:r>
              <a:rPr lang="en-US" sz="2600" b="1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DMExpress GUI</a:t>
            </a:r>
            <a:endParaRPr lang="en-US" sz="2600" b="1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24" name="Picture 11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1425574" y="1146167"/>
            <a:ext cx="7021715" cy="5266286"/>
          </a:xfrm>
          <a:prstGeom prst="rect">
            <a:avLst/>
          </a:prstGeom>
          <a:noFill/>
          <a:ln/>
        </p:spPr>
      </p:pic>
    </p:spTree>
    <p:extLst>
      <p:ext uri="{BB962C8B-B14F-4D97-AF65-F5344CB8AC3E}">
        <p14:creationId xmlns:p14="http://schemas.microsoft.com/office/powerpoint/2010/main" val="3534133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/>
          <p:cNvSpPr txBox="1">
            <a:spLocks/>
          </p:cNvSpPr>
          <p:nvPr/>
        </p:nvSpPr>
        <p:spPr bwMode="auto">
          <a:xfrm>
            <a:off x="297372" y="286724"/>
            <a:ext cx="9325524" cy="725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pPr lvl="0" latinLnBrk="0">
              <a:defRPr/>
            </a:pPr>
            <a:r>
              <a:rPr lang="en-US" altLang="ko-KR" sz="2800" kern="0" dirty="0" err="1">
                <a:solidFill>
                  <a:srgbClr val="FFFFFF"/>
                </a:solidFill>
                <a:ea typeface="ＭＳ Ｐゴシック"/>
              </a:rPr>
              <a:t>DMExpress</a:t>
            </a:r>
            <a:r>
              <a:rPr lang="en-US" altLang="ko-KR" sz="2800" kern="0" dirty="0">
                <a:solidFill>
                  <a:srgbClr val="FFFFFF"/>
                </a:solidFill>
                <a:ea typeface="ＭＳ Ｐゴシック"/>
              </a:rPr>
              <a:t> </a:t>
            </a:r>
            <a:r>
              <a:rPr lang="ko-KR" altLang="en-US" sz="2800" kern="0" dirty="0">
                <a:solidFill>
                  <a:srgbClr val="FFFFFF"/>
                </a:solidFill>
                <a:ea typeface="ＭＳ Ｐゴシック"/>
              </a:rPr>
              <a:t>기능 </a:t>
            </a:r>
            <a:r>
              <a:rPr lang="en-US" altLang="ko-KR" sz="2800" kern="0" dirty="0">
                <a:solidFill>
                  <a:srgbClr val="FFFFFF"/>
                </a:solidFill>
                <a:ea typeface="ＭＳ Ｐゴシック"/>
              </a:rPr>
              <a:t>: </a:t>
            </a:r>
            <a:r>
              <a:rPr lang="en-US" altLang="ko-KR" sz="2800" kern="0" dirty="0" smtClean="0">
                <a:solidFill>
                  <a:srgbClr val="FFFFFF"/>
                </a:solidFill>
                <a:ea typeface="ＭＳ Ｐゴシック"/>
              </a:rPr>
              <a:t>Partition</a:t>
            </a:r>
            <a:endParaRPr lang="en-US" altLang="ko-KR" sz="2800" kern="0" dirty="0">
              <a:solidFill>
                <a:srgbClr val="FFFFFF"/>
              </a:solidFill>
              <a:ea typeface="ＭＳ Ｐゴシック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7372" y="1712232"/>
            <a:ext cx="4594860" cy="3368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28036" y="1712232"/>
            <a:ext cx="4594860" cy="3368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809243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6972" y="339729"/>
            <a:ext cx="8543925" cy="625473"/>
          </a:xfrm>
        </p:spPr>
        <p:txBody>
          <a:bodyPr>
            <a:normAutofit/>
          </a:bodyPr>
          <a:lstStyle/>
          <a:p>
            <a:pPr lvl="0" eaLnBrk="0" fontAlgn="base" latinLnBrk="0" hangingPunct="0">
              <a:lnSpc>
                <a:spcPct val="100000"/>
              </a:lnSpc>
              <a:spcAft>
                <a:spcPct val="0"/>
              </a:spcAft>
              <a:defRPr/>
            </a:pPr>
            <a:r>
              <a:rPr lang="ko-KR" altLang="en-US" sz="2600" b="1" kern="0" dirty="0">
                <a:solidFill>
                  <a:srgbClr val="FFFFFF"/>
                </a:solidFill>
                <a:latin typeface="Calibri" pitchFamily="34" charset="0"/>
                <a:ea typeface="ＭＳ Ｐゴシック"/>
              </a:rPr>
              <a:t>개발 방식 </a:t>
            </a:r>
            <a:r>
              <a:rPr lang="en-US" altLang="ko-KR" sz="2600" b="1" kern="0" dirty="0">
                <a:solidFill>
                  <a:srgbClr val="FFFFFF"/>
                </a:solidFill>
                <a:latin typeface="Calibri" pitchFamily="34" charset="0"/>
                <a:ea typeface="ＭＳ Ｐゴシック"/>
              </a:rPr>
              <a:t>: </a:t>
            </a:r>
            <a:r>
              <a:rPr lang="en-US" altLang="ko-KR" sz="2600" b="1" kern="0" dirty="0" err="1">
                <a:solidFill>
                  <a:srgbClr val="FFFFFF"/>
                </a:solidFill>
                <a:latin typeface="Calibri" pitchFamily="34" charset="0"/>
                <a:ea typeface="ＭＳ Ｐゴシック"/>
              </a:rPr>
              <a:t>DMExpress</a:t>
            </a:r>
            <a:r>
              <a:rPr lang="en-US" altLang="ko-KR" sz="2600" b="1" kern="0" dirty="0">
                <a:solidFill>
                  <a:srgbClr val="FFFFFF"/>
                </a:solidFill>
                <a:latin typeface="Calibri" pitchFamily="34" charset="0"/>
                <a:ea typeface="ＭＳ Ｐゴシック"/>
              </a:rPr>
              <a:t> Script</a:t>
            </a:r>
            <a:endParaRPr lang="en-US" altLang="ko-KR" sz="2200" b="1" kern="0" dirty="0">
              <a:solidFill>
                <a:srgbClr val="FFFFFF"/>
              </a:solidFill>
              <a:latin typeface="Calibri" pitchFamily="34" charset="0"/>
              <a:ea typeface="ＭＳ Ｐゴシック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671" y="1106642"/>
            <a:ext cx="8736325" cy="5114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641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/>
          <p:cNvSpPr txBox="1">
            <a:spLocks/>
          </p:cNvSpPr>
          <p:nvPr/>
        </p:nvSpPr>
        <p:spPr bwMode="auto">
          <a:xfrm>
            <a:off x="297372" y="286724"/>
            <a:ext cx="9325524" cy="725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pPr lvl="0" latinLnBrk="0">
              <a:defRPr/>
            </a:pPr>
            <a:r>
              <a:rPr lang="en-US" altLang="ko-KR" sz="2800" kern="0" dirty="0" err="1">
                <a:solidFill>
                  <a:srgbClr val="FFFFFF"/>
                </a:solidFill>
                <a:ea typeface="ＭＳ Ｐゴシック"/>
              </a:rPr>
              <a:t>DMExpress</a:t>
            </a:r>
            <a:r>
              <a:rPr lang="en-US" altLang="ko-KR" sz="2800" kern="0" dirty="0">
                <a:solidFill>
                  <a:srgbClr val="FFFFFF"/>
                </a:solidFill>
                <a:ea typeface="ＭＳ Ｐゴシック"/>
              </a:rPr>
              <a:t> </a:t>
            </a:r>
            <a:r>
              <a:rPr lang="ko-KR" altLang="en-US" sz="2800" kern="0" dirty="0" smtClean="0">
                <a:solidFill>
                  <a:srgbClr val="FFFFFF"/>
                </a:solidFill>
                <a:ea typeface="ＭＳ Ｐゴシック"/>
              </a:rPr>
              <a:t>기능 </a:t>
            </a:r>
            <a:r>
              <a:rPr lang="en-US" altLang="ko-KR" sz="2800" kern="0" dirty="0" smtClean="0">
                <a:solidFill>
                  <a:srgbClr val="FFFFFF"/>
                </a:solidFill>
                <a:ea typeface="ＭＳ Ｐゴシック"/>
              </a:rPr>
              <a:t>: JOIN</a:t>
            </a:r>
            <a:endParaRPr lang="en-US" altLang="ko-KR" sz="2800" kern="0" dirty="0">
              <a:solidFill>
                <a:srgbClr val="FFFFFF"/>
              </a:solidFill>
              <a:ea typeface="ＭＳ Ｐゴシック"/>
            </a:endParaRPr>
          </a:p>
        </p:txBody>
      </p:sp>
      <p:sp>
        <p:nvSpPr>
          <p:cNvPr id="16" name="AutoShape 3"/>
          <p:cNvSpPr>
            <a:spLocks noChangeArrowheads="1"/>
          </p:cNvSpPr>
          <p:nvPr/>
        </p:nvSpPr>
        <p:spPr bwMode="auto">
          <a:xfrm>
            <a:off x="675804" y="1610639"/>
            <a:ext cx="4248978" cy="1219200"/>
          </a:xfrm>
          <a:prstGeom prst="flowChartDocumen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1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7" name="Text Box 4"/>
          <p:cNvSpPr txBox="1">
            <a:spLocks noChangeArrowheads="1"/>
          </p:cNvSpPr>
          <p:nvPr/>
        </p:nvSpPr>
        <p:spPr bwMode="auto">
          <a:xfrm>
            <a:off x="722810" y="1732877"/>
            <a:ext cx="4167136" cy="78422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ourier New" pitchFamily="49" charset="0"/>
                <a:ea typeface="굴림" charset="-127"/>
                <a:cs typeface="Courier New" pitchFamily="49" charset="0"/>
              </a:rPr>
              <a:t>Doe,Jane,65 Black St.,</a:t>
            </a: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ourier New" pitchFamily="49" charset="0"/>
                <a:ea typeface="굴림" charset="-127"/>
                <a:cs typeface="Courier New" pitchFamily="49" charset="0"/>
              </a:rPr>
              <a:t>07677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ourier New" pitchFamily="49" charset="0"/>
                <a:ea typeface="굴림" charset="-127"/>
                <a:cs typeface="Courier New" pitchFamily="49" charset="0"/>
              </a:rPr>
              <a:t>Smith,John,12 Apple St.,</a:t>
            </a: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ourier New" pitchFamily="49" charset="0"/>
                <a:ea typeface="굴림" charset="-127"/>
                <a:cs typeface="Courier New" pitchFamily="49" charset="0"/>
              </a:rPr>
              <a:t>10917</a:t>
            </a:r>
          </a:p>
        </p:txBody>
      </p:sp>
      <p:sp>
        <p:nvSpPr>
          <p:cNvPr id="18" name="AutoShape 6"/>
          <p:cNvSpPr>
            <a:spLocks noChangeArrowheads="1"/>
          </p:cNvSpPr>
          <p:nvPr/>
        </p:nvSpPr>
        <p:spPr bwMode="auto">
          <a:xfrm>
            <a:off x="5171604" y="1585239"/>
            <a:ext cx="4025348" cy="1143000"/>
          </a:xfrm>
          <a:prstGeom prst="flowChartDocumen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1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9" name="Text Box 7"/>
          <p:cNvSpPr txBox="1">
            <a:spLocks noChangeArrowheads="1"/>
          </p:cNvSpPr>
          <p:nvPr/>
        </p:nvSpPr>
        <p:spPr bwMode="auto">
          <a:xfrm>
            <a:off x="5261056" y="1699837"/>
            <a:ext cx="3778441" cy="78432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FEAB1D"/>
                </a:solidFill>
                <a:effectLst/>
                <a:uLnTx/>
                <a:uFillTx/>
                <a:latin typeface="Courier New" pitchFamily="49" charset="0"/>
                <a:ea typeface="굴림" charset="-127"/>
                <a:cs typeface="Courier New" pitchFamily="49" charset="0"/>
              </a:rPr>
              <a:t>Central Valley,</a:t>
            </a: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 pitchFamily="49" charset="0"/>
                <a:ea typeface="굴림" charset="-127"/>
                <a:cs typeface="Courier New" pitchFamily="49" charset="0"/>
              </a:rPr>
              <a:t> </a:t>
            </a: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FEAB1D"/>
                </a:solidFill>
                <a:effectLst/>
                <a:uLnTx/>
                <a:uFillTx/>
                <a:latin typeface="Courier New" pitchFamily="49" charset="0"/>
                <a:ea typeface="굴림" charset="-127"/>
                <a:cs typeface="Courier New" pitchFamily="49" charset="0"/>
              </a:rPr>
              <a:t>NY</a:t>
            </a: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Courier New" pitchFamily="49" charset="0"/>
                <a:ea typeface="굴림" charset="-127"/>
                <a:cs typeface="Courier New" pitchFamily="49" charset="0"/>
              </a:rPr>
              <a:t>,</a:t>
            </a: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ourier New" pitchFamily="49" charset="0"/>
                <a:ea typeface="굴림" charset="-127"/>
                <a:cs typeface="Courier New" pitchFamily="49" charset="0"/>
              </a:rPr>
              <a:t>10917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FEAB1D"/>
                </a:solidFill>
                <a:effectLst/>
                <a:uLnTx/>
                <a:uFillTx/>
                <a:latin typeface="Courier New" pitchFamily="49" charset="0"/>
                <a:ea typeface="굴림" charset="-127"/>
                <a:cs typeface="Courier New" pitchFamily="49" charset="0"/>
              </a:rPr>
              <a:t>Woodcliff Lake,NJ</a:t>
            </a: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Courier New" pitchFamily="49" charset="0"/>
                <a:ea typeface="굴림" charset="-127"/>
                <a:cs typeface="Courier New" pitchFamily="49" charset="0"/>
              </a:rPr>
              <a:t>,</a:t>
            </a: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ourier New" pitchFamily="49" charset="0"/>
                <a:ea typeface="굴림" charset="-127"/>
                <a:cs typeface="Courier New" pitchFamily="49" charset="0"/>
              </a:rPr>
              <a:t>07677</a:t>
            </a:r>
          </a:p>
        </p:txBody>
      </p:sp>
      <p:sp>
        <p:nvSpPr>
          <p:cNvPr id="20" name="AutoShape 11"/>
          <p:cNvSpPr>
            <a:spLocks noChangeArrowheads="1"/>
          </p:cNvSpPr>
          <p:nvPr/>
        </p:nvSpPr>
        <p:spPr bwMode="auto">
          <a:xfrm>
            <a:off x="1666404" y="4239539"/>
            <a:ext cx="6858000" cy="1185863"/>
          </a:xfrm>
          <a:prstGeom prst="flowChartDocumen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1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1" name="Text Box 12"/>
          <p:cNvSpPr txBox="1">
            <a:spLocks noChangeArrowheads="1"/>
          </p:cNvSpPr>
          <p:nvPr/>
        </p:nvSpPr>
        <p:spPr bwMode="auto">
          <a:xfrm>
            <a:off x="1709949" y="4341016"/>
            <a:ext cx="6789619" cy="784399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ourier New" pitchFamily="49" charset="0"/>
                <a:ea typeface="굴림" charset="-127"/>
                <a:cs typeface="Courier New" pitchFamily="49" charset="0"/>
              </a:rPr>
              <a:t>Doe,Jane,65 Black </a:t>
            </a:r>
            <a:r>
              <a:rPr kumimoji="0" lang="en-US" altLang="ko-KR" sz="1800" b="1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ourier New" pitchFamily="49" charset="0"/>
                <a:ea typeface="굴림" charset="-127"/>
                <a:cs typeface="Courier New" pitchFamily="49" charset="0"/>
              </a:rPr>
              <a:t>St.,</a:t>
            </a:r>
            <a:r>
              <a:rPr kumimoji="0" lang="en-US" altLang="ko-KR" sz="18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FEAB1D"/>
                </a:solidFill>
                <a:effectLst/>
                <a:uLnTx/>
                <a:uFillTx/>
                <a:latin typeface="Courier New" pitchFamily="49" charset="0"/>
                <a:ea typeface="굴림" charset="-127"/>
                <a:cs typeface="Courier New" pitchFamily="49" charset="0"/>
              </a:rPr>
              <a:t>Woodcliff</a:t>
            </a: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FEAB1D"/>
                </a:solidFill>
                <a:effectLst/>
                <a:uLnTx/>
                <a:uFillTx/>
                <a:latin typeface="Courier New" pitchFamily="49" charset="0"/>
                <a:ea typeface="굴림" charset="-127"/>
                <a:cs typeface="Courier New" pitchFamily="49" charset="0"/>
              </a:rPr>
              <a:t> Lake,NJ,</a:t>
            </a: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ourier New" pitchFamily="49" charset="0"/>
                <a:ea typeface="굴림" charset="-127"/>
                <a:cs typeface="Courier New" pitchFamily="49" charset="0"/>
              </a:rPr>
              <a:t>07677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ourier New" pitchFamily="49" charset="0"/>
                <a:ea typeface="굴림" charset="-127"/>
                <a:cs typeface="Courier New" pitchFamily="49" charset="0"/>
              </a:rPr>
              <a:t>Smith,John,12 Apple </a:t>
            </a:r>
            <a:r>
              <a:rPr kumimoji="0" lang="en-US" altLang="ko-KR" sz="1800" b="1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ourier New" pitchFamily="49" charset="0"/>
                <a:ea typeface="굴림" charset="-127"/>
                <a:cs typeface="Courier New" pitchFamily="49" charset="0"/>
              </a:rPr>
              <a:t>St.,</a:t>
            </a:r>
            <a:r>
              <a:rPr kumimoji="0" lang="en-US" altLang="ko-KR" sz="18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FEAB1D"/>
                </a:solidFill>
                <a:effectLst/>
                <a:uLnTx/>
                <a:uFillTx/>
                <a:latin typeface="Courier New" pitchFamily="49" charset="0"/>
                <a:ea typeface="굴림" charset="-127"/>
                <a:cs typeface="Courier New" pitchFamily="49" charset="0"/>
              </a:rPr>
              <a:t>Central</a:t>
            </a: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FEAB1D"/>
                </a:solidFill>
                <a:effectLst/>
                <a:uLnTx/>
                <a:uFillTx/>
                <a:latin typeface="Courier New" pitchFamily="49" charset="0"/>
                <a:ea typeface="굴림" charset="-127"/>
                <a:cs typeface="Courier New" pitchFamily="49" charset="0"/>
              </a:rPr>
              <a:t> Valley,</a:t>
            </a: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4D807B"/>
                </a:solidFill>
                <a:effectLst/>
                <a:uLnTx/>
                <a:uFillTx/>
                <a:latin typeface="Courier New" pitchFamily="49" charset="0"/>
                <a:ea typeface="굴림" charset="-127"/>
                <a:cs typeface="Courier New" pitchFamily="49" charset="0"/>
              </a:rPr>
              <a:t> </a:t>
            </a: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FEAB1D"/>
                </a:solidFill>
                <a:effectLst/>
                <a:uLnTx/>
                <a:uFillTx/>
                <a:latin typeface="Courier New" pitchFamily="49" charset="0"/>
                <a:ea typeface="굴림" charset="-127"/>
                <a:cs typeface="Courier New" pitchFamily="49" charset="0"/>
              </a:rPr>
              <a:t>NY,</a:t>
            </a: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ourier New" pitchFamily="49" charset="0"/>
                <a:ea typeface="굴림" charset="-127"/>
                <a:cs typeface="Courier New" pitchFamily="49" charset="0"/>
              </a:rPr>
              <a:t>10917</a:t>
            </a:r>
          </a:p>
        </p:txBody>
      </p:sp>
      <p:cxnSp>
        <p:nvCxnSpPr>
          <p:cNvPr id="22" name="AutoShape 13"/>
          <p:cNvCxnSpPr>
            <a:cxnSpLocks noChangeShapeType="1"/>
            <a:stCxn id="26" idx="4"/>
            <a:endCxn id="20" idx="0"/>
          </p:cNvCxnSpPr>
          <p:nvPr/>
        </p:nvCxnSpPr>
        <p:spPr bwMode="auto">
          <a:xfrm flipH="1">
            <a:off x="5095404" y="3633114"/>
            <a:ext cx="14844" cy="606425"/>
          </a:xfrm>
          <a:prstGeom prst="straightConnector1">
            <a:avLst/>
          </a:prstGeom>
          <a:solidFill>
            <a:schemeClr val="bg1">
              <a:lumMod val="95000"/>
            </a:schemeClr>
          </a:solidFill>
          <a:ln w="50800">
            <a:solidFill>
              <a:schemeClr val="bg1">
                <a:lumMod val="50000"/>
              </a:schemeClr>
            </a:solidFill>
            <a:round/>
            <a:headEnd/>
            <a:tailEnd type="triangle" w="med" len="med"/>
          </a:ln>
          <a:effectLst/>
        </p:spPr>
      </p:cxnSp>
      <p:cxnSp>
        <p:nvCxnSpPr>
          <p:cNvPr id="23" name="AutoShape 15"/>
          <p:cNvCxnSpPr>
            <a:cxnSpLocks noChangeShapeType="1"/>
            <a:endCxn id="26" idx="1"/>
          </p:cNvCxnSpPr>
          <p:nvPr/>
        </p:nvCxnSpPr>
        <p:spPr bwMode="auto">
          <a:xfrm>
            <a:off x="3857897" y="2644412"/>
            <a:ext cx="686453" cy="470953"/>
          </a:xfrm>
          <a:prstGeom prst="straightConnector1">
            <a:avLst/>
          </a:prstGeom>
          <a:solidFill>
            <a:schemeClr val="bg1">
              <a:lumMod val="95000"/>
            </a:schemeClr>
          </a:solidFill>
          <a:ln w="50800">
            <a:solidFill>
              <a:schemeClr val="bg1">
                <a:lumMod val="50000"/>
              </a:schemeClr>
            </a:solidFill>
            <a:round/>
            <a:headEnd/>
            <a:tailEnd type="triangle" w="med" len="med"/>
          </a:ln>
          <a:effectLst/>
        </p:spPr>
      </p:cxnSp>
      <p:cxnSp>
        <p:nvCxnSpPr>
          <p:cNvPr id="25" name="AutoShape 16"/>
          <p:cNvCxnSpPr>
            <a:cxnSpLocks noChangeShapeType="1"/>
            <a:endCxn id="26" idx="7"/>
          </p:cNvCxnSpPr>
          <p:nvPr/>
        </p:nvCxnSpPr>
        <p:spPr bwMode="auto">
          <a:xfrm flipH="1">
            <a:off x="5674900" y="2740937"/>
            <a:ext cx="380071" cy="374428"/>
          </a:xfrm>
          <a:prstGeom prst="straightConnector1">
            <a:avLst/>
          </a:prstGeom>
          <a:solidFill>
            <a:schemeClr val="bg1">
              <a:lumMod val="95000"/>
            </a:schemeClr>
          </a:solidFill>
          <a:ln w="50800">
            <a:solidFill>
              <a:schemeClr val="bg1">
                <a:lumMod val="50000"/>
              </a:schemeClr>
            </a:solidFill>
            <a:round/>
            <a:headEnd/>
            <a:tailEnd type="triangle" w="med" len="med"/>
          </a:ln>
          <a:effectLst/>
        </p:spPr>
      </p:cxnSp>
      <p:sp>
        <p:nvSpPr>
          <p:cNvPr id="26" name="Oval 17"/>
          <p:cNvSpPr>
            <a:spLocks noChangeArrowheads="1"/>
          </p:cNvSpPr>
          <p:nvPr/>
        </p:nvSpPr>
        <p:spPr bwMode="auto">
          <a:xfrm>
            <a:off x="4310205" y="3026534"/>
            <a:ext cx="1598840" cy="606578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 algn="ctr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Arial" charset="0"/>
                <a:ea typeface="굴림" charset="-127"/>
              </a:rPr>
              <a:t>DMExpress</a:t>
            </a:r>
            <a:endParaRPr kumimoji="0" lang="en-US" altLang="ko-KR" sz="2000" b="1" i="0" u="none" strike="noStrike" kern="0" cap="none" spc="0" normalizeH="0" baseline="0" noProof="0" dirty="0" smtClean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Arial" charset="0"/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82352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/>
          <p:cNvSpPr txBox="1">
            <a:spLocks/>
          </p:cNvSpPr>
          <p:nvPr/>
        </p:nvSpPr>
        <p:spPr bwMode="auto">
          <a:xfrm>
            <a:off x="297372" y="286724"/>
            <a:ext cx="9325524" cy="725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pPr lvl="0" latinLnBrk="0">
              <a:defRPr/>
            </a:pPr>
            <a:r>
              <a:rPr lang="en-US" altLang="ko-KR" sz="2800" kern="0" dirty="0" err="1">
                <a:solidFill>
                  <a:srgbClr val="FFFFFF"/>
                </a:solidFill>
                <a:ea typeface="ＭＳ Ｐゴシック"/>
              </a:rPr>
              <a:t>DMExpress</a:t>
            </a:r>
            <a:r>
              <a:rPr lang="en-US" altLang="ko-KR" sz="2800" kern="0" dirty="0">
                <a:solidFill>
                  <a:srgbClr val="FFFFFF"/>
                </a:solidFill>
                <a:ea typeface="ＭＳ Ｐゴシック"/>
              </a:rPr>
              <a:t> </a:t>
            </a:r>
            <a:r>
              <a:rPr lang="ko-KR" altLang="en-US" sz="2800" kern="0" dirty="0" smtClean="0">
                <a:solidFill>
                  <a:srgbClr val="FFFFFF"/>
                </a:solidFill>
                <a:ea typeface="ＭＳ Ｐゴシック"/>
              </a:rPr>
              <a:t>기능 </a:t>
            </a:r>
            <a:r>
              <a:rPr lang="en-US" altLang="ko-KR" sz="2800" kern="0" dirty="0" smtClean="0">
                <a:solidFill>
                  <a:srgbClr val="FFFFFF"/>
                </a:solidFill>
                <a:ea typeface="ＭＳ Ｐゴシック"/>
              </a:rPr>
              <a:t>: </a:t>
            </a:r>
            <a:r>
              <a:rPr lang="ko-KR" altLang="en-US" sz="2800" kern="0" dirty="0">
                <a:solidFill>
                  <a:srgbClr val="FFFFFF"/>
                </a:solidFill>
                <a:ea typeface="ＭＳ Ｐゴシック"/>
              </a:rPr>
              <a:t>복합</a:t>
            </a:r>
            <a:r>
              <a:rPr lang="en-US" altLang="ko-KR" sz="2800" kern="0" dirty="0">
                <a:solidFill>
                  <a:srgbClr val="FFFFFF"/>
                </a:solidFill>
                <a:ea typeface="ＭＳ Ｐゴシック"/>
              </a:rPr>
              <a:t> </a:t>
            </a:r>
            <a:r>
              <a:rPr lang="ko-KR" altLang="en-US" sz="2800" kern="0" dirty="0">
                <a:solidFill>
                  <a:srgbClr val="FFFFFF"/>
                </a:solidFill>
                <a:ea typeface="ＭＳ Ｐゴシック"/>
              </a:rPr>
              <a:t>기능을 한 번에</a:t>
            </a:r>
            <a:endParaRPr lang="en-US" altLang="ko-KR" sz="2800" kern="0" dirty="0">
              <a:solidFill>
                <a:srgbClr val="FFFFFF"/>
              </a:solidFill>
              <a:ea typeface="ＭＳ Ｐゴシック"/>
            </a:endParaRPr>
          </a:p>
        </p:txBody>
      </p:sp>
      <p:sp>
        <p:nvSpPr>
          <p:cNvPr id="5" name="AutoShape 3"/>
          <p:cNvSpPr>
            <a:spLocks noChangeArrowheads="1"/>
          </p:cNvSpPr>
          <p:nvPr/>
        </p:nvSpPr>
        <p:spPr bwMode="auto">
          <a:xfrm>
            <a:off x="911668" y="2514600"/>
            <a:ext cx="2895600" cy="2895600"/>
          </a:xfrm>
          <a:prstGeom prst="flowChartDocumen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4D807B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stA="45000" endPos="1000" dist="50800" dir="5400000" sy="-100000" algn="bl" rotWithShape="0"/>
          </a:effectLst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1" i="0" u="none" strike="noStrike" kern="0" cap="none" spc="0" normalizeH="0" baseline="0" noProof="0" dirty="0" smtClean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Courier New" pitchFamily="49" charset="0"/>
              <a:ea typeface="굴림" charset="-127"/>
              <a:cs typeface="Courier New" pitchFamily="49" charset="0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ourier New" pitchFamily="49" charset="0"/>
                <a:ea typeface="굴림" charset="-127"/>
                <a:cs typeface="Courier New" pitchFamily="49" charset="0"/>
              </a:rPr>
              <a:t>200005 CHK   83.73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ourier New" pitchFamily="49" charset="0"/>
                <a:ea typeface="굴림" charset="-127"/>
              </a:rPr>
              <a:t>200002 SAV  834.23</a:t>
            </a:r>
            <a:endParaRPr kumimoji="0" lang="en-US" altLang="ko-KR" sz="2000" b="1" i="0" u="none" strike="noStrike" kern="0" cap="none" spc="0" normalizeH="0" baseline="0" noProof="0" dirty="0" smtClean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Courier New" pitchFamily="49" charset="0"/>
              <a:ea typeface="굴림" charset="-127"/>
              <a:cs typeface="Courier New" pitchFamily="49" charset="0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ourier New" pitchFamily="49" charset="0"/>
                <a:ea typeface="굴림" charset="-127"/>
                <a:cs typeface="Courier New" pitchFamily="49" charset="0"/>
              </a:rPr>
              <a:t>200001 MFUND 23.89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ourier New" pitchFamily="49" charset="0"/>
                <a:ea typeface="굴림" charset="-127"/>
              </a:rPr>
              <a:t>200011 CHK   62.92</a:t>
            </a:r>
            <a:endParaRPr kumimoji="0" lang="en-US" altLang="ko-KR" sz="2000" b="1" i="0" u="none" strike="noStrike" kern="0" cap="none" spc="0" normalizeH="0" baseline="0" noProof="0" dirty="0" smtClean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Courier New" pitchFamily="49" charset="0"/>
              <a:ea typeface="굴림" charset="-127"/>
              <a:cs typeface="Courier New" pitchFamily="49" charset="0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ourier New" pitchFamily="49" charset="0"/>
                <a:ea typeface="굴림" charset="-127"/>
                <a:cs typeface="Courier New" pitchFamily="49" charset="0"/>
              </a:rPr>
              <a:t>200014 MFUND  5.92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ourier New" pitchFamily="49" charset="0"/>
                <a:ea typeface="굴림" charset="-127"/>
              </a:rPr>
              <a:t>200010 CHK   35.98</a:t>
            </a:r>
            <a:endParaRPr kumimoji="0" lang="en-US" altLang="ko-KR" sz="2000" b="1" i="0" u="none" strike="noStrike" kern="0" cap="none" spc="0" normalizeH="0" baseline="0" noProof="0" dirty="0" smtClean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Courier New" pitchFamily="49" charset="0"/>
              <a:ea typeface="굴림" charset="-127"/>
              <a:cs typeface="Courier New" pitchFamily="49" charset="0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ourier New" pitchFamily="49" charset="0"/>
                <a:ea typeface="굴림" charset="-127"/>
                <a:cs typeface="Courier New" pitchFamily="49" charset="0"/>
              </a:rPr>
              <a:t>200012 MFUND  3.98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1" i="0" u="none" strike="noStrike" kern="0" cap="none" spc="0" normalizeH="0" baseline="0" noProof="0" dirty="0" smtClean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Courier New" pitchFamily="49" charset="0"/>
              <a:ea typeface="굴림" charset="-127"/>
              <a:cs typeface="Courier New" pitchFamily="49" charset="0"/>
            </a:endParaRPr>
          </a:p>
        </p:txBody>
      </p:sp>
      <p:sp>
        <p:nvSpPr>
          <p:cNvPr id="8" name="AutoShape 5"/>
          <p:cNvSpPr>
            <a:spLocks noChangeArrowheads="1"/>
          </p:cNvSpPr>
          <p:nvPr/>
        </p:nvSpPr>
        <p:spPr bwMode="auto">
          <a:xfrm>
            <a:off x="6859981" y="4419600"/>
            <a:ext cx="1857425" cy="762000"/>
          </a:xfrm>
          <a:prstGeom prst="flowChartDocumen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stA="45000" endPos="1000" dist="50800" dir="5400000" sy="-100000" algn="bl" rotWithShape="0"/>
          </a:effectLst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0" cap="none" spc="0" normalizeH="0" baseline="0" noProof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ourier New" pitchFamily="49" charset="0"/>
                <a:ea typeface="굴림" charset="-127"/>
              </a:rPr>
              <a:t>SAV,834.23</a:t>
            </a:r>
          </a:p>
        </p:txBody>
      </p:sp>
      <p:sp>
        <p:nvSpPr>
          <p:cNvPr id="9" name="Oval 6"/>
          <p:cNvSpPr>
            <a:spLocks noChangeArrowheads="1"/>
          </p:cNvSpPr>
          <p:nvPr/>
        </p:nvSpPr>
        <p:spPr bwMode="auto">
          <a:xfrm>
            <a:off x="4563997" y="3276600"/>
            <a:ext cx="1504859" cy="10668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0" cap="none" spc="0" normalizeH="0" baseline="0" noProof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Arial" charset="0"/>
                <a:ea typeface="굴림" charset="-127"/>
              </a:rPr>
              <a:t>DMExpress</a:t>
            </a:r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6859981" y="2590800"/>
            <a:ext cx="1857425" cy="762000"/>
          </a:xfrm>
          <a:prstGeom prst="flowChartDocumen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stA="45000" endPos="1000" dist="50800" dir="5400000" sy="-100000" algn="bl" rotWithShape="0"/>
          </a:effectLst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0" cap="none" spc="0" normalizeH="0" baseline="0" noProof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ourier New" pitchFamily="49" charset="0"/>
                <a:ea typeface="굴림" charset="-127"/>
              </a:rPr>
              <a:t>CHK,182.63</a:t>
            </a:r>
          </a:p>
        </p:txBody>
      </p:sp>
      <p:cxnSp>
        <p:nvCxnSpPr>
          <p:cNvPr id="11" name="AutoShape 8"/>
          <p:cNvCxnSpPr>
            <a:cxnSpLocks noChangeShapeType="1"/>
          </p:cNvCxnSpPr>
          <p:nvPr/>
        </p:nvCxnSpPr>
        <p:spPr bwMode="auto">
          <a:xfrm>
            <a:off x="3807268" y="3810000"/>
            <a:ext cx="756729" cy="0"/>
          </a:xfrm>
          <a:prstGeom prst="straightConnector1">
            <a:avLst/>
          </a:prstGeom>
          <a:noFill/>
          <a:ln w="50800">
            <a:solidFill>
              <a:schemeClr val="bg1">
                <a:lumMod val="50000"/>
              </a:schemeClr>
            </a:solidFill>
            <a:round/>
            <a:headEnd/>
            <a:tailEnd type="triangle" w="med" len="med"/>
          </a:ln>
          <a:effectLst/>
        </p:spPr>
      </p:cxnSp>
      <p:cxnSp>
        <p:nvCxnSpPr>
          <p:cNvPr id="12" name="AutoShape 9"/>
          <p:cNvCxnSpPr>
            <a:cxnSpLocks noChangeShapeType="1"/>
            <a:stCxn id="9" idx="6"/>
            <a:endCxn id="10" idx="1"/>
          </p:cNvCxnSpPr>
          <p:nvPr/>
        </p:nvCxnSpPr>
        <p:spPr bwMode="auto">
          <a:xfrm flipV="1">
            <a:off x="6068856" y="2971800"/>
            <a:ext cx="791125" cy="838200"/>
          </a:xfrm>
          <a:prstGeom prst="straightConnector1">
            <a:avLst/>
          </a:prstGeom>
          <a:noFill/>
          <a:ln w="50800">
            <a:solidFill>
              <a:schemeClr val="bg1">
                <a:lumMod val="50000"/>
              </a:schemeClr>
            </a:solidFill>
            <a:round/>
            <a:headEnd/>
            <a:tailEnd type="triangle" w="med" len="med"/>
          </a:ln>
          <a:effectLst/>
        </p:spPr>
      </p:cxnSp>
      <p:cxnSp>
        <p:nvCxnSpPr>
          <p:cNvPr id="13" name="AutoShape 10"/>
          <p:cNvCxnSpPr>
            <a:cxnSpLocks noChangeShapeType="1"/>
            <a:stCxn id="9" idx="6"/>
            <a:endCxn id="8" idx="1"/>
          </p:cNvCxnSpPr>
          <p:nvPr/>
        </p:nvCxnSpPr>
        <p:spPr bwMode="auto">
          <a:xfrm>
            <a:off x="6068856" y="3810000"/>
            <a:ext cx="791125" cy="990600"/>
          </a:xfrm>
          <a:prstGeom prst="straightConnector1">
            <a:avLst/>
          </a:prstGeom>
          <a:noFill/>
          <a:ln w="50800">
            <a:solidFill>
              <a:schemeClr val="bg1">
                <a:lumMod val="50000"/>
              </a:schemeClr>
            </a:solidFill>
            <a:round/>
            <a:headEnd/>
            <a:tailEnd type="triangle" w="med" len="med"/>
          </a:ln>
          <a:effectLst/>
        </p:spPr>
      </p:cxnSp>
      <p:sp>
        <p:nvSpPr>
          <p:cNvPr id="14" name="Rectangle 12"/>
          <p:cNvSpPr>
            <a:spLocks noChangeArrowheads="1"/>
          </p:cNvSpPr>
          <p:nvPr/>
        </p:nvSpPr>
        <p:spPr bwMode="auto">
          <a:xfrm>
            <a:off x="1714500" y="1282700"/>
            <a:ext cx="6146800" cy="5092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 algn="ctr" eaLnBrk="1" hangingPunct="1">
              <a:lnSpc>
                <a:spcPct val="125000"/>
              </a:lnSpc>
              <a:spcBef>
                <a:spcPct val="0"/>
              </a:spcBef>
              <a:buClr>
                <a:schemeClr val="tx2"/>
              </a:buClr>
              <a:buSzPct val="65000"/>
              <a:buFont typeface="Wingdings" pitchFamily="2" charset="2"/>
              <a:buNone/>
            </a:pPr>
            <a:r>
              <a:rPr lang="en-US" altLang="ko-KR" sz="2400" b="0" dirty="0">
                <a:latin typeface="Arial" charset="0"/>
                <a:ea typeface="굴림" charset="-127"/>
              </a:rPr>
              <a:t>All in One Pass!</a:t>
            </a:r>
          </a:p>
        </p:txBody>
      </p:sp>
      <p:sp>
        <p:nvSpPr>
          <p:cNvPr id="15" name="Text Box 2"/>
          <p:cNvSpPr txBox="1">
            <a:spLocks noChangeArrowheads="1"/>
          </p:cNvSpPr>
          <p:nvPr/>
        </p:nvSpPr>
        <p:spPr bwMode="auto">
          <a:xfrm>
            <a:off x="302068" y="1830610"/>
            <a:ext cx="9144000" cy="366713"/>
          </a:xfrm>
          <a:prstGeom prst="rect">
            <a:avLst/>
          </a:prstGeom>
          <a:noFill/>
          <a:ln w="50800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1" hangingPunct="1">
              <a:lnSpc>
                <a:spcPct val="100000"/>
              </a:lnSpc>
              <a:spcBef>
                <a:spcPct val="50000"/>
              </a:spcBef>
            </a:pPr>
            <a:r>
              <a:rPr lang="en-US" altLang="ko-KR" sz="1800" b="0" dirty="0">
                <a:latin typeface="Arial" charset="0"/>
                <a:ea typeface="굴림" charset="-127"/>
              </a:rPr>
              <a:t>Sorted, filtered, reformatted, aggregated and partitioned.</a:t>
            </a:r>
          </a:p>
        </p:txBody>
      </p:sp>
    </p:spTree>
    <p:extLst>
      <p:ext uri="{BB962C8B-B14F-4D97-AF65-F5344CB8AC3E}">
        <p14:creationId xmlns:p14="http://schemas.microsoft.com/office/powerpoint/2010/main" val="3175045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7254" y="248356"/>
            <a:ext cx="6072188" cy="6088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193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/>
          <p:cNvSpPr txBox="1">
            <a:spLocks/>
          </p:cNvSpPr>
          <p:nvPr/>
        </p:nvSpPr>
        <p:spPr bwMode="auto">
          <a:xfrm>
            <a:off x="297372" y="286724"/>
            <a:ext cx="9325524" cy="725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pPr lvl="0" latinLnBrk="0"/>
            <a:r>
              <a:rPr kumimoji="0" lang="ko-KR" altLang="en-US" sz="26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ＭＳ Ｐゴシック"/>
              </a:rPr>
              <a:t>적용 사례 </a:t>
            </a:r>
            <a:r>
              <a:rPr kumimoji="0" lang="en-US" altLang="ko-KR" sz="26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ＭＳ Ｐゴシック"/>
              </a:rPr>
              <a:t>: </a:t>
            </a:r>
            <a:r>
              <a:rPr lang="ko-KR" altLang="en-US" kern="0" dirty="0" smtClean="0">
                <a:solidFill>
                  <a:srgbClr val="FFFFFF"/>
                </a:solidFill>
                <a:ea typeface="ＭＳ Ｐゴシック"/>
                <a:cs typeface="+mn-cs"/>
              </a:rPr>
              <a:t>전사 </a:t>
            </a:r>
            <a:r>
              <a:rPr lang="ko-KR" altLang="en-US" kern="0" dirty="0">
                <a:solidFill>
                  <a:srgbClr val="FFFFFF"/>
                </a:solidFill>
                <a:ea typeface="ＭＳ Ｐゴシック"/>
                <a:cs typeface="+mn-cs"/>
              </a:rPr>
              <a:t>배치 </a:t>
            </a:r>
            <a:r>
              <a:rPr lang="ko-KR" altLang="en-US" kern="0" dirty="0" smtClean="0">
                <a:solidFill>
                  <a:srgbClr val="FFFFFF"/>
                </a:solidFill>
                <a:ea typeface="ＭＳ Ｐゴシック"/>
                <a:cs typeface="+mn-cs"/>
              </a:rPr>
              <a:t>업무</a:t>
            </a: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ＭＳ Ｐゴシック"/>
            </a:endParaRP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831895" y="3090410"/>
            <a:ext cx="2149475" cy="2889250"/>
          </a:xfrm>
          <a:prstGeom prst="rect">
            <a:avLst/>
          </a:prstGeom>
          <a:noFill/>
          <a:ln w="9525">
            <a:solidFill>
              <a:srgbClr val="969696"/>
            </a:solidFill>
            <a:prstDash val="dash"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>
              <a:latin typeface="a아시아헤드2" panose="02020600000000000000" pitchFamily="18" charset="-127"/>
              <a:ea typeface="a아시아헤드2" panose="02020600000000000000" pitchFamily="18" charset="-127"/>
            </a:endParaRPr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6896145" y="3103110"/>
            <a:ext cx="2000250" cy="1690687"/>
          </a:xfrm>
          <a:prstGeom prst="rect">
            <a:avLst/>
          </a:prstGeom>
          <a:noFill/>
          <a:ln w="9525">
            <a:solidFill>
              <a:schemeClr val="bg2"/>
            </a:solidFill>
            <a:prstDash val="dash"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>
              <a:latin typeface="a아시아헤드2" panose="02020600000000000000" pitchFamily="18" charset="-127"/>
              <a:ea typeface="a아시아헤드2" panose="02020600000000000000" pitchFamily="18" charset="-127"/>
            </a:endParaRPr>
          </a:p>
        </p:txBody>
      </p:sp>
      <p:sp>
        <p:nvSpPr>
          <p:cNvPr id="6" name="Text Box 36"/>
          <p:cNvSpPr txBox="1">
            <a:spLocks noChangeArrowheads="1"/>
          </p:cNvSpPr>
          <p:nvPr/>
        </p:nvSpPr>
        <p:spPr bwMode="auto">
          <a:xfrm>
            <a:off x="1238295" y="2918960"/>
            <a:ext cx="1274195" cy="36933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800" dirty="0">
                <a:solidFill>
                  <a:srgbClr val="C0C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아시아헤드2" panose="02020600000000000000" pitchFamily="18" charset="-127"/>
                <a:ea typeface="a아시아헤드2" panose="02020600000000000000" pitchFamily="18" charset="-127"/>
              </a:rPr>
              <a:t>Source DB</a:t>
            </a:r>
          </a:p>
        </p:txBody>
      </p:sp>
      <p:grpSp>
        <p:nvGrpSpPr>
          <p:cNvPr id="7" name="Group 5"/>
          <p:cNvGrpSpPr>
            <a:grpSpLocks/>
          </p:cNvGrpSpPr>
          <p:nvPr/>
        </p:nvGrpSpPr>
        <p:grpSpPr bwMode="auto">
          <a:xfrm>
            <a:off x="7428974" y="3360432"/>
            <a:ext cx="1009587" cy="1008220"/>
            <a:chOff x="580" y="2478"/>
            <a:chExt cx="636" cy="635"/>
          </a:xfrm>
          <a:gradFill>
            <a:gsLst>
              <a:gs pos="0">
                <a:srgbClr val="FFC000"/>
              </a:gs>
              <a:gs pos="64999">
                <a:srgbClr val="F0EBD5"/>
              </a:gs>
              <a:gs pos="100000">
                <a:srgbClr val="D1C39F"/>
              </a:gs>
            </a:gsLst>
            <a:lin ang="16200000" scaled="0"/>
          </a:gradFill>
        </p:grpSpPr>
        <p:sp>
          <p:nvSpPr>
            <p:cNvPr id="8" name="AutoShape 6"/>
            <p:cNvSpPr>
              <a:spLocks noChangeArrowheads="1"/>
            </p:cNvSpPr>
            <p:nvPr/>
          </p:nvSpPr>
          <p:spPr bwMode="auto">
            <a:xfrm>
              <a:off x="580" y="2478"/>
              <a:ext cx="636" cy="635"/>
            </a:xfrm>
            <a:prstGeom prst="flowChartMagneticDisk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>
                <a:latin typeface="a아시아헤드2" panose="02020600000000000000" pitchFamily="18" charset="-127"/>
                <a:ea typeface="a아시아헤드2" panose="02020600000000000000" pitchFamily="18" charset="-127"/>
              </a:endParaRPr>
            </a:p>
          </p:txBody>
        </p:sp>
        <p:sp>
          <p:nvSpPr>
            <p:cNvPr id="9" name="Text Box 7"/>
            <p:cNvSpPr txBox="1">
              <a:spLocks noChangeArrowheads="1"/>
            </p:cNvSpPr>
            <p:nvPr/>
          </p:nvSpPr>
          <p:spPr bwMode="auto">
            <a:xfrm>
              <a:off x="756" y="2750"/>
              <a:ext cx="308" cy="233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ko-KR" sz="1800" dirty="0">
                  <a:solidFill>
                    <a:srgbClr val="FF0000"/>
                  </a:solidFill>
                  <a:latin typeface="a아시아헤드2" panose="02020600000000000000" pitchFamily="18" charset="-127"/>
                  <a:ea typeface="a아시아헤드2" panose="02020600000000000000" pitchFamily="18" charset="-127"/>
                </a:rPr>
                <a:t>DB</a:t>
              </a:r>
            </a:p>
          </p:txBody>
        </p:sp>
      </p:grpSp>
      <p:sp>
        <p:nvSpPr>
          <p:cNvPr id="10" name="AutoShape 9"/>
          <p:cNvSpPr>
            <a:spLocks noChangeArrowheads="1"/>
          </p:cNvSpPr>
          <p:nvPr/>
        </p:nvSpPr>
        <p:spPr bwMode="auto">
          <a:xfrm>
            <a:off x="3136945" y="3555547"/>
            <a:ext cx="747712" cy="552450"/>
          </a:xfrm>
          <a:prstGeom prst="flowChartDocument">
            <a:avLst/>
          </a:prstGeom>
          <a:solidFill>
            <a:srgbClr val="00CC99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 kern="0" dirty="0">
                <a:solidFill>
                  <a:sysClr val="windowText" lastClr="000000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SAM File</a:t>
            </a:r>
          </a:p>
        </p:txBody>
      </p:sp>
      <p:sp>
        <p:nvSpPr>
          <p:cNvPr id="12" name="AutoShape 8"/>
          <p:cNvSpPr>
            <a:spLocks noChangeArrowheads="1"/>
          </p:cNvSpPr>
          <p:nvPr/>
        </p:nvSpPr>
        <p:spPr bwMode="auto">
          <a:xfrm>
            <a:off x="5253082" y="3531735"/>
            <a:ext cx="763588" cy="646112"/>
          </a:xfrm>
          <a:prstGeom prst="flowChartMultidocument">
            <a:avLst/>
          </a:prstGeom>
          <a:solidFill>
            <a:srgbClr val="99CC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en-US" altLang="ko-KR" sz="1200">
                <a:latin typeface="a아시아헤드2" panose="02020600000000000000" pitchFamily="18" charset="-127"/>
                <a:ea typeface="a아시아헤드2" panose="02020600000000000000" pitchFamily="18" charset="-127"/>
              </a:rPr>
              <a:t>Output</a:t>
            </a:r>
          </a:p>
        </p:txBody>
      </p:sp>
      <p:sp>
        <p:nvSpPr>
          <p:cNvPr id="13" name="Text Box 37"/>
          <p:cNvSpPr txBox="1">
            <a:spLocks noChangeArrowheads="1"/>
          </p:cNvSpPr>
          <p:nvPr/>
        </p:nvSpPr>
        <p:spPr bwMode="auto">
          <a:xfrm>
            <a:off x="7240632" y="2888797"/>
            <a:ext cx="1236685" cy="36933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800" dirty="0">
                <a:solidFill>
                  <a:srgbClr val="C0C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아시아헤드2" panose="02020600000000000000" pitchFamily="18" charset="-127"/>
                <a:ea typeface="a아시아헤드2" panose="02020600000000000000" pitchFamily="18" charset="-127"/>
              </a:rPr>
              <a:t>Target DB</a:t>
            </a:r>
          </a:p>
        </p:txBody>
      </p:sp>
      <p:grpSp>
        <p:nvGrpSpPr>
          <p:cNvPr id="14" name="그룹 63"/>
          <p:cNvGrpSpPr>
            <a:grpSpLocks/>
          </p:cNvGrpSpPr>
          <p:nvPr/>
        </p:nvGrpSpPr>
        <p:grpSpPr bwMode="auto">
          <a:xfrm>
            <a:off x="1093832" y="3387272"/>
            <a:ext cx="1009650" cy="998538"/>
            <a:chOff x="719042" y="3249992"/>
            <a:chExt cx="1009587" cy="660504"/>
          </a:xfrm>
        </p:grpSpPr>
        <p:sp>
          <p:nvSpPr>
            <p:cNvPr id="15" name="AutoShape 6"/>
            <p:cNvSpPr>
              <a:spLocks noChangeArrowheads="1"/>
            </p:cNvSpPr>
            <p:nvPr/>
          </p:nvSpPr>
          <p:spPr bwMode="auto">
            <a:xfrm>
              <a:off x="719042" y="3249992"/>
              <a:ext cx="1009587" cy="660504"/>
            </a:xfrm>
            <a:prstGeom prst="flowChartMagneticDisk">
              <a:avLst/>
            </a:prstGeom>
            <a:gradFill rotWithShape="0">
              <a:gsLst>
                <a:gs pos="0">
                  <a:srgbClr val="5E9EFF"/>
                </a:gs>
                <a:gs pos="39999">
                  <a:srgbClr val="85C2FF"/>
                </a:gs>
                <a:gs pos="70000">
                  <a:srgbClr val="C4D6EB"/>
                </a:gs>
                <a:gs pos="100000">
                  <a:srgbClr val="FFEBFA"/>
                </a:gs>
              </a:gsLst>
              <a:lin ang="16200000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>
                <a:latin typeface="a아시아헤드2" panose="02020600000000000000" pitchFamily="18" charset="-127"/>
                <a:ea typeface="a아시아헤드2" panose="02020600000000000000" pitchFamily="18" charset="-127"/>
              </a:endParaRPr>
            </a:p>
          </p:txBody>
        </p:sp>
        <p:sp>
          <p:nvSpPr>
            <p:cNvPr id="16" name="Text Box 7"/>
            <p:cNvSpPr txBox="1">
              <a:spLocks noChangeArrowheads="1"/>
            </p:cNvSpPr>
            <p:nvPr/>
          </p:nvSpPr>
          <p:spPr bwMode="auto">
            <a:xfrm>
              <a:off x="1046047" y="3537371"/>
              <a:ext cx="455574" cy="2240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1600">
                  <a:solidFill>
                    <a:srgbClr val="FB2D0B"/>
                  </a:solidFill>
                  <a:latin typeface="a아시아헤드2" panose="02020600000000000000" pitchFamily="18" charset="-127"/>
                  <a:ea typeface="a아시아헤드2" panose="02020600000000000000" pitchFamily="18" charset="-127"/>
                </a:rPr>
                <a:t>DB</a:t>
              </a:r>
              <a:endParaRPr lang="en-US" altLang="ko-KR" sz="1600">
                <a:latin typeface="a아시아헤드2" panose="02020600000000000000" pitchFamily="18" charset="-127"/>
                <a:ea typeface="a아시아헤드2" panose="02020600000000000000" pitchFamily="18" charset="-127"/>
              </a:endParaRPr>
            </a:p>
          </p:txBody>
        </p:sp>
      </p:grpSp>
      <p:cxnSp>
        <p:nvCxnSpPr>
          <p:cNvPr id="17" name="Shape 67"/>
          <p:cNvCxnSpPr>
            <a:cxnSpLocks noChangeShapeType="1"/>
            <a:endCxn id="10" idx="1"/>
          </p:cNvCxnSpPr>
          <p:nvPr/>
        </p:nvCxnSpPr>
        <p:spPr bwMode="auto">
          <a:xfrm flipV="1">
            <a:off x="2103482" y="3831772"/>
            <a:ext cx="1033463" cy="53975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8" name="Text Box 20"/>
          <p:cNvSpPr txBox="1">
            <a:spLocks noChangeArrowheads="1"/>
          </p:cNvSpPr>
          <p:nvPr/>
        </p:nvSpPr>
        <p:spPr bwMode="auto">
          <a:xfrm>
            <a:off x="4562520" y="3387272"/>
            <a:ext cx="59055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2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아시아헤드2" panose="02020600000000000000" pitchFamily="18" charset="-127"/>
                <a:ea typeface="a아시아헤드2" panose="02020600000000000000" pitchFamily="18" charset="-127"/>
              </a:rPr>
              <a:t>(Sort)</a:t>
            </a:r>
          </a:p>
        </p:txBody>
      </p:sp>
      <p:sp>
        <p:nvSpPr>
          <p:cNvPr id="19" name="Text Box 20"/>
          <p:cNvSpPr txBox="1">
            <a:spLocks noChangeArrowheads="1"/>
          </p:cNvSpPr>
          <p:nvPr/>
        </p:nvSpPr>
        <p:spPr bwMode="auto">
          <a:xfrm>
            <a:off x="4535532" y="4682672"/>
            <a:ext cx="569515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2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아시아헤드2" panose="02020600000000000000" pitchFamily="18" charset="-127"/>
                <a:ea typeface="a아시아헤드2" panose="02020600000000000000" pitchFamily="18" charset="-127"/>
              </a:rPr>
              <a:t>(Join)</a:t>
            </a:r>
          </a:p>
        </p:txBody>
      </p:sp>
      <p:sp>
        <p:nvSpPr>
          <p:cNvPr id="20" name="Rectangle 46"/>
          <p:cNvSpPr>
            <a:spLocks noChangeArrowheads="1"/>
          </p:cNvSpPr>
          <p:nvPr/>
        </p:nvSpPr>
        <p:spPr bwMode="auto">
          <a:xfrm>
            <a:off x="542970" y="1196522"/>
            <a:ext cx="8864600" cy="155416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  <a:buSzPct val="90000"/>
              <a:buFontTx/>
              <a:buBlip>
                <a:blip r:embed="rId2"/>
              </a:buBlip>
              <a:defRPr/>
            </a:pPr>
            <a:r>
              <a:rPr lang="ko-KR" altLang="en-US" sz="1400" dirty="0">
                <a:latin typeface="+mn-ea"/>
              </a:rPr>
              <a:t> 적 용 분 야</a:t>
            </a:r>
            <a:br>
              <a:rPr lang="ko-KR" altLang="en-US" sz="1400" dirty="0">
                <a:latin typeface="+mn-ea"/>
              </a:rPr>
            </a:br>
            <a:r>
              <a:rPr lang="ko-KR" altLang="en-US" sz="1200" dirty="0">
                <a:latin typeface="+mn-ea"/>
              </a:rPr>
              <a:t>   </a:t>
            </a:r>
            <a:r>
              <a:rPr lang="en-US" altLang="ko-KR" sz="1200" dirty="0">
                <a:latin typeface="+mn-ea"/>
              </a:rPr>
              <a:t>. </a:t>
            </a:r>
            <a:r>
              <a:rPr lang="ko-KR" altLang="en-US" sz="1200" dirty="0">
                <a:latin typeface="+mn-ea"/>
              </a:rPr>
              <a:t>대용량 데이터 가공 처리 업무</a:t>
            </a:r>
            <a:br>
              <a:rPr lang="ko-KR" altLang="en-US" sz="1200" dirty="0">
                <a:latin typeface="+mn-ea"/>
              </a:rPr>
            </a:br>
            <a:r>
              <a:rPr lang="ko-KR" altLang="en-US" sz="1200" dirty="0">
                <a:latin typeface="+mn-ea"/>
              </a:rPr>
              <a:t>   </a:t>
            </a:r>
            <a:r>
              <a:rPr lang="en-US" altLang="ko-KR" sz="1200" dirty="0">
                <a:latin typeface="+mn-ea"/>
              </a:rPr>
              <a:t>. </a:t>
            </a:r>
            <a:r>
              <a:rPr lang="ko-KR" altLang="en-US" sz="1200" dirty="0">
                <a:latin typeface="+mn-ea"/>
              </a:rPr>
              <a:t>업무 시간 </a:t>
            </a:r>
            <a:r>
              <a:rPr lang="en-US" altLang="ko-KR" sz="1200" dirty="0">
                <a:latin typeface="+mn-ea"/>
              </a:rPr>
              <a:t>Open </a:t>
            </a:r>
            <a:r>
              <a:rPr lang="ko-KR" altLang="en-US" sz="1200" dirty="0">
                <a:latin typeface="+mn-ea"/>
              </a:rPr>
              <a:t>전에 데이터를 처리하기 위한 야간 배치업무에서 사용</a:t>
            </a:r>
          </a:p>
          <a:p>
            <a:pPr algn="l">
              <a:spcBef>
                <a:spcPct val="50000"/>
              </a:spcBef>
              <a:buSzPct val="90000"/>
              <a:buFontTx/>
              <a:buBlip>
                <a:blip r:embed="rId2"/>
              </a:buBlip>
              <a:defRPr/>
            </a:pPr>
            <a:r>
              <a:rPr lang="ko-KR" altLang="en-US" sz="1400" dirty="0">
                <a:latin typeface="+mn-ea"/>
              </a:rPr>
              <a:t> 적 용 방 식</a:t>
            </a:r>
            <a:br>
              <a:rPr lang="ko-KR" altLang="en-US" sz="1400" dirty="0">
                <a:latin typeface="+mn-ea"/>
              </a:rPr>
            </a:br>
            <a:r>
              <a:rPr lang="ko-KR" altLang="en-US" sz="1200" dirty="0">
                <a:latin typeface="+mn-ea"/>
              </a:rPr>
              <a:t>   </a:t>
            </a:r>
            <a:r>
              <a:rPr lang="en-US" altLang="ko-KR" sz="1200" dirty="0">
                <a:latin typeface="+mn-ea"/>
              </a:rPr>
              <a:t>. </a:t>
            </a:r>
            <a:r>
              <a:rPr lang="ko-KR" altLang="en-US" sz="1200" dirty="0">
                <a:latin typeface="+mn-ea"/>
              </a:rPr>
              <a:t>업무 별 배치 요건을 </a:t>
            </a:r>
            <a:r>
              <a:rPr lang="en-US" altLang="ko-KR" sz="1200" dirty="0">
                <a:latin typeface="+mn-ea"/>
              </a:rPr>
              <a:t>DMExpress Script </a:t>
            </a:r>
            <a:r>
              <a:rPr lang="ko-KR" altLang="en-US" sz="1200" dirty="0">
                <a:latin typeface="+mn-ea"/>
              </a:rPr>
              <a:t>로 개발 후 스케줄러를 이용하여 수행</a:t>
            </a:r>
            <a:br>
              <a:rPr lang="ko-KR" altLang="en-US" sz="1200" dirty="0">
                <a:latin typeface="+mn-ea"/>
              </a:rPr>
            </a:br>
            <a:r>
              <a:rPr lang="ko-KR" altLang="en-US" sz="1200" dirty="0">
                <a:latin typeface="+mn-ea"/>
              </a:rPr>
              <a:t>   </a:t>
            </a:r>
            <a:r>
              <a:rPr lang="en-US" altLang="ko-KR" sz="1200" dirty="0">
                <a:latin typeface="+mn-ea"/>
              </a:rPr>
              <a:t>. </a:t>
            </a:r>
            <a:r>
              <a:rPr lang="ko-KR" altLang="en-US" sz="1200" dirty="0">
                <a:latin typeface="+mn-ea"/>
              </a:rPr>
              <a:t>업무 별 </a:t>
            </a:r>
            <a:r>
              <a:rPr lang="en-US" altLang="ko-KR" sz="1200" dirty="0">
                <a:latin typeface="+mn-ea"/>
              </a:rPr>
              <a:t>DB</a:t>
            </a:r>
            <a:r>
              <a:rPr lang="ko-KR" altLang="en-US" sz="1200" dirty="0">
                <a:latin typeface="+mn-ea"/>
              </a:rPr>
              <a:t>에서 조건 별로 </a:t>
            </a:r>
            <a:r>
              <a:rPr lang="en-US" altLang="ko-KR" sz="1200" dirty="0">
                <a:latin typeface="+mn-ea"/>
              </a:rPr>
              <a:t>SAM File</a:t>
            </a:r>
            <a:r>
              <a:rPr lang="ko-KR" altLang="en-US" sz="1200" dirty="0">
                <a:latin typeface="+mn-ea"/>
              </a:rPr>
              <a:t>로 </a:t>
            </a:r>
            <a:r>
              <a:rPr lang="en-US" altLang="ko-KR" sz="1200" dirty="0">
                <a:latin typeface="+mn-ea"/>
              </a:rPr>
              <a:t>unload </a:t>
            </a:r>
            <a:r>
              <a:rPr lang="ko-KR" altLang="en-US" sz="1200" dirty="0">
                <a:latin typeface="+mn-ea"/>
              </a:rPr>
              <a:t>후 </a:t>
            </a:r>
            <a:r>
              <a:rPr lang="en-US" altLang="ko-KR" sz="1200" dirty="0">
                <a:latin typeface="+mn-ea"/>
              </a:rPr>
              <a:t>Sort, Merge, Join, Filter, Reformat </a:t>
            </a:r>
            <a:r>
              <a:rPr lang="ko-KR" altLang="en-US" sz="1200" dirty="0">
                <a:latin typeface="+mn-ea"/>
              </a:rPr>
              <a:t>작업</a:t>
            </a:r>
            <a:br>
              <a:rPr lang="ko-KR" altLang="en-US" sz="1200" dirty="0">
                <a:latin typeface="+mn-ea"/>
              </a:rPr>
            </a:br>
            <a:r>
              <a:rPr lang="ko-KR" altLang="en-US" sz="1200" dirty="0">
                <a:latin typeface="+mn-ea"/>
              </a:rPr>
              <a:t>   </a:t>
            </a:r>
            <a:r>
              <a:rPr lang="en-US" altLang="ko-KR" sz="1200" dirty="0">
                <a:latin typeface="+mn-ea"/>
              </a:rPr>
              <a:t>. Target Table</a:t>
            </a:r>
            <a:r>
              <a:rPr lang="ko-KR" altLang="en-US" sz="1200" dirty="0">
                <a:latin typeface="+mn-ea"/>
              </a:rPr>
              <a:t>에 적재하기 전 데이터 </a:t>
            </a:r>
            <a:r>
              <a:rPr lang="en-US" altLang="ko-KR" sz="1200" dirty="0">
                <a:latin typeface="+mn-ea"/>
              </a:rPr>
              <a:t>Conversion </a:t>
            </a:r>
            <a:r>
              <a:rPr lang="ko-KR" altLang="en-US" sz="1200" dirty="0">
                <a:latin typeface="+mn-ea"/>
              </a:rPr>
              <a:t>작업 병행</a:t>
            </a:r>
            <a:endParaRPr lang="ko-KR" altLang="en-US" sz="1200" dirty="0">
              <a:solidFill>
                <a:srgbClr val="214063"/>
              </a:solidFill>
              <a:latin typeface="+mn-ea"/>
            </a:endParaRPr>
          </a:p>
        </p:txBody>
      </p:sp>
      <p:sp>
        <p:nvSpPr>
          <p:cNvPr id="21" name="Text Box 20"/>
          <p:cNvSpPr txBox="1">
            <a:spLocks noChangeArrowheads="1"/>
          </p:cNvSpPr>
          <p:nvPr/>
        </p:nvSpPr>
        <p:spPr bwMode="auto">
          <a:xfrm>
            <a:off x="3965620" y="5763760"/>
            <a:ext cx="1786771" cy="276999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2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아시아헤드2" panose="02020600000000000000" pitchFamily="18" charset="-127"/>
                <a:ea typeface="a아시아헤드2" panose="02020600000000000000" pitchFamily="18" charset="-127"/>
              </a:rPr>
              <a:t>(Conversion, Reformat)</a:t>
            </a:r>
          </a:p>
        </p:txBody>
      </p:sp>
      <p:sp>
        <p:nvSpPr>
          <p:cNvPr id="22" name="AutoShape 9"/>
          <p:cNvSpPr>
            <a:spLocks noChangeArrowheads="1"/>
          </p:cNvSpPr>
          <p:nvPr/>
        </p:nvSpPr>
        <p:spPr bwMode="auto">
          <a:xfrm>
            <a:off x="5253082" y="4395335"/>
            <a:ext cx="747713" cy="552450"/>
          </a:xfrm>
          <a:prstGeom prst="flowChartDocument">
            <a:avLst/>
          </a:prstGeom>
          <a:solidFill>
            <a:schemeClr val="accent2">
              <a:lumMod val="60000"/>
              <a:lumOff val="4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 kern="0" dirty="0">
                <a:solidFill>
                  <a:sysClr val="windowText" lastClr="000000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Output</a:t>
            </a:r>
          </a:p>
        </p:txBody>
      </p:sp>
      <p:cxnSp>
        <p:nvCxnSpPr>
          <p:cNvPr id="23" name="꺾인 연결선 77"/>
          <p:cNvCxnSpPr>
            <a:cxnSpLocks noChangeShapeType="1"/>
            <a:stCxn id="10" idx="3"/>
            <a:endCxn id="12" idx="1"/>
          </p:cNvCxnSpPr>
          <p:nvPr/>
        </p:nvCxnSpPr>
        <p:spPr bwMode="auto">
          <a:xfrm>
            <a:off x="3884657" y="3831772"/>
            <a:ext cx="1368425" cy="22225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miter lim="800000"/>
            <a:headEnd/>
            <a:tailEnd type="arrow" w="med" len="med"/>
          </a:ln>
        </p:spPr>
      </p:cxnSp>
      <p:cxnSp>
        <p:nvCxnSpPr>
          <p:cNvPr id="25" name="직선 화살표 연결선 78"/>
          <p:cNvCxnSpPr>
            <a:cxnSpLocks noChangeShapeType="1"/>
            <a:stCxn id="10" idx="3"/>
            <a:endCxn id="22" idx="1"/>
          </p:cNvCxnSpPr>
          <p:nvPr/>
        </p:nvCxnSpPr>
        <p:spPr bwMode="auto">
          <a:xfrm>
            <a:off x="3884657" y="3831772"/>
            <a:ext cx="1368425" cy="839788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 type="arrow" w="med" len="med"/>
          </a:ln>
        </p:spPr>
      </p:cxnSp>
      <p:cxnSp>
        <p:nvCxnSpPr>
          <p:cNvPr id="26" name="Shape 79"/>
          <p:cNvCxnSpPr>
            <a:cxnSpLocks noChangeShapeType="1"/>
            <a:stCxn id="12" idx="3"/>
          </p:cNvCxnSpPr>
          <p:nvPr/>
        </p:nvCxnSpPr>
        <p:spPr bwMode="auto">
          <a:xfrm>
            <a:off x="6016670" y="3853997"/>
            <a:ext cx="1412875" cy="11113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miter lim="800000"/>
            <a:headEnd/>
            <a:tailEnd type="arrow" w="med" len="med"/>
          </a:ln>
        </p:spPr>
      </p:cxnSp>
      <p:cxnSp>
        <p:nvCxnSpPr>
          <p:cNvPr id="27" name="Shape 80"/>
          <p:cNvCxnSpPr>
            <a:cxnSpLocks noChangeShapeType="1"/>
            <a:stCxn id="22" idx="3"/>
          </p:cNvCxnSpPr>
          <p:nvPr/>
        </p:nvCxnSpPr>
        <p:spPr bwMode="auto">
          <a:xfrm flipV="1">
            <a:off x="6000795" y="4368347"/>
            <a:ext cx="1933575" cy="303213"/>
          </a:xfrm>
          <a:prstGeom prst="bentConnector2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 type="arrow" w="med" len="med"/>
          </a:ln>
        </p:spPr>
      </p:cxnSp>
      <p:sp>
        <p:nvSpPr>
          <p:cNvPr id="28" name="순서도: 화면 표시 27"/>
          <p:cNvSpPr/>
          <p:nvPr/>
        </p:nvSpPr>
        <p:spPr bwMode="auto">
          <a:xfrm>
            <a:off x="7600995" y="5306560"/>
            <a:ext cx="800100" cy="638175"/>
          </a:xfrm>
          <a:prstGeom prst="flowChartDisplay">
            <a:avLst/>
          </a:prstGeom>
          <a:solidFill>
            <a:schemeClr val="accent5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eaLnBrk="1" hangingPunct="1">
              <a:defRPr/>
            </a:pPr>
            <a:r>
              <a:rPr lang="ko-KR" altLang="en-US" sz="1100" b="1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결과조회</a:t>
            </a:r>
          </a:p>
        </p:txBody>
      </p:sp>
      <p:cxnSp>
        <p:nvCxnSpPr>
          <p:cNvPr id="29" name="직선 화살표 연결선 82"/>
          <p:cNvCxnSpPr>
            <a:cxnSpLocks noChangeShapeType="1"/>
            <a:stCxn id="42" idx="3"/>
            <a:endCxn id="28" idx="1"/>
          </p:cNvCxnSpPr>
          <p:nvPr/>
        </p:nvCxnSpPr>
        <p:spPr bwMode="auto">
          <a:xfrm flipV="1">
            <a:off x="6692945" y="5625647"/>
            <a:ext cx="908050" cy="11113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 type="arrow" w="med" len="med"/>
          </a:ln>
        </p:spPr>
      </p:cxnSp>
      <p:pic>
        <p:nvPicPr>
          <p:cNvPr id="30" name="Picture 5" descr="DMExpressLogo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45007" y="3458710"/>
            <a:ext cx="642938" cy="566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1" name="그룹 63"/>
          <p:cNvGrpSpPr>
            <a:grpSpLocks/>
          </p:cNvGrpSpPr>
          <p:nvPr/>
        </p:nvGrpSpPr>
        <p:grpSpPr bwMode="auto">
          <a:xfrm>
            <a:off x="1598657" y="4034972"/>
            <a:ext cx="1009650" cy="998538"/>
            <a:chOff x="719042" y="3249992"/>
            <a:chExt cx="1009587" cy="660504"/>
          </a:xfrm>
        </p:grpSpPr>
        <p:sp>
          <p:nvSpPr>
            <p:cNvPr id="32" name="AutoShape 6"/>
            <p:cNvSpPr>
              <a:spLocks noChangeArrowheads="1"/>
            </p:cNvSpPr>
            <p:nvPr/>
          </p:nvSpPr>
          <p:spPr bwMode="auto">
            <a:xfrm>
              <a:off x="719042" y="3249992"/>
              <a:ext cx="1009587" cy="660504"/>
            </a:xfrm>
            <a:prstGeom prst="flowChartMagneticDisk">
              <a:avLst/>
            </a:prstGeom>
            <a:gradFill rotWithShape="0">
              <a:gsLst>
                <a:gs pos="0">
                  <a:srgbClr val="5E9EFF"/>
                </a:gs>
                <a:gs pos="39999">
                  <a:srgbClr val="85C2FF"/>
                </a:gs>
                <a:gs pos="70000">
                  <a:srgbClr val="C4D6EB"/>
                </a:gs>
                <a:gs pos="100000">
                  <a:srgbClr val="FFEBFA"/>
                </a:gs>
              </a:gsLst>
              <a:lin ang="16200000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>
                <a:latin typeface="a아시아헤드2" panose="02020600000000000000" pitchFamily="18" charset="-127"/>
                <a:ea typeface="a아시아헤드2" panose="02020600000000000000" pitchFamily="18" charset="-127"/>
              </a:endParaRPr>
            </a:p>
          </p:txBody>
        </p:sp>
        <p:sp>
          <p:nvSpPr>
            <p:cNvPr id="33" name="Text Box 7"/>
            <p:cNvSpPr txBox="1">
              <a:spLocks noChangeArrowheads="1"/>
            </p:cNvSpPr>
            <p:nvPr/>
          </p:nvSpPr>
          <p:spPr bwMode="auto">
            <a:xfrm>
              <a:off x="1046047" y="3537371"/>
              <a:ext cx="455574" cy="2240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1600">
                  <a:solidFill>
                    <a:srgbClr val="FB2D0B"/>
                  </a:solidFill>
                  <a:latin typeface="a아시아헤드2" panose="02020600000000000000" pitchFamily="18" charset="-127"/>
                  <a:ea typeface="a아시아헤드2" panose="02020600000000000000" pitchFamily="18" charset="-127"/>
                </a:rPr>
                <a:t>DB</a:t>
              </a:r>
              <a:endParaRPr lang="en-US" altLang="ko-KR" sz="1600">
                <a:latin typeface="a아시아헤드2" panose="02020600000000000000" pitchFamily="18" charset="-127"/>
                <a:ea typeface="a아시아헤드2" panose="02020600000000000000" pitchFamily="18" charset="-127"/>
              </a:endParaRPr>
            </a:p>
          </p:txBody>
        </p:sp>
      </p:grpSp>
      <p:grpSp>
        <p:nvGrpSpPr>
          <p:cNvPr id="34" name="그룹 63"/>
          <p:cNvGrpSpPr>
            <a:grpSpLocks/>
          </p:cNvGrpSpPr>
          <p:nvPr/>
        </p:nvGrpSpPr>
        <p:grpSpPr bwMode="auto">
          <a:xfrm>
            <a:off x="1166857" y="4755697"/>
            <a:ext cx="1009650" cy="998538"/>
            <a:chOff x="719042" y="3249992"/>
            <a:chExt cx="1009587" cy="660504"/>
          </a:xfrm>
        </p:grpSpPr>
        <p:sp>
          <p:nvSpPr>
            <p:cNvPr id="35" name="AutoShape 6"/>
            <p:cNvSpPr>
              <a:spLocks noChangeArrowheads="1"/>
            </p:cNvSpPr>
            <p:nvPr/>
          </p:nvSpPr>
          <p:spPr bwMode="auto">
            <a:xfrm>
              <a:off x="719042" y="3249992"/>
              <a:ext cx="1009587" cy="660504"/>
            </a:xfrm>
            <a:prstGeom prst="flowChartMagneticDisk">
              <a:avLst/>
            </a:prstGeom>
            <a:gradFill rotWithShape="0">
              <a:gsLst>
                <a:gs pos="0">
                  <a:srgbClr val="5E9EFF"/>
                </a:gs>
                <a:gs pos="39999">
                  <a:srgbClr val="85C2FF"/>
                </a:gs>
                <a:gs pos="70000">
                  <a:srgbClr val="C4D6EB"/>
                </a:gs>
                <a:gs pos="100000">
                  <a:srgbClr val="FFEBFA"/>
                </a:gs>
              </a:gsLst>
              <a:lin ang="16200000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>
                <a:latin typeface="a아시아헤드2" panose="02020600000000000000" pitchFamily="18" charset="-127"/>
                <a:ea typeface="a아시아헤드2" panose="02020600000000000000" pitchFamily="18" charset="-127"/>
              </a:endParaRPr>
            </a:p>
          </p:txBody>
        </p:sp>
        <p:sp>
          <p:nvSpPr>
            <p:cNvPr id="36" name="Text Box 7"/>
            <p:cNvSpPr txBox="1">
              <a:spLocks noChangeArrowheads="1"/>
            </p:cNvSpPr>
            <p:nvPr/>
          </p:nvSpPr>
          <p:spPr bwMode="auto">
            <a:xfrm>
              <a:off x="1046047" y="3537371"/>
              <a:ext cx="455574" cy="2240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1600">
                  <a:solidFill>
                    <a:srgbClr val="FB2D0B"/>
                  </a:solidFill>
                  <a:latin typeface="a아시아헤드2" panose="02020600000000000000" pitchFamily="18" charset="-127"/>
                  <a:ea typeface="a아시아헤드2" panose="02020600000000000000" pitchFamily="18" charset="-127"/>
                </a:rPr>
                <a:t>DB</a:t>
              </a:r>
              <a:endParaRPr lang="en-US" altLang="ko-KR" sz="1600">
                <a:latin typeface="a아시아헤드2" panose="02020600000000000000" pitchFamily="18" charset="-127"/>
                <a:ea typeface="a아시아헤드2" panose="02020600000000000000" pitchFamily="18" charset="-127"/>
              </a:endParaRPr>
            </a:p>
          </p:txBody>
        </p:sp>
      </p:grpSp>
      <p:sp>
        <p:nvSpPr>
          <p:cNvPr id="37" name="AutoShape 9"/>
          <p:cNvSpPr>
            <a:spLocks noChangeArrowheads="1"/>
          </p:cNvSpPr>
          <p:nvPr/>
        </p:nvSpPr>
        <p:spPr bwMode="auto">
          <a:xfrm>
            <a:off x="3136945" y="4395335"/>
            <a:ext cx="747712" cy="552450"/>
          </a:xfrm>
          <a:prstGeom prst="flowChartDocument">
            <a:avLst/>
          </a:prstGeom>
          <a:solidFill>
            <a:srgbClr val="00CC99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 kern="0" dirty="0">
                <a:solidFill>
                  <a:sysClr val="windowText" lastClr="000000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SAM File</a:t>
            </a:r>
          </a:p>
        </p:txBody>
      </p:sp>
      <p:sp>
        <p:nvSpPr>
          <p:cNvPr id="38" name="AutoShape 9"/>
          <p:cNvSpPr>
            <a:spLocks noChangeArrowheads="1"/>
          </p:cNvSpPr>
          <p:nvPr/>
        </p:nvSpPr>
        <p:spPr bwMode="auto">
          <a:xfrm>
            <a:off x="3136945" y="5354185"/>
            <a:ext cx="747712" cy="552450"/>
          </a:xfrm>
          <a:prstGeom prst="flowChartDocument">
            <a:avLst/>
          </a:prstGeom>
          <a:solidFill>
            <a:srgbClr val="00CC99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 kern="0" dirty="0">
                <a:solidFill>
                  <a:sysClr val="windowText" lastClr="000000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SAM File</a:t>
            </a:r>
          </a:p>
        </p:txBody>
      </p:sp>
      <p:cxnSp>
        <p:nvCxnSpPr>
          <p:cNvPr id="39" name="Shape 67"/>
          <p:cNvCxnSpPr>
            <a:cxnSpLocks noChangeShapeType="1"/>
            <a:endCxn id="38" idx="1"/>
          </p:cNvCxnSpPr>
          <p:nvPr/>
        </p:nvCxnSpPr>
        <p:spPr bwMode="auto">
          <a:xfrm>
            <a:off x="2176507" y="5254172"/>
            <a:ext cx="960438" cy="376238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40" name="Shape 67"/>
          <p:cNvCxnSpPr>
            <a:cxnSpLocks noChangeShapeType="1"/>
            <a:endCxn id="37" idx="1"/>
          </p:cNvCxnSpPr>
          <p:nvPr/>
        </p:nvCxnSpPr>
        <p:spPr bwMode="auto">
          <a:xfrm>
            <a:off x="2608307" y="4535035"/>
            <a:ext cx="528638" cy="136525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41" name="직선 화살표 연결선 78"/>
          <p:cNvCxnSpPr>
            <a:cxnSpLocks noChangeShapeType="1"/>
            <a:stCxn id="37" idx="3"/>
            <a:endCxn id="22" idx="1"/>
          </p:cNvCxnSpPr>
          <p:nvPr/>
        </p:nvCxnSpPr>
        <p:spPr bwMode="auto">
          <a:xfrm>
            <a:off x="3884657" y="4671560"/>
            <a:ext cx="1368425" cy="1587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 type="arrow" w="med" len="med"/>
          </a:ln>
        </p:spPr>
      </p:cxnSp>
      <p:sp>
        <p:nvSpPr>
          <p:cNvPr id="42" name="AutoShape 9"/>
          <p:cNvSpPr>
            <a:spLocks noChangeArrowheads="1"/>
          </p:cNvSpPr>
          <p:nvPr/>
        </p:nvSpPr>
        <p:spPr bwMode="auto">
          <a:xfrm>
            <a:off x="5945232" y="5360535"/>
            <a:ext cx="747713" cy="552450"/>
          </a:xfrm>
          <a:prstGeom prst="flowChartDocument">
            <a:avLst/>
          </a:prstGeom>
          <a:solidFill>
            <a:schemeClr val="accent1">
              <a:lumMod val="40000"/>
              <a:lumOff val="6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 kern="0" dirty="0">
                <a:solidFill>
                  <a:sysClr val="windowText" lastClr="000000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Output</a:t>
            </a:r>
          </a:p>
        </p:txBody>
      </p:sp>
      <p:cxnSp>
        <p:nvCxnSpPr>
          <p:cNvPr id="43" name="직선 화살표 연결선 78"/>
          <p:cNvCxnSpPr>
            <a:cxnSpLocks noChangeShapeType="1"/>
            <a:stCxn id="38" idx="3"/>
            <a:endCxn id="42" idx="1"/>
          </p:cNvCxnSpPr>
          <p:nvPr/>
        </p:nvCxnSpPr>
        <p:spPr bwMode="auto">
          <a:xfrm>
            <a:off x="3884657" y="5630410"/>
            <a:ext cx="2060575" cy="635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 type="arrow" w="med" len="med"/>
          </a:ln>
        </p:spPr>
      </p:cxnSp>
      <p:cxnSp>
        <p:nvCxnSpPr>
          <p:cNvPr id="44" name="Shape 80"/>
          <p:cNvCxnSpPr>
            <a:cxnSpLocks noChangeShapeType="1"/>
            <a:stCxn id="42" idx="0"/>
          </p:cNvCxnSpPr>
          <p:nvPr/>
        </p:nvCxnSpPr>
        <p:spPr bwMode="auto">
          <a:xfrm rot="5400000" flipH="1" flipV="1">
            <a:off x="6630239" y="4056403"/>
            <a:ext cx="992188" cy="1616075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miter lim="800000"/>
            <a:headEnd/>
            <a:tailEnd type="arrow" w="med" len="med"/>
          </a:ln>
        </p:spPr>
      </p:cxnSp>
      <p:pic>
        <p:nvPicPr>
          <p:cNvPr id="45" name="Picture 5" descr="DMExpressLogo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16445" y="4331835"/>
            <a:ext cx="642937" cy="566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6" name="Picture 5" descr="DMExpressLogo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81570" y="5258935"/>
            <a:ext cx="642937" cy="566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54779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/>
          <p:cNvSpPr txBox="1">
            <a:spLocks/>
          </p:cNvSpPr>
          <p:nvPr/>
        </p:nvSpPr>
        <p:spPr bwMode="auto">
          <a:xfrm>
            <a:off x="297372" y="286724"/>
            <a:ext cx="9325524" cy="725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pPr lvl="0" latinLnBrk="0"/>
            <a:r>
              <a:rPr kumimoji="0" lang="ko-KR" altLang="en-US" sz="26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ＭＳ Ｐゴシック"/>
              </a:rPr>
              <a:t>적용 사례 </a:t>
            </a:r>
            <a:r>
              <a:rPr kumimoji="0" lang="en-US" altLang="ko-KR" sz="26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ＭＳ Ｐゴシック"/>
              </a:rPr>
              <a:t>: </a:t>
            </a:r>
            <a:r>
              <a:rPr kumimoji="0" lang="ko-KR" altLang="en-US" sz="26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ＭＳ Ｐゴシック"/>
              </a:rPr>
              <a:t>통합</a:t>
            </a:r>
            <a:r>
              <a:rPr kumimoji="0" lang="en-US" altLang="ko-KR" sz="26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ＭＳ Ｐゴシック"/>
              </a:rPr>
              <a:t> </a:t>
            </a:r>
            <a:r>
              <a:rPr lang="en-US" altLang="ko-KR" sz="2800" kern="0" dirty="0" smtClean="0">
                <a:solidFill>
                  <a:srgbClr val="FFFFFF"/>
                </a:solidFill>
                <a:latin typeface="+mn-lt"/>
                <a:ea typeface="ＭＳ Ｐゴシック"/>
                <a:cs typeface="ＭＳ Ｐゴシック"/>
              </a:rPr>
              <a:t>DB </a:t>
            </a:r>
            <a:r>
              <a:rPr lang="ko-KR" altLang="en-US" sz="2800" kern="0" dirty="0">
                <a:solidFill>
                  <a:srgbClr val="FFFFFF"/>
                </a:solidFill>
                <a:latin typeface="+mn-lt"/>
                <a:ea typeface="ＭＳ Ｐゴシック"/>
                <a:cs typeface="ＭＳ Ｐゴシック"/>
              </a:rPr>
              <a:t>정제 작업</a:t>
            </a:r>
            <a:endParaRPr kumimoji="0" lang="en-US" sz="2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ＭＳ Ｐゴシック"/>
            </a:endParaRPr>
          </a:p>
        </p:txBody>
      </p:sp>
      <p:sp>
        <p:nvSpPr>
          <p:cNvPr id="20" name="Rectangle 46"/>
          <p:cNvSpPr>
            <a:spLocks noChangeArrowheads="1"/>
          </p:cNvSpPr>
          <p:nvPr/>
        </p:nvSpPr>
        <p:spPr bwMode="auto">
          <a:xfrm>
            <a:off x="542970" y="1107510"/>
            <a:ext cx="8864600" cy="147732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buSzPct val="90000"/>
              <a:buBlip>
                <a:blip r:embed="rId2"/>
              </a:buBlip>
              <a:defRPr/>
            </a:pPr>
            <a:r>
              <a:rPr lang="en-US" altLang="ko-KR" sz="1200" dirty="0" smtClean="0">
                <a:latin typeface="+mn-ea"/>
              </a:rPr>
              <a:t>  </a:t>
            </a:r>
            <a:r>
              <a:rPr lang="ko-KR" altLang="en-US" sz="1200" dirty="0">
                <a:latin typeface="+mn-ea"/>
              </a:rPr>
              <a:t>적 용 분 야</a:t>
            </a:r>
            <a:br>
              <a:rPr lang="ko-KR" altLang="en-US" sz="1200" dirty="0">
                <a:latin typeface="+mn-ea"/>
              </a:rPr>
            </a:br>
            <a:r>
              <a:rPr lang="ko-KR" altLang="en-US" sz="1200" dirty="0">
                <a:latin typeface="+mn-ea"/>
              </a:rPr>
              <a:t>   </a:t>
            </a:r>
            <a:r>
              <a:rPr lang="en-US" altLang="ko-KR" sz="1200" dirty="0">
                <a:latin typeface="+mn-ea"/>
              </a:rPr>
              <a:t>- </a:t>
            </a:r>
            <a:r>
              <a:rPr lang="ko-KR" altLang="en-US" sz="1200" dirty="0">
                <a:latin typeface="+mn-ea"/>
              </a:rPr>
              <a:t>외부 기관별 대용량 파일 데이터와 </a:t>
            </a:r>
            <a:r>
              <a:rPr lang="en-US" altLang="ko-KR" sz="1200" dirty="0">
                <a:latin typeface="+mn-ea"/>
              </a:rPr>
              <a:t>DB</a:t>
            </a:r>
            <a:r>
              <a:rPr lang="ko-KR" altLang="en-US" sz="1200" dirty="0">
                <a:latin typeface="+mn-ea"/>
              </a:rPr>
              <a:t>간 데이터 처리 업무</a:t>
            </a:r>
            <a:br>
              <a:rPr lang="ko-KR" altLang="en-US" sz="1200" dirty="0">
                <a:latin typeface="+mn-ea"/>
              </a:rPr>
            </a:br>
            <a:r>
              <a:rPr lang="ko-KR" altLang="en-US" sz="1200" dirty="0">
                <a:latin typeface="+mn-ea"/>
              </a:rPr>
              <a:t>   </a:t>
            </a:r>
            <a:r>
              <a:rPr lang="en-US" altLang="ko-KR" sz="1200" dirty="0">
                <a:latin typeface="+mn-ea"/>
              </a:rPr>
              <a:t>- </a:t>
            </a:r>
            <a:r>
              <a:rPr lang="ko-KR" altLang="en-US" sz="1200" dirty="0">
                <a:latin typeface="+mn-ea"/>
              </a:rPr>
              <a:t>데이터 정제와 적재를 자동화와 월 배치 작업 시간 단축</a:t>
            </a:r>
          </a:p>
          <a:p>
            <a:pPr>
              <a:spcBef>
                <a:spcPct val="50000"/>
              </a:spcBef>
              <a:buSzPct val="90000"/>
              <a:buBlip>
                <a:blip r:embed="rId2"/>
              </a:buBlip>
              <a:defRPr/>
            </a:pPr>
            <a:r>
              <a:rPr lang="en-US" altLang="ko-KR" sz="1200" dirty="0" smtClean="0">
                <a:latin typeface="+mn-ea"/>
              </a:rPr>
              <a:t>  </a:t>
            </a:r>
            <a:r>
              <a:rPr lang="ko-KR" altLang="en-US" sz="1200" dirty="0">
                <a:latin typeface="+mn-ea"/>
              </a:rPr>
              <a:t>적 용 방 식</a:t>
            </a:r>
            <a:br>
              <a:rPr lang="ko-KR" altLang="en-US" sz="1200" dirty="0">
                <a:latin typeface="+mn-ea"/>
              </a:rPr>
            </a:br>
            <a:r>
              <a:rPr lang="ko-KR" altLang="en-US" sz="1200" dirty="0">
                <a:latin typeface="+mn-ea"/>
              </a:rPr>
              <a:t>   </a:t>
            </a:r>
            <a:r>
              <a:rPr lang="en-US" altLang="ko-KR" sz="1200" dirty="0">
                <a:latin typeface="+mn-ea"/>
              </a:rPr>
              <a:t>- </a:t>
            </a:r>
            <a:r>
              <a:rPr lang="ko-KR" altLang="en-US" sz="1200" dirty="0">
                <a:latin typeface="+mn-ea"/>
              </a:rPr>
              <a:t>파일 </a:t>
            </a:r>
            <a:r>
              <a:rPr lang="en-US" altLang="ko-KR" sz="1200" dirty="0">
                <a:latin typeface="+mn-ea"/>
              </a:rPr>
              <a:t>to </a:t>
            </a:r>
            <a:r>
              <a:rPr lang="ko-KR" altLang="en-US" sz="1200" dirty="0">
                <a:latin typeface="+mn-ea"/>
              </a:rPr>
              <a:t>파일 </a:t>
            </a:r>
            <a:r>
              <a:rPr lang="en-US" altLang="ko-KR" sz="1200" dirty="0">
                <a:latin typeface="+mn-ea"/>
              </a:rPr>
              <a:t>: </a:t>
            </a:r>
            <a:r>
              <a:rPr lang="en-US" altLang="ko-KR" sz="1200" dirty="0" err="1">
                <a:latin typeface="+mn-ea"/>
              </a:rPr>
              <a:t>DMExpress</a:t>
            </a:r>
            <a:r>
              <a:rPr lang="ko-KR" altLang="en-US" sz="1200" dirty="0">
                <a:latin typeface="+mn-ea"/>
              </a:rPr>
              <a:t>에서 파일을 읽어서 원하는 형태로 정제 후 파일로 저장</a:t>
            </a:r>
            <a:br>
              <a:rPr lang="ko-KR" altLang="en-US" sz="1200" dirty="0">
                <a:latin typeface="+mn-ea"/>
              </a:rPr>
            </a:br>
            <a:r>
              <a:rPr lang="ko-KR" altLang="en-US" sz="1200" dirty="0">
                <a:latin typeface="+mn-ea"/>
              </a:rPr>
              <a:t>   </a:t>
            </a:r>
            <a:r>
              <a:rPr lang="en-US" altLang="ko-KR" sz="1200" dirty="0">
                <a:latin typeface="+mn-ea"/>
              </a:rPr>
              <a:t>- </a:t>
            </a:r>
            <a:r>
              <a:rPr lang="ko-KR" altLang="en-US" sz="1200" dirty="0">
                <a:latin typeface="+mn-ea"/>
              </a:rPr>
              <a:t>파일 </a:t>
            </a:r>
            <a:r>
              <a:rPr lang="en-US" altLang="ko-KR" sz="1200" dirty="0">
                <a:latin typeface="+mn-ea"/>
              </a:rPr>
              <a:t>to DB   : </a:t>
            </a:r>
            <a:r>
              <a:rPr lang="en-US" altLang="ko-KR" sz="1200" dirty="0" err="1">
                <a:latin typeface="+mn-ea"/>
              </a:rPr>
              <a:t>DMExpress</a:t>
            </a:r>
            <a:r>
              <a:rPr lang="ko-KR" altLang="en-US" sz="1200" dirty="0">
                <a:latin typeface="+mn-ea"/>
              </a:rPr>
              <a:t>를 이용해서 파일의 데이터를 </a:t>
            </a:r>
            <a:r>
              <a:rPr lang="en-US" altLang="ko-KR" sz="1200" dirty="0">
                <a:latin typeface="+mn-ea"/>
              </a:rPr>
              <a:t>DB</a:t>
            </a:r>
            <a:r>
              <a:rPr lang="ko-KR" altLang="en-US" sz="1200" dirty="0">
                <a:latin typeface="+mn-ea"/>
              </a:rPr>
              <a:t>로 적재하며 적재하기 전 데이터 변환 진행</a:t>
            </a:r>
            <a:br>
              <a:rPr lang="ko-KR" altLang="en-US" sz="1200" dirty="0">
                <a:latin typeface="+mn-ea"/>
              </a:rPr>
            </a:br>
            <a:r>
              <a:rPr lang="ko-KR" altLang="en-US" sz="1200" dirty="0">
                <a:latin typeface="+mn-ea"/>
              </a:rPr>
              <a:t>   </a:t>
            </a:r>
            <a:r>
              <a:rPr lang="en-US" altLang="ko-KR" sz="1200" dirty="0">
                <a:latin typeface="+mn-ea"/>
              </a:rPr>
              <a:t>- DB to DB     : DB</a:t>
            </a:r>
            <a:r>
              <a:rPr lang="ko-KR" altLang="en-US" sz="1200" dirty="0">
                <a:latin typeface="+mn-ea"/>
              </a:rPr>
              <a:t>간의 데이터 이동을 쉽게 </a:t>
            </a:r>
            <a:r>
              <a:rPr lang="en-US" altLang="ko-KR" sz="1200" dirty="0">
                <a:latin typeface="+mn-ea"/>
              </a:rPr>
              <a:t>GUI </a:t>
            </a:r>
            <a:r>
              <a:rPr lang="ko-KR" altLang="en-US" sz="1200" dirty="0">
                <a:latin typeface="+mn-ea"/>
              </a:rPr>
              <a:t>방식으로 지원하며 고속으로 데이터 전송</a:t>
            </a:r>
          </a:p>
        </p:txBody>
      </p:sp>
      <p:grpSp>
        <p:nvGrpSpPr>
          <p:cNvPr id="47" name="그룹 46"/>
          <p:cNvGrpSpPr/>
          <p:nvPr/>
        </p:nvGrpSpPr>
        <p:grpSpPr>
          <a:xfrm>
            <a:off x="452689" y="2876465"/>
            <a:ext cx="9077325" cy="3533775"/>
            <a:chOff x="23813" y="2714625"/>
            <a:chExt cx="9077325" cy="3533775"/>
          </a:xfrm>
        </p:grpSpPr>
        <p:sp>
          <p:nvSpPr>
            <p:cNvPr id="48" name="Rectangle 4"/>
            <p:cNvSpPr>
              <a:spLocks noChangeArrowheads="1"/>
            </p:cNvSpPr>
            <p:nvPr/>
          </p:nvSpPr>
          <p:spPr bwMode="auto">
            <a:xfrm>
              <a:off x="136525" y="2916238"/>
              <a:ext cx="1820863" cy="1441450"/>
            </a:xfrm>
            <a:prstGeom prst="rect">
              <a:avLst/>
            </a:prstGeom>
            <a:noFill/>
            <a:ln w="9525">
              <a:solidFill>
                <a:srgbClr val="969696"/>
              </a:solidFill>
              <a:prstDash val="dash"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49" name="Rectangle 5"/>
            <p:cNvSpPr>
              <a:spLocks noChangeArrowheads="1"/>
            </p:cNvSpPr>
            <p:nvPr/>
          </p:nvSpPr>
          <p:spPr bwMode="auto">
            <a:xfrm>
              <a:off x="4672013" y="2928938"/>
              <a:ext cx="2000250" cy="2357437"/>
            </a:xfrm>
            <a:prstGeom prst="rect">
              <a:avLst/>
            </a:prstGeom>
            <a:noFill/>
            <a:ln w="9525">
              <a:solidFill>
                <a:schemeClr val="bg2"/>
              </a:solidFill>
              <a:prstDash val="dash"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50" name="Text Box 20"/>
            <p:cNvSpPr txBox="1">
              <a:spLocks noChangeArrowheads="1"/>
            </p:cNvSpPr>
            <p:nvPr/>
          </p:nvSpPr>
          <p:spPr bwMode="auto">
            <a:xfrm>
              <a:off x="23813" y="4357688"/>
              <a:ext cx="1093787" cy="4619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l" eaLnBrk="1" latinLnBrk="1" hangingPunct="1">
                <a:defRPr/>
              </a:pPr>
              <a:r>
                <a:rPr kumimoji="1" lang="en-US" altLang="ko-KR" sz="1200" b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굴림" pitchFamily="50" charset="-127"/>
                </a:rPr>
                <a:t>(Data</a:t>
              </a:r>
              <a:r>
                <a:rPr kumimoji="1" lang="ko-KR" altLang="en-US" sz="1200" b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굴림" pitchFamily="50" charset="-127"/>
                </a:rPr>
                <a:t>정제 및</a:t>
              </a:r>
              <a:endParaRPr kumimoji="1" lang="en-US" altLang="ko-KR" sz="12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굴림" pitchFamily="50" charset="-127"/>
              </a:endParaRPr>
            </a:p>
            <a:p>
              <a:pPr algn="l" eaLnBrk="1" latinLnBrk="1" hangingPunct="1">
                <a:defRPr/>
              </a:pPr>
              <a:r>
                <a:rPr kumimoji="1" lang="ko-KR" altLang="en-US" sz="1200" b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굴림" pitchFamily="50" charset="-127"/>
                </a:rPr>
                <a:t> 기간별 분류</a:t>
              </a:r>
              <a:r>
                <a:rPr kumimoji="1" lang="en-US" altLang="ko-KR" sz="1200" b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굴림" pitchFamily="50" charset="-127"/>
                </a:rPr>
                <a:t>)</a:t>
              </a:r>
            </a:p>
          </p:txBody>
        </p:sp>
        <p:sp>
          <p:nvSpPr>
            <p:cNvPr id="51" name="Text Box 34"/>
            <p:cNvSpPr txBox="1">
              <a:spLocks noChangeArrowheads="1"/>
            </p:cNvSpPr>
            <p:nvPr/>
          </p:nvSpPr>
          <p:spPr bwMode="auto">
            <a:xfrm>
              <a:off x="5029200" y="3143250"/>
              <a:ext cx="1423988" cy="307975"/>
            </a:xfrm>
            <a:prstGeom prst="rect">
              <a:avLst/>
            </a:prstGeom>
            <a:solidFill>
              <a:srgbClr val="EAEAEA"/>
            </a:solidFill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l" eaLnBrk="1" latinLnBrk="1" hangingPunct="1"/>
              <a:r>
                <a:rPr kumimoji="1" lang="en-US" altLang="ko-KR" sz="1400" b="1">
                  <a:latin typeface="굴림" pitchFamily="50" charset="-127"/>
                </a:rPr>
                <a:t>[DW</a:t>
              </a:r>
              <a:r>
                <a:rPr kumimoji="1" lang="ko-KR" altLang="en-US" sz="1400" b="1">
                  <a:latin typeface="굴림" pitchFamily="50" charset="-127"/>
                </a:rPr>
                <a:t>적재</a:t>
              </a:r>
              <a:r>
                <a:rPr kumimoji="1" lang="en-US" altLang="ko-KR" sz="1400" b="1">
                  <a:latin typeface="굴림" pitchFamily="50" charset="-127"/>
                </a:rPr>
                <a:t>/</a:t>
              </a:r>
              <a:r>
                <a:rPr kumimoji="1" lang="ko-KR" altLang="en-US" sz="1400" b="1">
                  <a:latin typeface="굴림" pitchFamily="50" charset="-127"/>
                </a:rPr>
                <a:t>확장</a:t>
              </a:r>
              <a:r>
                <a:rPr kumimoji="1" lang="en-US" altLang="ko-KR" sz="1400" b="1">
                  <a:latin typeface="굴림" pitchFamily="50" charset="-127"/>
                </a:rPr>
                <a:t>]</a:t>
              </a:r>
            </a:p>
          </p:txBody>
        </p:sp>
        <p:sp>
          <p:nvSpPr>
            <p:cNvPr id="52" name="Text Box 36"/>
            <p:cNvSpPr txBox="1">
              <a:spLocks noChangeArrowheads="1"/>
            </p:cNvSpPr>
            <p:nvPr/>
          </p:nvSpPr>
          <p:spPr bwMode="auto">
            <a:xfrm>
              <a:off x="674688" y="2744788"/>
              <a:ext cx="682625" cy="369887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l" eaLnBrk="1" latinLnBrk="1" hangingPunct="1">
                <a:defRPr/>
              </a:pPr>
              <a:r>
                <a:rPr kumimoji="1" lang="en-US" altLang="ko-KR" sz="1800" b="1" dirty="0">
                  <a:solidFill>
                    <a:srgbClr val="C0C0C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굴림" pitchFamily="50" charset="-127"/>
                </a:rPr>
                <a:t>RAW</a:t>
              </a:r>
            </a:p>
          </p:txBody>
        </p:sp>
        <p:sp>
          <p:nvSpPr>
            <p:cNvPr id="53" name="Text Box 45"/>
            <p:cNvSpPr txBox="1">
              <a:spLocks noChangeArrowheads="1"/>
            </p:cNvSpPr>
            <p:nvPr/>
          </p:nvSpPr>
          <p:spPr bwMode="auto">
            <a:xfrm>
              <a:off x="2600325" y="3121025"/>
              <a:ext cx="1477963" cy="307975"/>
            </a:xfrm>
            <a:prstGeom prst="rect">
              <a:avLst/>
            </a:prstGeom>
            <a:solidFill>
              <a:srgbClr val="EAEAEA"/>
            </a:solidFill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l" eaLnBrk="1" latinLnBrk="1" hangingPunct="1"/>
              <a:r>
                <a:rPr kumimoji="1" lang="en-US" altLang="ko-KR" sz="1400" b="1">
                  <a:latin typeface="굴림" pitchFamily="50" charset="-127"/>
                </a:rPr>
                <a:t>[</a:t>
              </a:r>
              <a:r>
                <a:rPr kumimoji="1" lang="ko-KR" altLang="en-US" sz="1400" b="1">
                  <a:latin typeface="굴림" pitchFamily="50" charset="-127"/>
                </a:rPr>
                <a:t>분석결과 조회</a:t>
              </a:r>
              <a:r>
                <a:rPr kumimoji="1" lang="en-US" altLang="ko-KR" sz="1400" b="1">
                  <a:latin typeface="굴림" pitchFamily="50" charset="-127"/>
                </a:rPr>
                <a:t>]</a:t>
              </a:r>
            </a:p>
          </p:txBody>
        </p:sp>
        <p:grpSp>
          <p:nvGrpSpPr>
            <p:cNvPr id="54" name="Group 5"/>
            <p:cNvGrpSpPr>
              <a:grpSpLocks/>
            </p:cNvGrpSpPr>
            <p:nvPr/>
          </p:nvGrpSpPr>
          <p:grpSpPr bwMode="auto">
            <a:xfrm>
              <a:off x="5243518" y="3643314"/>
              <a:ext cx="1009650" cy="1008062"/>
              <a:chOff x="580" y="2478"/>
              <a:chExt cx="636" cy="635"/>
            </a:xfrm>
            <a:gradFill>
              <a:gsLst>
                <a:gs pos="0">
                  <a:srgbClr val="FFC000"/>
                </a:gs>
                <a:gs pos="64999">
                  <a:srgbClr val="F0EBD5"/>
                </a:gs>
                <a:gs pos="100000">
                  <a:srgbClr val="D1C39F"/>
                </a:gs>
              </a:gsLst>
              <a:lin ang="16200000" scaled="0"/>
            </a:gradFill>
          </p:grpSpPr>
          <p:sp>
            <p:nvSpPr>
              <p:cNvPr id="91" name="AutoShape 6"/>
              <p:cNvSpPr>
                <a:spLocks noChangeArrowheads="1"/>
              </p:cNvSpPr>
              <p:nvPr/>
            </p:nvSpPr>
            <p:spPr bwMode="auto">
              <a:xfrm>
                <a:off x="580" y="2478"/>
                <a:ext cx="636" cy="635"/>
              </a:xfrm>
              <a:prstGeom prst="flowChartMagneticDisk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ko-KR" altLang="en-US"/>
              </a:p>
            </p:txBody>
          </p:sp>
          <p:sp>
            <p:nvSpPr>
              <p:cNvPr id="92" name="Text Box 7"/>
              <p:cNvSpPr txBox="1">
                <a:spLocks noChangeArrowheads="1"/>
              </p:cNvSpPr>
              <p:nvPr/>
            </p:nvSpPr>
            <p:spPr bwMode="auto">
              <a:xfrm>
                <a:off x="756" y="2750"/>
                <a:ext cx="319" cy="233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l" eaLnBrk="1" latinLnBrk="1" hangingPunct="1">
                  <a:defRPr/>
                </a:pPr>
                <a:r>
                  <a:rPr kumimoji="1" lang="en-US" altLang="ko-KR" sz="1800" dirty="0">
                    <a:solidFill>
                      <a:srgbClr val="FF0000"/>
                    </a:solidFill>
                    <a:latin typeface="굴림" pitchFamily="50" charset="-127"/>
                  </a:rPr>
                  <a:t>DB</a:t>
                </a:r>
              </a:p>
            </p:txBody>
          </p:sp>
        </p:grpSp>
        <p:sp>
          <p:nvSpPr>
            <p:cNvPr id="55" name="AutoShape 9"/>
            <p:cNvSpPr>
              <a:spLocks noChangeArrowheads="1"/>
            </p:cNvSpPr>
            <p:nvPr/>
          </p:nvSpPr>
          <p:spPr bwMode="auto">
            <a:xfrm>
              <a:off x="242888" y="3214688"/>
              <a:ext cx="668337" cy="552450"/>
            </a:xfrm>
            <a:prstGeom prst="flowChartDocument">
              <a:avLst/>
            </a:prstGeom>
            <a:solidFill>
              <a:srgbClr val="00CC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1" lang="ko-KR" altLang="en-US" sz="1200" kern="0" dirty="0">
                  <a:solidFill>
                    <a:sysClr val="windowText" lastClr="000000"/>
                  </a:solidFill>
                  <a:latin typeface="+mn-ea"/>
                </a:rPr>
                <a:t>기관별</a:t>
              </a:r>
              <a:r>
                <a:rPr kumimoji="1" lang="en-US" altLang="ko-KR" sz="1200" kern="0" dirty="0">
                  <a:solidFill>
                    <a:sysClr val="windowText" lastClr="000000"/>
                  </a:solidFill>
                  <a:latin typeface="+mn-ea"/>
                </a:rPr>
                <a:t/>
              </a:r>
              <a:br>
                <a:rPr kumimoji="1" lang="en-US" altLang="ko-KR" sz="1200" kern="0" dirty="0">
                  <a:solidFill>
                    <a:sysClr val="windowText" lastClr="000000"/>
                  </a:solidFill>
                  <a:latin typeface="+mn-ea"/>
                </a:rPr>
              </a:br>
              <a:r>
                <a:rPr kumimoji="1" lang="ko-KR" altLang="en-US" sz="1200" kern="0" dirty="0">
                  <a:solidFill>
                    <a:sysClr val="windowText" lastClr="000000"/>
                  </a:solidFill>
                  <a:latin typeface="+mn-ea"/>
                </a:rPr>
                <a:t>파일</a:t>
              </a:r>
              <a:endParaRPr kumimoji="1" lang="en-US" altLang="ko-KR" sz="1200" kern="0" dirty="0">
                <a:solidFill>
                  <a:sysClr val="windowText" lastClr="000000"/>
                </a:solidFill>
                <a:latin typeface="+mn-ea"/>
              </a:endParaRPr>
            </a:p>
          </p:txBody>
        </p:sp>
        <p:sp>
          <p:nvSpPr>
            <p:cNvPr id="56" name="AutoShape 8"/>
            <p:cNvSpPr>
              <a:spLocks noChangeArrowheads="1"/>
            </p:cNvSpPr>
            <p:nvPr/>
          </p:nvSpPr>
          <p:spPr bwMode="auto">
            <a:xfrm>
              <a:off x="1100138" y="3643313"/>
              <a:ext cx="763587" cy="646112"/>
            </a:xfrm>
            <a:prstGeom prst="flowChartMultidocument">
              <a:avLst/>
            </a:prstGeom>
            <a:solidFill>
              <a:srgbClr val="99CC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latinLnBrk="1" hangingPunct="1">
                <a:defRPr/>
              </a:pPr>
              <a:r>
                <a:rPr kumimoji="1" lang="ko-KR" altLang="en-US" sz="1200">
                  <a:latin typeface="+mn-ea"/>
                </a:rPr>
                <a:t>누적파일</a:t>
              </a:r>
              <a:endParaRPr kumimoji="1" lang="en-US" altLang="ko-KR" sz="1200" dirty="0">
                <a:latin typeface="+mn-ea"/>
              </a:endParaRPr>
            </a:p>
          </p:txBody>
        </p:sp>
        <p:sp>
          <p:nvSpPr>
            <p:cNvPr id="57" name="Text Box 37"/>
            <p:cNvSpPr txBox="1">
              <a:spLocks noChangeArrowheads="1"/>
            </p:cNvSpPr>
            <p:nvPr/>
          </p:nvSpPr>
          <p:spPr bwMode="auto">
            <a:xfrm>
              <a:off x="5411788" y="2714625"/>
              <a:ext cx="550862" cy="369888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l" eaLnBrk="1" latinLnBrk="1" hangingPunct="1">
                <a:defRPr/>
              </a:pPr>
              <a:r>
                <a:rPr kumimoji="1" lang="en-US" altLang="ko-KR" sz="1800" b="1" dirty="0">
                  <a:solidFill>
                    <a:srgbClr val="C0C0C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굴림" pitchFamily="50" charset="-127"/>
                </a:rPr>
                <a:t>DW</a:t>
              </a:r>
            </a:p>
          </p:txBody>
        </p:sp>
        <p:sp>
          <p:nvSpPr>
            <p:cNvPr id="58" name="Rectangle 4"/>
            <p:cNvSpPr>
              <a:spLocks noChangeArrowheads="1"/>
            </p:cNvSpPr>
            <p:nvPr/>
          </p:nvSpPr>
          <p:spPr bwMode="auto">
            <a:xfrm>
              <a:off x="1136650" y="4643438"/>
              <a:ext cx="1820863" cy="1441450"/>
            </a:xfrm>
            <a:prstGeom prst="rect">
              <a:avLst/>
            </a:prstGeom>
            <a:noFill/>
            <a:ln w="9525">
              <a:solidFill>
                <a:srgbClr val="969696"/>
              </a:solidFill>
              <a:prstDash val="dash"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59" name="Text Box 37"/>
            <p:cNvSpPr txBox="1">
              <a:spLocks noChangeArrowheads="1"/>
            </p:cNvSpPr>
            <p:nvPr/>
          </p:nvSpPr>
          <p:spPr bwMode="auto">
            <a:xfrm>
              <a:off x="1720850" y="5878513"/>
              <a:ext cx="665163" cy="369887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l" eaLnBrk="1" latinLnBrk="1" hangingPunct="1">
                <a:defRPr/>
              </a:pPr>
              <a:r>
                <a:rPr kumimoji="1" lang="en-US" altLang="ko-KR" sz="1800" b="1" dirty="0">
                  <a:solidFill>
                    <a:srgbClr val="C0C0C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굴림" pitchFamily="50" charset="-127"/>
                </a:rPr>
                <a:t>ODS</a:t>
              </a:r>
            </a:p>
          </p:txBody>
        </p:sp>
        <p:sp>
          <p:nvSpPr>
            <p:cNvPr id="60" name="AutoShape 6"/>
            <p:cNvSpPr>
              <a:spLocks noChangeArrowheads="1"/>
            </p:cNvSpPr>
            <p:nvPr/>
          </p:nvSpPr>
          <p:spPr bwMode="auto">
            <a:xfrm>
              <a:off x="1557338" y="5126038"/>
              <a:ext cx="1009650" cy="660400"/>
            </a:xfrm>
            <a:prstGeom prst="flowChartMagneticDisk">
              <a:avLst/>
            </a:prstGeom>
            <a:gradFill rotWithShape="0">
              <a:gsLst>
                <a:gs pos="0">
                  <a:srgbClr val="5E9EFF"/>
                </a:gs>
                <a:gs pos="39999">
                  <a:srgbClr val="85C2FF"/>
                </a:gs>
                <a:gs pos="70000">
                  <a:srgbClr val="C4D6EB"/>
                </a:gs>
                <a:gs pos="100000">
                  <a:srgbClr val="FFEBFA"/>
                </a:gs>
              </a:gsLst>
              <a:lin ang="16200000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61" name="Text Box 7"/>
            <p:cNvSpPr txBox="1">
              <a:spLocks noChangeArrowheads="1"/>
            </p:cNvSpPr>
            <p:nvPr/>
          </p:nvSpPr>
          <p:spPr bwMode="auto">
            <a:xfrm>
              <a:off x="1865313" y="5394325"/>
              <a:ext cx="396875" cy="2492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l" eaLnBrk="1" latinLnBrk="1" hangingPunct="1"/>
              <a:r>
                <a:rPr kumimoji="1" lang="en-US" altLang="ko-KR" sz="1200" b="1">
                  <a:solidFill>
                    <a:srgbClr val="FB2D0B"/>
                  </a:solidFill>
                  <a:latin typeface="굴림" pitchFamily="50" charset="-127"/>
                </a:rPr>
                <a:t>DB</a:t>
              </a:r>
              <a:endParaRPr kumimoji="1" lang="en-US" altLang="ko-KR" sz="1800">
                <a:latin typeface="굴림" pitchFamily="50" charset="-127"/>
              </a:endParaRPr>
            </a:p>
          </p:txBody>
        </p:sp>
        <p:cxnSp>
          <p:nvCxnSpPr>
            <p:cNvPr id="62" name="Shape 61"/>
            <p:cNvCxnSpPr>
              <a:cxnSpLocks noChangeShapeType="1"/>
              <a:stCxn id="55" idx="2"/>
              <a:endCxn id="56" idx="1"/>
            </p:cNvCxnSpPr>
            <p:nvPr/>
          </p:nvCxnSpPr>
          <p:spPr bwMode="auto">
            <a:xfrm rot="16200000" flipH="1">
              <a:off x="719932" y="3586956"/>
              <a:ext cx="236538" cy="523875"/>
            </a:xfrm>
            <a:prstGeom prst="bentConnector2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63" name="Shape 63"/>
            <p:cNvCxnSpPr>
              <a:cxnSpLocks noChangeShapeType="1"/>
              <a:stCxn id="56" idx="3"/>
              <a:endCxn id="60" idx="1"/>
            </p:cNvCxnSpPr>
            <p:nvPr/>
          </p:nvCxnSpPr>
          <p:spPr bwMode="auto">
            <a:xfrm>
              <a:off x="1863725" y="3967163"/>
              <a:ext cx="198438" cy="1158875"/>
            </a:xfrm>
            <a:prstGeom prst="bentConnector2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64" name="Rectangle 4"/>
            <p:cNvSpPr>
              <a:spLocks noChangeArrowheads="1"/>
            </p:cNvSpPr>
            <p:nvPr/>
          </p:nvSpPr>
          <p:spPr bwMode="auto">
            <a:xfrm>
              <a:off x="2386013" y="2916238"/>
              <a:ext cx="1820862" cy="1441450"/>
            </a:xfrm>
            <a:prstGeom prst="rect">
              <a:avLst/>
            </a:prstGeom>
            <a:noFill/>
            <a:ln w="9525">
              <a:solidFill>
                <a:srgbClr val="969696"/>
              </a:solidFill>
              <a:prstDash val="dash"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65" name="Text Box 37"/>
            <p:cNvSpPr txBox="1">
              <a:spLocks noChangeArrowheads="1"/>
            </p:cNvSpPr>
            <p:nvPr/>
          </p:nvSpPr>
          <p:spPr bwMode="auto">
            <a:xfrm>
              <a:off x="3016250" y="2714625"/>
              <a:ext cx="604838" cy="369888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l" eaLnBrk="1" latinLnBrk="1" hangingPunct="1">
                <a:defRPr/>
              </a:pPr>
              <a:r>
                <a:rPr kumimoji="1" lang="en-US" altLang="ko-KR" sz="1800" b="1" dirty="0">
                  <a:solidFill>
                    <a:srgbClr val="C0C0C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굴림" pitchFamily="50" charset="-127"/>
                </a:rPr>
                <a:t>STA</a:t>
              </a:r>
            </a:p>
          </p:txBody>
        </p:sp>
        <p:sp>
          <p:nvSpPr>
            <p:cNvPr id="66" name="Rectangle 5"/>
            <p:cNvSpPr>
              <a:spLocks noChangeArrowheads="1"/>
            </p:cNvSpPr>
            <p:nvPr/>
          </p:nvSpPr>
          <p:spPr bwMode="auto">
            <a:xfrm>
              <a:off x="7172325" y="2928938"/>
              <a:ext cx="1714500" cy="2357437"/>
            </a:xfrm>
            <a:prstGeom prst="rect">
              <a:avLst/>
            </a:prstGeom>
            <a:noFill/>
            <a:ln w="9525">
              <a:solidFill>
                <a:schemeClr val="bg2"/>
              </a:solidFill>
              <a:prstDash val="dash"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67" name="Text Box 37"/>
            <p:cNvSpPr txBox="1">
              <a:spLocks noChangeArrowheads="1"/>
            </p:cNvSpPr>
            <p:nvPr/>
          </p:nvSpPr>
          <p:spPr bwMode="auto">
            <a:xfrm>
              <a:off x="7783513" y="2716213"/>
              <a:ext cx="531812" cy="369887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l" eaLnBrk="1" latinLnBrk="1" hangingPunct="1">
                <a:defRPr/>
              </a:pPr>
              <a:r>
                <a:rPr kumimoji="1" lang="en-US" altLang="ko-KR" sz="1800" b="1" dirty="0">
                  <a:solidFill>
                    <a:srgbClr val="C0C0C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굴림" pitchFamily="50" charset="-127"/>
                </a:rPr>
                <a:t>DM</a:t>
              </a:r>
            </a:p>
          </p:txBody>
        </p:sp>
        <p:cxnSp>
          <p:nvCxnSpPr>
            <p:cNvPr id="68" name="Shape 67"/>
            <p:cNvCxnSpPr>
              <a:cxnSpLocks noChangeShapeType="1"/>
              <a:stCxn id="60" idx="4"/>
            </p:cNvCxnSpPr>
            <p:nvPr/>
          </p:nvCxnSpPr>
          <p:spPr bwMode="auto">
            <a:xfrm flipV="1">
              <a:off x="2566988" y="4651375"/>
              <a:ext cx="3181350" cy="804863"/>
            </a:xfrm>
            <a:prstGeom prst="bentConnector2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grpSp>
          <p:nvGrpSpPr>
            <p:cNvPr id="69" name="Group 5"/>
            <p:cNvGrpSpPr>
              <a:grpSpLocks/>
            </p:cNvGrpSpPr>
            <p:nvPr/>
          </p:nvGrpSpPr>
          <p:grpSpPr bwMode="auto">
            <a:xfrm>
              <a:off x="7529534" y="3357562"/>
              <a:ext cx="1009650" cy="660396"/>
              <a:chOff x="580" y="2478"/>
              <a:chExt cx="636" cy="635"/>
            </a:xfrm>
            <a:gradFill>
              <a:gsLst>
                <a:gs pos="0">
                  <a:srgbClr val="FBEAC7"/>
                </a:gs>
                <a:gs pos="17999">
                  <a:srgbClr val="FEE7F2"/>
                </a:gs>
                <a:gs pos="36000">
                  <a:srgbClr val="FAC77D"/>
                </a:gs>
                <a:gs pos="61000">
                  <a:srgbClr val="FBA97D"/>
                </a:gs>
                <a:gs pos="82001">
                  <a:srgbClr val="FBD49C"/>
                </a:gs>
                <a:gs pos="100000">
                  <a:srgbClr val="FEE7F2"/>
                </a:gs>
              </a:gsLst>
              <a:lin ang="16200000" scaled="0"/>
            </a:gradFill>
          </p:grpSpPr>
          <p:sp>
            <p:nvSpPr>
              <p:cNvPr id="89" name="AutoShape 6"/>
              <p:cNvSpPr>
                <a:spLocks noChangeArrowheads="1"/>
              </p:cNvSpPr>
              <p:nvPr/>
            </p:nvSpPr>
            <p:spPr bwMode="auto">
              <a:xfrm>
                <a:off x="580" y="2478"/>
                <a:ext cx="636" cy="635"/>
              </a:xfrm>
              <a:prstGeom prst="flowChartMagneticDisk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ko-KR" altLang="en-US"/>
              </a:p>
            </p:txBody>
          </p:sp>
          <p:sp>
            <p:nvSpPr>
              <p:cNvPr id="90" name="Text Box 7"/>
              <p:cNvSpPr txBox="1">
                <a:spLocks noChangeArrowheads="1"/>
              </p:cNvSpPr>
              <p:nvPr/>
            </p:nvSpPr>
            <p:spPr bwMode="auto">
              <a:xfrm>
                <a:off x="774" y="2750"/>
                <a:ext cx="250" cy="24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l" eaLnBrk="1" latinLnBrk="1" hangingPunct="1">
                  <a:defRPr/>
                </a:pPr>
                <a:r>
                  <a:rPr kumimoji="1" lang="en-US" altLang="ko-KR" sz="1200" b="1" dirty="0">
                    <a:solidFill>
                      <a:srgbClr val="FB2D0B"/>
                    </a:solidFill>
                    <a:latin typeface="굴림" pitchFamily="50" charset="-127"/>
                  </a:rPr>
                  <a:t>DB</a:t>
                </a:r>
                <a:endParaRPr kumimoji="1" lang="en-US" altLang="ko-KR" sz="1800" dirty="0">
                  <a:latin typeface="굴림" pitchFamily="50" charset="-127"/>
                </a:endParaRPr>
              </a:p>
            </p:txBody>
          </p:sp>
        </p:grpSp>
        <p:grpSp>
          <p:nvGrpSpPr>
            <p:cNvPr id="70" name="Group 5"/>
            <p:cNvGrpSpPr>
              <a:grpSpLocks/>
            </p:cNvGrpSpPr>
            <p:nvPr/>
          </p:nvGrpSpPr>
          <p:grpSpPr bwMode="auto">
            <a:xfrm>
              <a:off x="7529534" y="4286256"/>
              <a:ext cx="1009650" cy="660396"/>
              <a:chOff x="580" y="2478"/>
              <a:chExt cx="636" cy="635"/>
            </a:xfrm>
            <a:gradFill>
              <a:gsLst>
                <a:gs pos="0">
                  <a:srgbClr val="8488C4"/>
                </a:gs>
                <a:gs pos="53000">
                  <a:srgbClr val="D4DEFF"/>
                </a:gs>
                <a:gs pos="83000">
                  <a:srgbClr val="D4DEFF"/>
                </a:gs>
                <a:gs pos="100000">
                  <a:srgbClr val="96AB94"/>
                </a:gs>
              </a:gsLst>
              <a:lin ang="16200000" scaled="0"/>
            </a:gradFill>
          </p:grpSpPr>
          <p:sp>
            <p:nvSpPr>
              <p:cNvPr id="87" name="AutoShape 6"/>
              <p:cNvSpPr>
                <a:spLocks noChangeArrowheads="1"/>
              </p:cNvSpPr>
              <p:nvPr/>
            </p:nvSpPr>
            <p:spPr bwMode="auto">
              <a:xfrm>
                <a:off x="580" y="2478"/>
                <a:ext cx="636" cy="635"/>
              </a:xfrm>
              <a:prstGeom prst="flowChartMagneticDisk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ko-KR" altLang="en-US"/>
              </a:p>
            </p:txBody>
          </p:sp>
          <p:sp>
            <p:nvSpPr>
              <p:cNvPr id="88" name="Text Box 7"/>
              <p:cNvSpPr txBox="1">
                <a:spLocks noChangeArrowheads="1"/>
              </p:cNvSpPr>
              <p:nvPr/>
            </p:nvSpPr>
            <p:spPr bwMode="auto">
              <a:xfrm>
                <a:off x="774" y="2750"/>
                <a:ext cx="250" cy="24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l" eaLnBrk="1" latinLnBrk="1" hangingPunct="1">
                  <a:defRPr/>
                </a:pPr>
                <a:r>
                  <a:rPr kumimoji="1" lang="en-US" altLang="ko-KR" sz="1200" b="1" dirty="0">
                    <a:solidFill>
                      <a:srgbClr val="FB2D0B"/>
                    </a:solidFill>
                    <a:latin typeface="굴림" pitchFamily="50" charset="-127"/>
                  </a:rPr>
                  <a:t>DB</a:t>
                </a:r>
                <a:endParaRPr kumimoji="1" lang="en-US" altLang="ko-KR" sz="1800" dirty="0">
                  <a:latin typeface="굴림" pitchFamily="50" charset="-127"/>
                </a:endParaRPr>
              </a:p>
            </p:txBody>
          </p:sp>
        </p:grpSp>
        <p:sp>
          <p:nvSpPr>
            <p:cNvPr id="71" name="순서도: 화면 표시 74"/>
            <p:cNvSpPr>
              <a:spLocks noChangeArrowheads="1"/>
            </p:cNvSpPr>
            <p:nvPr/>
          </p:nvSpPr>
          <p:spPr bwMode="auto">
            <a:xfrm>
              <a:off x="2671763" y="3500438"/>
              <a:ext cx="500062" cy="428625"/>
            </a:xfrm>
            <a:prstGeom prst="flowChartDisplay">
              <a:avLst/>
            </a:prstGeom>
            <a:solidFill>
              <a:srgbClr val="FFFF66"/>
            </a:solidFill>
            <a:ln w="9525" algn="ctr">
              <a:solidFill>
                <a:schemeClr val="tx1"/>
              </a:solidFill>
              <a:round/>
              <a:headEnd type="triangle" w="med" len="med"/>
              <a:tailEnd type="triangle" w="med" len="med"/>
            </a:ln>
          </p:spPr>
          <p:txBody>
            <a:bodyPr lIns="79200" tIns="39600" rIns="79200" bIns="39600" anchor="ctr"/>
            <a:lstStyle/>
            <a:p>
              <a:pPr defTabSz="785813"/>
              <a:r>
                <a:rPr lang="ko-KR" altLang="en-US" sz="800" b="1"/>
                <a:t>분포도</a:t>
              </a:r>
            </a:p>
          </p:txBody>
        </p:sp>
        <p:sp>
          <p:nvSpPr>
            <p:cNvPr id="72" name="순서도: 화면 표시 75"/>
            <p:cNvSpPr>
              <a:spLocks noChangeArrowheads="1"/>
            </p:cNvSpPr>
            <p:nvPr/>
          </p:nvSpPr>
          <p:spPr bwMode="auto">
            <a:xfrm>
              <a:off x="3386138" y="3500438"/>
              <a:ext cx="500062" cy="428625"/>
            </a:xfrm>
            <a:prstGeom prst="flowChartDisplay">
              <a:avLst/>
            </a:prstGeom>
            <a:solidFill>
              <a:srgbClr val="FFFF66"/>
            </a:solidFill>
            <a:ln w="9525" algn="ctr">
              <a:solidFill>
                <a:schemeClr val="tx1"/>
              </a:solidFill>
              <a:round/>
              <a:headEnd type="triangle" w="med" len="med"/>
              <a:tailEnd type="triangle" w="med" len="med"/>
            </a:ln>
          </p:spPr>
          <p:txBody>
            <a:bodyPr lIns="79200" tIns="39600" rIns="79200" bIns="39600" anchor="ctr"/>
            <a:lstStyle/>
            <a:p>
              <a:pPr defTabSz="785813"/>
              <a:r>
                <a:rPr lang="ko-KR" altLang="en-US" sz="800" b="1">
                  <a:solidFill>
                    <a:srgbClr val="000000"/>
                  </a:solidFill>
                </a:rPr>
                <a:t>기관별</a:t>
              </a:r>
            </a:p>
          </p:txBody>
        </p:sp>
        <p:cxnSp>
          <p:nvCxnSpPr>
            <p:cNvPr id="73" name="꺾인 연결선 77"/>
            <p:cNvCxnSpPr>
              <a:cxnSpLocks noChangeShapeType="1"/>
              <a:stCxn id="60" idx="4"/>
              <a:endCxn id="71" idx="2"/>
            </p:cNvCxnSpPr>
            <p:nvPr/>
          </p:nvCxnSpPr>
          <p:spPr bwMode="auto">
            <a:xfrm flipV="1">
              <a:off x="2566988" y="3929063"/>
              <a:ext cx="354012" cy="1527175"/>
            </a:xfrm>
            <a:prstGeom prst="bentConnector2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74" name="꺾인 연결선 79"/>
            <p:cNvCxnSpPr>
              <a:cxnSpLocks noChangeShapeType="1"/>
              <a:stCxn id="60" idx="4"/>
              <a:endCxn id="72" idx="2"/>
            </p:cNvCxnSpPr>
            <p:nvPr/>
          </p:nvCxnSpPr>
          <p:spPr bwMode="auto">
            <a:xfrm flipV="1">
              <a:off x="2566988" y="3929063"/>
              <a:ext cx="1068387" cy="1527175"/>
            </a:xfrm>
            <a:prstGeom prst="bentConnector2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75" name="직선 화살표 연결선 83"/>
            <p:cNvCxnSpPr>
              <a:cxnSpLocks noChangeShapeType="1"/>
            </p:cNvCxnSpPr>
            <p:nvPr/>
          </p:nvCxnSpPr>
          <p:spPr bwMode="auto">
            <a:xfrm flipV="1">
              <a:off x="6253163" y="3687763"/>
              <a:ext cx="1276350" cy="460375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 type="triangle" w="med" len="med"/>
              <a:tailEnd type="triangle" w="med" len="med"/>
            </a:ln>
          </p:spPr>
        </p:cxnSp>
        <p:cxnSp>
          <p:nvCxnSpPr>
            <p:cNvPr id="76" name="직선 화살표 연결선 84"/>
            <p:cNvCxnSpPr>
              <a:cxnSpLocks noChangeShapeType="1"/>
            </p:cNvCxnSpPr>
            <p:nvPr/>
          </p:nvCxnSpPr>
          <p:spPr bwMode="auto">
            <a:xfrm>
              <a:off x="6253163" y="4148138"/>
              <a:ext cx="1276350" cy="468312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 type="triangle" w="med" len="med"/>
              <a:tailEnd type="triangle" w="med" len="med"/>
            </a:ln>
          </p:spPr>
        </p:cxnSp>
        <p:pic>
          <p:nvPicPr>
            <p:cNvPr id="77" name="Picture 5" descr="DMExpressLogo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314325" y="3857625"/>
              <a:ext cx="642938" cy="5667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8" name="Picture 5" descr="DMExpressLogo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743075" y="4143375"/>
              <a:ext cx="642938" cy="5667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9" name="Text Box 20"/>
            <p:cNvSpPr txBox="1">
              <a:spLocks noChangeArrowheads="1"/>
            </p:cNvSpPr>
            <p:nvPr/>
          </p:nvSpPr>
          <p:spPr bwMode="auto">
            <a:xfrm>
              <a:off x="1600200" y="4572000"/>
              <a:ext cx="97472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l" eaLnBrk="1" latinLnBrk="1" hangingPunct="1">
                <a:defRPr/>
              </a:pPr>
              <a:r>
                <a:rPr kumimoji="1" lang="en-US" altLang="ko-KR" sz="1200" b="1">
                  <a:solidFill>
                    <a:srgbClr val="FF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굴림" pitchFamily="50" charset="-127"/>
                </a:rPr>
                <a:t>(Data </a:t>
              </a:r>
              <a:r>
                <a:rPr kumimoji="1" lang="ko-KR" altLang="en-US" sz="1200" b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굴림" pitchFamily="50" charset="-127"/>
                </a:rPr>
                <a:t>적재</a:t>
              </a:r>
              <a:r>
                <a:rPr kumimoji="1" lang="en-US" altLang="ko-KR" sz="1200" b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굴림" pitchFamily="50" charset="-127"/>
                </a:rPr>
                <a:t>)</a:t>
              </a:r>
            </a:p>
          </p:txBody>
        </p:sp>
        <p:pic>
          <p:nvPicPr>
            <p:cNvPr id="80" name="Picture 5" descr="DMExpressLogo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268788" y="5153025"/>
              <a:ext cx="642937" cy="5667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1" name="Text Box 20"/>
            <p:cNvSpPr txBox="1">
              <a:spLocks noChangeArrowheads="1"/>
            </p:cNvSpPr>
            <p:nvPr/>
          </p:nvSpPr>
          <p:spPr bwMode="auto">
            <a:xfrm>
              <a:off x="3886200" y="5653088"/>
              <a:ext cx="1525588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l" eaLnBrk="1" latinLnBrk="1" hangingPunct="1">
                <a:defRPr/>
              </a:pPr>
              <a:r>
                <a:rPr kumimoji="1" lang="en-US" altLang="ko-KR" sz="1200" b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굴림" pitchFamily="50" charset="-127"/>
                </a:rPr>
                <a:t>(Data </a:t>
              </a:r>
              <a:r>
                <a:rPr kumimoji="1" lang="ko-KR" altLang="en-US" sz="1200" b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굴림" pitchFamily="50" charset="-127"/>
                </a:rPr>
                <a:t>변환 및 적재</a:t>
              </a:r>
              <a:r>
                <a:rPr kumimoji="1" lang="en-US" altLang="ko-KR" sz="1200" b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굴림" pitchFamily="50" charset="-127"/>
                </a:rPr>
                <a:t>)</a:t>
              </a:r>
            </a:p>
          </p:txBody>
        </p:sp>
        <p:pic>
          <p:nvPicPr>
            <p:cNvPr id="82" name="Picture 5" descr="DMExpressLogo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6600825" y="3857625"/>
              <a:ext cx="642938" cy="5667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3" name="Text Box 20"/>
            <p:cNvSpPr txBox="1">
              <a:spLocks noChangeArrowheads="1"/>
            </p:cNvSpPr>
            <p:nvPr/>
          </p:nvSpPr>
          <p:spPr bwMode="auto">
            <a:xfrm>
              <a:off x="6432550" y="3571875"/>
              <a:ext cx="97472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l" eaLnBrk="1" latinLnBrk="1" hangingPunct="1">
                <a:defRPr/>
              </a:pPr>
              <a:r>
                <a:rPr kumimoji="1" lang="en-US" altLang="ko-KR" sz="1200" b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굴림" pitchFamily="50" charset="-127"/>
                </a:rPr>
                <a:t>(Data </a:t>
              </a:r>
              <a:r>
                <a:rPr kumimoji="1" lang="ko-KR" altLang="en-US" sz="1200" b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굴림" pitchFamily="50" charset="-127"/>
                </a:rPr>
                <a:t>전송</a:t>
              </a:r>
              <a:r>
                <a:rPr kumimoji="1" lang="en-US" altLang="ko-KR" sz="1200" b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굴림" pitchFamily="50" charset="-127"/>
                </a:rPr>
                <a:t>)</a:t>
              </a:r>
            </a:p>
          </p:txBody>
        </p:sp>
        <p:cxnSp>
          <p:nvCxnSpPr>
            <p:cNvPr id="84" name="Shape 95"/>
            <p:cNvCxnSpPr>
              <a:cxnSpLocks noChangeShapeType="1"/>
            </p:cNvCxnSpPr>
            <p:nvPr/>
          </p:nvCxnSpPr>
          <p:spPr bwMode="auto">
            <a:xfrm flipH="1">
              <a:off x="8034338" y="4616450"/>
              <a:ext cx="504825" cy="330200"/>
            </a:xfrm>
            <a:prstGeom prst="curvedConnector4">
              <a:avLst>
                <a:gd name="adj1" fmla="val -45282"/>
                <a:gd name="adj2" fmla="val 169231"/>
              </a:avLst>
            </a:prstGeom>
            <a:noFill/>
            <a:ln w="9525" algn="ctr">
              <a:solidFill>
                <a:schemeClr val="tx1"/>
              </a:solidFill>
              <a:round/>
              <a:headEnd type="triangle" w="med" len="med"/>
              <a:tailEnd/>
            </a:ln>
          </p:spPr>
        </p:cxnSp>
        <p:pic>
          <p:nvPicPr>
            <p:cNvPr id="85" name="Picture 5" descr="DMExpressLogo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8386763" y="4933950"/>
              <a:ext cx="642937" cy="5667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6" name="Text Box 20"/>
            <p:cNvSpPr txBox="1">
              <a:spLocks noChangeArrowheads="1"/>
            </p:cNvSpPr>
            <p:nvPr/>
          </p:nvSpPr>
          <p:spPr bwMode="auto">
            <a:xfrm>
              <a:off x="7667625" y="5467350"/>
              <a:ext cx="1433513" cy="4619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l" eaLnBrk="1" latinLnBrk="1" hangingPunct="1">
                <a:defRPr/>
              </a:pPr>
              <a:r>
                <a:rPr kumimoji="1" lang="en-US" altLang="ko-KR" sz="1200" b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굴림" pitchFamily="50" charset="-127"/>
                </a:rPr>
                <a:t>(Data </a:t>
              </a:r>
              <a:r>
                <a:rPr kumimoji="1" lang="ko-KR" altLang="en-US" sz="1200" b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굴림" pitchFamily="50" charset="-127"/>
                </a:rPr>
                <a:t>집계</a:t>
              </a:r>
              <a:r>
                <a:rPr kumimoji="1" lang="en-US" altLang="ko-KR" sz="1200" b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굴림" pitchFamily="50" charset="-127"/>
                </a:rPr>
                <a:t>/</a:t>
              </a:r>
              <a:r>
                <a:rPr kumimoji="1" lang="ko-KR" altLang="en-US" sz="1200" b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굴림" pitchFamily="50" charset="-127"/>
                </a:rPr>
                <a:t>분석을</a:t>
              </a:r>
              <a:endParaRPr kumimoji="1" lang="en-US" altLang="ko-KR" sz="12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굴림" pitchFamily="50" charset="-127"/>
              </a:endParaRPr>
            </a:p>
            <a:p>
              <a:pPr algn="l" eaLnBrk="1" latinLnBrk="1" hangingPunct="1">
                <a:defRPr/>
              </a:pPr>
              <a:r>
                <a:rPr kumimoji="1" lang="en-US" altLang="ko-KR" sz="1200" b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굴림" pitchFamily="50" charset="-127"/>
                </a:rPr>
                <a:t>   </a:t>
              </a:r>
              <a:r>
                <a:rPr kumimoji="1" lang="ko-KR" altLang="en-US" sz="1200" b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굴림" pitchFamily="50" charset="-127"/>
                </a:rPr>
                <a:t>위한 연산작업</a:t>
              </a:r>
              <a:r>
                <a:rPr kumimoji="1" lang="en-US" altLang="ko-KR" sz="1200" b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굴림" pitchFamily="50" charset="-127"/>
                </a:rPr>
                <a:t>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97945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/>
          <p:cNvSpPr txBox="1">
            <a:spLocks/>
          </p:cNvSpPr>
          <p:nvPr/>
        </p:nvSpPr>
        <p:spPr bwMode="auto">
          <a:xfrm>
            <a:off x="297372" y="286724"/>
            <a:ext cx="9325524" cy="725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pPr lvl="0" latinLnBrk="0"/>
            <a:r>
              <a:rPr kumimoji="0" lang="ko-KR" altLang="en-US" sz="26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ＭＳ Ｐゴシック"/>
              </a:rPr>
              <a:t>적용 사례 </a:t>
            </a:r>
            <a:r>
              <a:rPr kumimoji="0" lang="en-US" altLang="ko-KR" sz="26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ＭＳ Ｐゴシック"/>
              </a:rPr>
              <a:t>: N</a:t>
            </a:r>
            <a:r>
              <a:rPr lang="ko-KR" altLang="en-US" kern="0" noProof="0" dirty="0" smtClean="0">
                <a:solidFill>
                  <a:srgbClr val="FFFFFF"/>
                </a:solidFill>
                <a:ea typeface="ＭＳ Ｐゴシック"/>
              </a:rPr>
              <a:t>생명</a:t>
            </a:r>
            <a:r>
              <a:rPr lang="en-US" altLang="ko-KR" sz="1800" kern="0" dirty="0" smtClean="0">
                <a:solidFill>
                  <a:srgbClr val="FFFFFF"/>
                </a:solidFill>
                <a:ea typeface="ＭＳ Ｐゴシック"/>
                <a:cs typeface="+mn-cs"/>
              </a:rPr>
              <a:t> (</a:t>
            </a:r>
            <a:r>
              <a:rPr lang="ko-KR" altLang="en-US" sz="1800" kern="0" dirty="0" smtClean="0">
                <a:solidFill>
                  <a:srgbClr val="FFFFFF"/>
                </a:solidFill>
                <a:ea typeface="ＭＳ Ｐゴシック"/>
                <a:cs typeface="+mn-cs"/>
              </a:rPr>
              <a:t>계리시스템</a:t>
            </a:r>
            <a:r>
              <a:rPr lang="en-US" altLang="ko-KR" sz="1800" kern="0" dirty="0" smtClean="0">
                <a:solidFill>
                  <a:srgbClr val="FFFFFF"/>
                </a:solidFill>
                <a:ea typeface="ＭＳ Ｐゴシック"/>
                <a:cs typeface="+mn-cs"/>
              </a:rPr>
              <a:t>)</a:t>
            </a:r>
            <a:endParaRPr kumimoji="0" lang="en-US" sz="2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itchFamily="34" charset="0"/>
              <a:ea typeface="ＭＳ Ｐゴシック"/>
            </a:endParaRP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831895" y="3090410"/>
            <a:ext cx="2149475" cy="2889250"/>
          </a:xfrm>
          <a:prstGeom prst="rect">
            <a:avLst/>
          </a:prstGeom>
          <a:noFill/>
          <a:ln w="9525">
            <a:solidFill>
              <a:srgbClr val="969696"/>
            </a:solidFill>
            <a:prstDash val="dash"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>
              <a:latin typeface="a아시아헤드2" panose="02020600000000000000" pitchFamily="18" charset="-127"/>
              <a:ea typeface="a아시아헤드2" panose="02020600000000000000" pitchFamily="18" charset="-127"/>
            </a:endParaRPr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6896145" y="3103110"/>
            <a:ext cx="2000250" cy="1690687"/>
          </a:xfrm>
          <a:prstGeom prst="rect">
            <a:avLst/>
          </a:prstGeom>
          <a:noFill/>
          <a:ln w="9525">
            <a:solidFill>
              <a:schemeClr val="bg2"/>
            </a:solidFill>
            <a:prstDash val="dash"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>
              <a:latin typeface="a아시아헤드2" panose="02020600000000000000" pitchFamily="18" charset="-127"/>
              <a:ea typeface="a아시아헤드2" panose="02020600000000000000" pitchFamily="18" charset="-127"/>
            </a:endParaRPr>
          </a:p>
        </p:txBody>
      </p:sp>
      <p:sp>
        <p:nvSpPr>
          <p:cNvPr id="6" name="Text Box 36"/>
          <p:cNvSpPr txBox="1">
            <a:spLocks noChangeArrowheads="1"/>
          </p:cNvSpPr>
          <p:nvPr/>
        </p:nvSpPr>
        <p:spPr bwMode="auto">
          <a:xfrm>
            <a:off x="1004615" y="2918960"/>
            <a:ext cx="1598515" cy="36933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800" smtClean="0">
                <a:solidFill>
                  <a:srgbClr val="C0C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아시아헤드2" panose="02020600000000000000" pitchFamily="18" charset="-127"/>
                <a:ea typeface="a아시아헤드2" panose="02020600000000000000" pitchFamily="18" charset="-127"/>
              </a:rPr>
              <a:t>관련 시스템</a:t>
            </a:r>
            <a:r>
              <a:rPr lang="en-US" altLang="ko-KR" sz="1800" dirty="0" smtClean="0">
                <a:solidFill>
                  <a:srgbClr val="C0C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아시아헤드2" panose="02020600000000000000" pitchFamily="18" charset="-127"/>
                <a:ea typeface="a아시아헤드2" panose="02020600000000000000" pitchFamily="18" charset="-127"/>
              </a:rPr>
              <a:t> </a:t>
            </a:r>
            <a:r>
              <a:rPr lang="en-US" altLang="ko-KR" sz="1800" dirty="0">
                <a:solidFill>
                  <a:srgbClr val="C0C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아시아헤드2" panose="02020600000000000000" pitchFamily="18" charset="-127"/>
                <a:ea typeface="a아시아헤드2" panose="02020600000000000000" pitchFamily="18" charset="-127"/>
              </a:rPr>
              <a:t>DB</a:t>
            </a:r>
          </a:p>
        </p:txBody>
      </p:sp>
      <p:grpSp>
        <p:nvGrpSpPr>
          <p:cNvPr id="7" name="Group 5"/>
          <p:cNvGrpSpPr>
            <a:grpSpLocks/>
          </p:cNvGrpSpPr>
          <p:nvPr/>
        </p:nvGrpSpPr>
        <p:grpSpPr bwMode="auto">
          <a:xfrm>
            <a:off x="7428974" y="3360432"/>
            <a:ext cx="1009587" cy="1008220"/>
            <a:chOff x="580" y="2478"/>
            <a:chExt cx="636" cy="635"/>
          </a:xfrm>
          <a:gradFill>
            <a:gsLst>
              <a:gs pos="0">
                <a:srgbClr val="FFC000"/>
              </a:gs>
              <a:gs pos="64999">
                <a:srgbClr val="F0EBD5"/>
              </a:gs>
              <a:gs pos="100000">
                <a:srgbClr val="D1C39F"/>
              </a:gs>
            </a:gsLst>
            <a:lin ang="16200000" scaled="0"/>
          </a:gradFill>
        </p:grpSpPr>
        <p:sp>
          <p:nvSpPr>
            <p:cNvPr id="8" name="AutoShape 6"/>
            <p:cNvSpPr>
              <a:spLocks noChangeArrowheads="1"/>
            </p:cNvSpPr>
            <p:nvPr/>
          </p:nvSpPr>
          <p:spPr bwMode="auto">
            <a:xfrm>
              <a:off x="580" y="2478"/>
              <a:ext cx="636" cy="635"/>
            </a:xfrm>
            <a:prstGeom prst="flowChartMagneticDisk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>
                <a:latin typeface="a아시아헤드2" panose="02020600000000000000" pitchFamily="18" charset="-127"/>
                <a:ea typeface="a아시아헤드2" panose="02020600000000000000" pitchFamily="18" charset="-127"/>
              </a:endParaRPr>
            </a:p>
          </p:txBody>
        </p:sp>
        <p:sp>
          <p:nvSpPr>
            <p:cNvPr id="9" name="Text Box 7"/>
            <p:cNvSpPr txBox="1">
              <a:spLocks noChangeArrowheads="1"/>
            </p:cNvSpPr>
            <p:nvPr/>
          </p:nvSpPr>
          <p:spPr bwMode="auto">
            <a:xfrm>
              <a:off x="756" y="2750"/>
              <a:ext cx="308" cy="233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ko-KR" sz="1800" dirty="0">
                  <a:solidFill>
                    <a:srgbClr val="FF0000"/>
                  </a:solidFill>
                  <a:latin typeface="a아시아헤드2" panose="02020600000000000000" pitchFamily="18" charset="-127"/>
                  <a:ea typeface="a아시아헤드2" panose="02020600000000000000" pitchFamily="18" charset="-127"/>
                </a:rPr>
                <a:t>DB</a:t>
              </a:r>
            </a:p>
          </p:txBody>
        </p:sp>
      </p:grpSp>
      <p:sp>
        <p:nvSpPr>
          <p:cNvPr id="10" name="AutoShape 9"/>
          <p:cNvSpPr>
            <a:spLocks noChangeArrowheads="1"/>
          </p:cNvSpPr>
          <p:nvPr/>
        </p:nvSpPr>
        <p:spPr bwMode="auto">
          <a:xfrm>
            <a:off x="3675425" y="3555547"/>
            <a:ext cx="747712" cy="552450"/>
          </a:xfrm>
          <a:prstGeom prst="flowChartDocument">
            <a:avLst/>
          </a:prstGeom>
          <a:solidFill>
            <a:srgbClr val="00CC99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 kern="0" dirty="0">
                <a:solidFill>
                  <a:sysClr val="windowText" lastClr="000000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SAM File</a:t>
            </a:r>
          </a:p>
        </p:txBody>
      </p:sp>
      <p:sp>
        <p:nvSpPr>
          <p:cNvPr id="12" name="AutoShape 8"/>
          <p:cNvSpPr>
            <a:spLocks noChangeArrowheads="1"/>
          </p:cNvSpPr>
          <p:nvPr/>
        </p:nvSpPr>
        <p:spPr bwMode="auto">
          <a:xfrm>
            <a:off x="5547722" y="3531735"/>
            <a:ext cx="763588" cy="646112"/>
          </a:xfrm>
          <a:prstGeom prst="flowChartMultidocument">
            <a:avLst/>
          </a:prstGeom>
          <a:solidFill>
            <a:srgbClr val="99CC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en-US" altLang="ko-KR" sz="1200">
                <a:latin typeface="a아시아헤드2" panose="02020600000000000000" pitchFamily="18" charset="-127"/>
                <a:ea typeface="a아시아헤드2" panose="02020600000000000000" pitchFamily="18" charset="-127"/>
              </a:rPr>
              <a:t>Output</a:t>
            </a:r>
          </a:p>
        </p:txBody>
      </p:sp>
      <p:sp>
        <p:nvSpPr>
          <p:cNvPr id="13" name="Text Box 37"/>
          <p:cNvSpPr txBox="1">
            <a:spLocks noChangeArrowheads="1"/>
          </p:cNvSpPr>
          <p:nvPr/>
        </p:nvSpPr>
        <p:spPr bwMode="auto">
          <a:xfrm>
            <a:off x="7240632" y="2888797"/>
            <a:ext cx="1529586" cy="36933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800" dirty="0" smtClean="0">
                <a:solidFill>
                  <a:srgbClr val="C0C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아시아헤드2" panose="02020600000000000000" pitchFamily="18" charset="-127"/>
                <a:ea typeface="a아시아헤드2" panose="02020600000000000000" pitchFamily="18" charset="-127"/>
              </a:rPr>
              <a:t>계리시스템</a:t>
            </a:r>
            <a:r>
              <a:rPr lang="en-US" altLang="ko-KR" sz="1800" dirty="0" smtClean="0">
                <a:solidFill>
                  <a:srgbClr val="C0C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아시아헤드2" panose="02020600000000000000" pitchFamily="18" charset="-127"/>
                <a:ea typeface="a아시아헤드2" panose="02020600000000000000" pitchFamily="18" charset="-127"/>
              </a:rPr>
              <a:t> DB</a:t>
            </a:r>
            <a:endParaRPr lang="en-US" altLang="ko-KR" sz="1800" dirty="0">
              <a:solidFill>
                <a:srgbClr val="C0C0C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아시아헤드2" panose="02020600000000000000" pitchFamily="18" charset="-127"/>
              <a:ea typeface="a아시아헤드2" panose="02020600000000000000" pitchFamily="18" charset="-127"/>
            </a:endParaRPr>
          </a:p>
        </p:txBody>
      </p:sp>
      <p:grpSp>
        <p:nvGrpSpPr>
          <p:cNvPr id="14" name="그룹 63"/>
          <p:cNvGrpSpPr>
            <a:grpSpLocks/>
          </p:cNvGrpSpPr>
          <p:nvPr/>
        </p:nvGrpSpPr>
        <p:grpSpPr bwMode="auto">
          <a:xfrm>
            <a:off x="1093832" y="3387272"/>
            <a:ext cx="1009650" cy="998538"/>
            <a:chOff x="719042" y="3249992"/>
            <a:chExt cx="1009587" cy="660504"/>
          </a:xfrm>
        </p:grpSpPr>
        <p:sp>
          <p:nvSpPr>
            <p:cNvPr id="15" name="AutoShape 6"/>
            <p:cNvSpPr>
              <a:spLocks noChangeArrowheads="1"/>
            </p:cNvSpPr>
            <p:nvPr/>
          </p:nvSpPr>
          <p:spPr bwMode="auto">
            <a:xfrm>
              <a:off x="719042" y="3249992"/>
              <a:ext cx="1009587" cy="660504"/>
            </a:xfrm>
            <a:prstGeom prst="flowChartMagneticDisk">
              <a:avLst/>
            </a:prstGeom>
            <a:gradFill rotWithShape="0">
              <a:gsLst>
                <a:gs pos="0">
                  <a:srgbClr val="5E9EFF"/>
                </a:gs>
                <a:gs pos="39999">
                  <a:srgbClr val="85C2FF"/>
                </a:gs>
                <a:gs pos="70000">
                  <a:srgbClr val="C4D6EB"/>
                </a:gs>
                <a:gs pos="100000">
                  <a:srgbClr val="FFEBFA"/>
                </a:gs>
              </a:gsLst>
              <a:lin ang="16200000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>
                <a:latin typeface="a아시아헤드2" panose="02020600000000000000" pitchFamily="18" charset="-127"/>
                <a:ea typeface="a아시아헤드2" panose="02020600000000000000" pitchFamily="18" charset="-127"/>
              </a:endParaRPr>
            </a:p>
          </p:txBody>
        </p:sp>
        <p:sp>
          <p:nvSpPr>
            <p:cNvPr id="16" name="Text Box 7"/>
            <p:cNvSpPr txBox="1">
              <a:spLocks noChangeArrowheads="1"/>
            </p:cNvSpPr>
            <p:nvPr/>
          </p:nvSpPr>
          <p:spPr bwMode="auto">
            <a:xfrm>
              <a:off x="1046047" y="3537371"/>
              <a:ext cx="455574" cy="2240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1600">
                  <a:solidFill>
                    <a:srgbClr val="FB2D0B"/>
                  </a:solidFill>
                  <a:latin typeface="a아시아헤드2" panose="02020600000000000000" pitchFamily="18" charset="-127"/>
                  <a:ea typeface="a아시아헤드2" panose="02020600000000000000" pitchFamily="18" charset="-127"/>
                </a:rPr>
                <a:t>DB</a:t>
              </a:r>
              <a:endParaRPr lang="en-US" altLang="ko-KR" sz="1600">
                <a:latin typeface="a아시아헤드2" panose="02020600000000000000" pitchFamily="18" charset="-127"/>
                <a:ea typeface="a아시아헤드2" panose="02020600000000000000" pitchFamily="18" charset="-127"/>
              </a:endParaRPr>
            </a:p>
          </p:txBody>
        </p:sp>
      </p:grpSp>
      <p:cxnSp>
        <p:nvCxnSpPr>
          <p:cNvPr id="17" name="Shape 67"/>
          <p:cNvCxnSpPr>
            <a:cxnSpLocks noChangeShapeType="1"/>
            <a:stCxn id="15" idx="4"/>
            <a:endCxn id="10" idx="1"/>
          </p:cNvCxnSpPr>
          <p:nvPr/>
        </p:nvCxnSpPr>
        <p:spPr bwMode="auto">
          <a:xfrm flipV="1">
            <a:off x="2103482" y="3831772"/>
            <a:ext cx="1571943" cy="54769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8" name="Text Box 20"/>
          <p:cNvSpPr txBox="1">
            <a:spLocks noChangeArrowheads="1"/>
          </p:cNvSpPr>
          <p:nvPr/>
        </p:nvSpPr>
        <p:spPr bwMode="auto">
          <a:xfrm>
            <a:off x="5040040" y="3387272"/>
            <a:ext cx="59055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2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아시아헤드2" panose="02020600000000000000" pitchFamily="18" charset="-127"/>
                <a:ea typeface="a아시아헤드2" panose="02020600000000000000" pitchFamily="18" charset="-127"/>
              </a:rPr>
              <a:t>(Sort)</a:t>
            </a:r>
          </a:p>
        </p:txBody>
      </p:sp>
      <p:sp>
        <p:nvSpPr>
          <p:cNvPr id="19" name="Text Box 20"/>
          <p:cNvSpPr txBox="1">
            <a:spLocks noChangeArrowheads="1"/>
          </p:cNvSpPr>
          <p:nvPr/>
        </p:nvSpPr>
        <p:spPr bwMode="auto">
          <a:xfrm>
            <a:off x="5013052" y="4682672"/>
            <a:ext cx="569515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2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아시아헤드2" panose="02020600000000000000" pitchFamily="18" charset="-127"/>
                <a:ea typeface="a아시아헤드2" panose="02020600000000000000" pitchFamily="18" charset="-127"/>
              </a:rPr>
              <a:t>(Join)</a:t>
            </a:r>
          </a:p>
        </p:txBody>
      </p:sp>
      <p:sp>
        <p:nvSpPr>
          <p:cNvPr id="20" name="Rectangle 46"/>
          <p:cNvSpPr>
            <a:spLocks noChangeArrowheads="1"/>
          </p:cNvSpPr>
          <p:nvPr/>
        </p:nvSpPr>
        <p:spPr bwMode="auto">
          <a:xfrm>
            <a:off x="542970" y="1196522"/>
            <a:ext cx="8864600" cy="155416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  <a:buSzPct val="90000"/>
              <a:buFontTx/>
              <a:buBlip>
                <a:blip r:embed="rId2"/>
              </a:buBlip>
              <a:defRPr/>
            </a:pPr>
            <a:r>
              <a:rPr lang="ko-KR" altLang="en-US" sz="1400" dirty="0">
                <a:latin typeface="+mn-ea"/>
              </a:rPr>
              <a:t> 적 용 분 야</a:t>
            </a:r>
            <a:br>
              <a:rPr lang="ko-KR" altLang="en-US" sz="1400" dirty="0">
                <a:latin typeface="+mn-ea"/>
              </a:rPr>
            </a:br>
            <a:r>
              <a:rPr lang="ko-KR" altLang="en-US" sz="1200" dirty="0">
                <a:latin typeface="+mn-ea"/>
              </a:rPr>
              <a:t>   </a:t>
            </a:r>
            <a:r>
              <a:rPr lang="en-US" altLang="ko-KR" sz="1200" dirty="0">
                <a:latin typeface="+mn-ea"/>
              </a:rPr>
              <a:t>. </a:t>
            </a:r>
            <a:r>
              <a:rPr lang="ko-KR" altLang="en-US" sz="1200" dirty="0" smtClean="0">
                <a:latin typeface="+mn-ea"/>
              </a:rPr>
              <a:t>계리시스템에 필요한 </a:t>
            </a:r>
            <a:r>
              <a:rPr lang="ko-KR" altLang="en-US" sz="1200" dirty="0">
                <a:latin typeface="+mn-ea"/>
              </a:rPr>
              <a:t>데이터 </a:t>
            </a:r>
            <a:r>
              <a:rPr lang="ko-KR" altLang="en-US" sz="1200" dirty="0" smtClean="0">
                <a:latin typeface="+mn-ea"/>
              </a:rPr>
              <a:t>추출</a:t>
            </a:r>
            <a:r>
              <a:rPr lang="en-US" altLang="ko-KR" sz="1200" dirty="0" smtClean="0">
                <a:latin typeface="+mn-ea"/>
              </a:rPr>
              <a:t>, </a:t>
            </a:r>
            <a:r>
              <a:rPr lang="ko-KR" altLang="en-US" sz="1200" dirty="0" smtClean="0">
                <a:latin typeface="+mn-ea"/>
              </a:rPr>
              <a:t>가공</a:t>
            </a:r>
            <a:r>
              <a:rPr lang="en-US" altLang="ko-KR" sz="1200" dirty="0" smtClean="0">
                <a:latin typeface="+mn-ea"/>
              </a:rPr>
              <a:t>, </a:t>
            </a:r>
            <a:r>
              <a:rPr lang="ko-KR" altLang="en-US" sz="1200" dirty="0" smtClean="0">
                <a:latin typeface="+mn-ea"/>
              </a:rPr>
              <a:t>적재 </a:t>
            </a:r>
            <a:r>
              <a:rPr lang="ko-KR" altLang="en-US" sz="1200" dirty="0">
                <a:latin typeface="+mn-ea"/>
              </a:rPr>
              <a:t>업무</a:t>
            </a:r>
            <a:br>
              <a:rPr lang="ko-KR" altLang="en-US" sz="1200" dirty="0">
                <a:latin typeface="+mn-ea"/>
              </a:rPr>
            </a:br>
            <a:r>
              <a:rPr lang="ko-KR" altLang="en-US" sz="1200" dirty="0">
                <a:latin typeface="+mn-ea"/>
              </a:rPr>
              <a:t>   </a:t>
            </a:r>
            <a:r>
              <a:rPr lang="en-US" altLang="ko-KR" sz="1200" dirty="0">
                <a:latin typeface="+mn-ea"/>
              </a:rPr>
              <a:t>. </a:t>
            </a:r>
            <a:r>
              <a:rPr lang="ko-KR" altLang="en-US" sz="1200" dirty="0" smtClean="0">
                <a:latin typeface="+mn-ea"/>
              </a:rPr>
              <a:t>다른 시스템에 존재하는 데이터를 주기적으로 계리시스템으로 이동하는 </a:t>
            </a:r>
            <a:r>
              <a:rPr lang="ko-KR" altLang="en-US" sz="1200" dirty="0">
                <a:latin typeface="+mn-ea"/>
              </a:rPr>
              <a:t>배치업무에서 사용</a:t>
            </a:r>
          </a:p>
          <a:p>
            <a:pPr algn="l">
              <a:spcBef>
                <a:spcPct val="50000"/>
              </a:spcBef>
              <a:buSzPct val="90000"/>
              <a:buFontTx/>
              <a:buBlip>
                <a:blip r:embed="rId2"/>
              </a:buBlip>
              <a:defRPr/>
            </a:pPr>
            <a:r>
              <a:rPr lang="ko-KR" altLang="en-US" sz="1400" dirty="0">
                <a:latin typeface="+mn-ea"/>
              </a:rPr>
              <a:t> 적 용 방 식</a:t>
            </a:r>
            <a:br>
              <a:rPr lang="ko-KR" altLang="en-US" sz="1400" dirty="0">
                <a:latin typeface="+mn-ea"/>
              </a:rPr>
            </a:br>
            <a:r>
              <a:rPr lang="ko-KR" altLang="en-US" sz="1200" dirty="0">
                <a:latin typeface="+mn-ea"/>
              </a:rPr>
              <a:t>   </a:t>
            </a:r>
            <a:r>
              <a:rPr lang="en-US" altLang="ko-KR" sz="1200" dirty="0">
                <a:latin typeface="+mn-ea"/>
              </a:rPr>
              <a:t>. </a:t>
            </a:r>
            <a:r>
              <a:rPr lang="ko-KR" altLang="en-US" sz="1200" dirty="0" smtClean="0">
                <a:latin typeface="+mn-ea"/>
              </a:rPr>
              <a:t>업무 요건에 맞게 </a:t>
            </a:r>
            <a:r>
              <a:rPr lang="en-US" altLang="ko-KR" sz="1200" dirty="0" err="1" smtClean="0">
                <a:latin typeface="+mn-ea"/>
              </a:rPr>
              <a:t>DMExpress</a:t>
            </a:r>
            <a:r>
              <a:rPr lang="en-US" altLang="ko-KR" sz="1200" dirty="0" smtClean="0">
                <a:latin typeface="+mn-ea"/>
              </a:rPr>
              <a:t> Application</a:t>
            </a:r>
            <a:r>
              <a:rPr lang="ko-KR" altLang="en-US" sz="1200" dirty="0" smtClean="0">
                <a:latin typeface="+mn-ea"/>
              </a:rPr>
              <a:t>을 개발 </a:t>
            </a:r>
            <a:r>
              <a:rPr lang="ko-KR" altLang="en-US" sz="1200" dirty="0">
                <a:latin typeface="+mn-ea"/>
              </a:rPr>
              <a:t>후 스케줄러를 이용하여 수행</a:t>
            </a:r>
            <a:br>
              <a:rPr lang="ko-KR" altLang="en-US" sz="1200" dirty="0">
                <a:latin typeface="+mn-ea"/>
              </a:rPr>
            </a:br>
            <a:r>
              <a:rPr lang="ko-KR" altLang="en-US" sz="1200" dirty="0">
                <a:latin typeface="+mn-ea"/>
              </a:rPr>
              <a:t>   </a:t>
            </a:r>
            <a:r>
              <a:rPr lang="en-US" altLang="ko-KR" sz="1200" dirty="0">
                <a:latin typeface="+mn-ea"/>
              </a:rPr>
              <a:t>. </a:t>
            </a:r>
            <a:r>
              <a:rPr lang="ko-KR" altLang="en-US" sz="1200" dirty="0" smtClean="0">
                <a:latin typeface="+mn-ea"/>
              </a:rPr>
              <a:t>타 시스템 </a:t>
            </a:r>
            <a:r>
              <a:rPr lang="en-US" altLang="ko-KR" sz="1200" dirty="0" smtClean="0">
                <a:latin typeface="+mn-ea"/>
              </a:rPr>
              <a:t>DB</a:t>
            </a:r>
            <a:r>
              <a:rPr lang="ko-KR" altLang="en-US" sz="1200" dirty="0" smtClean="0">
                <a:latin typeface="+mn-ea"/>
              </a:rPr>
              <a:t>의 데이터를 </a:t>
            </a:r>
            <a:r>
              <a:rPr lang="en-US" altLang="ko-KR" sz="1200" dirty="0">
                <a:latin typeface="+mn-ea"/>
              </a:rPr>
              <a:t>SAM File</a:t>
            </a:r>
            <a:r>
              <a:rPr lang="ko-KR" altLang="en-US" sz="1200" dirty="0">
                <a:latin typeface="+mn-ea"/>
              </a:rPr>
              <a:t>로 </a:t>
            </a:r>
            <a:r>
              <a:rPr lang="en-US" altLang="ko-KR" sz="1200" dirty="0">
                <a:latin typeface="+mn-ea"/>
              </a:rPr>
              <a:t>unload </a:t>
            </a:r>
            <a:r>
              <a:rPr lang="ko-KR" altLang="en-US" sz="1200" dirty="0">
                <a:latin typeface="+mn-ea"/>
              </a:rPr>
              <a:t>후 </a:t>
            </a:r>
            <a:r>
              <a:rPr lang="ko-KR" altLang="en-US" sz="1200" dirty="0" smtClean="0">
                <a:latin typeface="+mn-ea"/>
              </a:rPr>
              <a:t>계리시스템 </a:t>
            </a:r>
            <a:r>
              <a:rPr lang="en-US" altLang="ko-KR" sz="1200" dirty="0" smtClean="0">
                <a:latin typeface="+mn-ea"/>
              </a:rPr>
              <a:t>DB</a:t>
            </a:r>
            <a:r>
              <a:rPr lang="ko-KR" altLang="en-US" sz="1200" dirty="0" smtClean="0">
                <a:latin typeface="+mn-ea"/>
              </a:rPr>
              <a:t>에 </a:t>
            </a:r>
            <a:r>
              <a:rPr lang="en-US" altLang="ko-KR" sz="1200" dirty="0" smtClean="0">
                <a:latin typeface="+mn-ea"/>
              </a:rPr>
              <a:t>load</a:t>
            </a:r>
            <a:r>
              <a:rPr lang="ko-KR" altLang="en-US" sz="1200" dirty="0" smtClean="0">
                <a:latin typeface="+mn-ea"/>
              </a:rPr>
              <a:t>하는</a:t>
            </a:r>
            <a:r>
              <a:rPr lang="en-US" altLang="ko-KR" sz="1200" dirty="0" smtClean="0">
                <a:latin typeface="+mn-ea"/>
              </a:rPr>
              <a:t> </a:t>
            </a:r>
            <a:r>
              <a:rPr lang="ko-KR" altLang="en-US" sz="1200" dirty="0">
                <a:latin typeface="+mn-ea"/>
              </a:rPr>
              <a:t>작업</a:t>
            </a:r>
            <a:br>
              <a:rPr lang="ko-KR" altLang="en-US" sz="1200" dirty="0">
                <a:latin typeface="+mn-ea"/>
              </a:rPr>
            </a:br>
            <a:r>
              <a:rPr lang="ko-KR" altLang="en-US" sz="1200" dirty="0">
                <a:latin typeface="+mn-ea"/>
              </a:rPr>
              <a:t>   </a:t>
            </a:r>
            <a:r>
              <a:rPr lang="en-US" altLang="ko-KR" sz="1200" dirty="0">
                <a:latin typeface="+mn-ea"/>
              </a:rPr>
              <a:t>. </a:t>
            </a:r>
            <a:r>
              <a:rPr lang="ko-KR" altLang="en-US" sz="1200" dirty="0" smtClean="0">
                <a:latin typeface="+mn-ea"/>
              </a:rPr>
              <a:t>대량의 데이터를 쉽고 빠르게 추출</a:t>
            </a:r>
            <a:r>
              <a:rPr lang="en-US" altLang="ko-KR" sz="1200" dirty="0" smtClean="0">
                <a:latin typeface="+mn-ea"/>
              </a:rPr>
              <a:t>, </a:t>
            </a:r>
            <a:r>
              <a:rPr lang="ko-KR" altLang="en-US" sz="1200" dirty="0" smtClean="0">
                <a:latin typeface="+mn-ea"/>
              </a:rPr>
              <a:t>적재하는 업무에 적용 사용 중</a:t>
            </a:r>
            <a:endParaRPr lang="ko-KR" altLang="en-US" sz="1200" dirty="0">
              <a:solidFill>
                <a:srgbClr val="214063"/>
              </a:solidFill>
              <a:latin typeface="+mn-ea"/>
            </a:endParaRPr>
          </a:p>
        </p:txBody>
      </p:sp>
      <p:sp>
        <p:nvSpPr>
          <p:cNvPr id="21" name="Text Box 20"/>
          <p:cNvSpPr txBox="1">
            <a:spLocks noChangeArrowheads="1"/>
          </p:cNvSpPr>
          <p:nvPr/>
        </p:nvSpPr>
        <p:spPr bwMode="auto">
          <a:xfrm>
            <a:off x="4844841" y="5790747"/>
            <a:ext cx="2203680" cy="276999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2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아시아헤드2" panose="02020600000000000000" pitchFamily="18" charset="-127"/>
                <a:ea typeface="a아시아헤드2" panose="02020600000000000000" pitchFamily="18" charset="-127"/>
              </a:rPr>
              <a:t>(Conversion, </a:t>
            </a:r>
            <a:r>
              <a:rPr lang="en-US" altLang="ko-KR" sz="12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아시아헤드2" panose="02020600000000000000" pitchFamily="18" charset="-127"/>
                <a:ea typeface="a아시아헤드2" panose="02020600000000000000" pitchFamily="18" charset="-127"/>
              </a:rPr>
              <a:t>Reformat, Load)</a:t>
            </a:r>
            <a:endParaRPr lang="en-US" altLang="ko-KR" sz="1200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아시아헤드2" panose="02020600000000000000" pitchFamily="18" charset="-127"/>
              <a:ea typeface="a아시아헤드2" panose="02020600000000000000" pitchFamily="18" charset="-127"/>
            </a:endParaRPr>
          </a:p>
        </p:txBody>
      </p:sp>
      <p:sp>
        <p:nvSpPr>
          <p:cNvPr id="22" name="AutoShape 9"/>
          <p:cNvSpPr>
            <a:spLocks noChangeArrowheads="1"/>
          </p:cNvSpPr>
          <p:nvPr/>
        </p:nvSpPr>
        <p:spPr bwMode="auto">
          <a:xfrm>
            <a:off x="5686514" y="4446928"/>
            <a:ext cx="747713" cy="552450"/>
          </a:xfrm>
          <a:prstGeom prst="flowChartDocument">
            <a:avLst/>
          </a:prstGeom>
          <a:solidFill>
            <a:schemeClr val="accent2">
              <a:lumMod val="60000"/>
              <a:lumOff val="4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 kern="0" dirty="0">
                <a:solidFill>
                  <a:sysClr val="windowText" lastClr="000000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Output</a:t>
            </a:r>
          </a:p>
        </p:txBody>
      </p:sp>
      <p:cxnSp>
        <p:nvCxnSpPr>
          <p:cNvPr id="23" name="꺾인 연결선 77"/>
          <p:cNvCxnSpPr>
            <a:cxnSpLocks noChangeShapeType="1"/>
            <a:stCxn id="10" idx="3"/>
            <a:endCxn id="12" idx="1"/>
          </p:cNvCxnSpPr>
          <p:nvPr/>
        </p:nvCxnSpPr>
        <p:spPr bwMode="auto">
          <a:xfrm>
            <a:off x="4423137" y="3831772"/>
            <a:ext cx="1124585" cy="23019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miter lim="800000"/>
            <a:headEnd/>
            <a:tailEnd type="arrow" w="med" len="med"/>
          </a:ln>
        </p:spPr>
      </p:cxnSp>
      <p:cxnSp>
        <p:nvCxnSpPr>
          <p:cNvPr id="25" name="직선 화살표 연결선 78"/>
          <p:cNvCxnSpPr>
            <a:cxnSpLocks noChangeShapeType="1"/>
            <a:stCxn id="10" idx="3"/>
            <a:endCxn id="22" idx="1"/>
          </p:cNvCxnSpPr>
          <p:nvPr/>
        </p:nvCxnSpPr>
        <p:spPr bwMode="auto">
          <a:xfrm>
            <a:off x="4423137" y="3831772"/>
            <a:ext cx="1263377" cy="891381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 type="arrow" w="med" len="med"/>
          </a:ln>
        </p:spPr>
      </p:cxnSp>
      <p:cxnSp>
        <p:nvCxnSpPr>
          <p:cNvPr id="26" name="Shape 79"/>
          <p:cNvCxnSpPr>
            <a:cxnSpLocks noChangeShapeType="1"/>
            <a:stCxn id="12" idx="3"/>
            <a:endCxn id="8" idx="2"/>
          </p:cNvCxnSpPr>
          <p:nvPr/>
        </p:nvCxnSpPr>
        <p:spPr bwMode="auto">
          <a:xfrm>
            <a:off x="6311310" y="3854791"/>
            <a:ext cx="1117664" cy="9751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miter lim="800000"/>
            <a:headEnd/>
            <a:tailEnd type="arrow" w="med" len="med"/>
          </a:ln>
        </p:spPr>
      </p:cxnSp>
      <p:cxnSp>
        <p:nvCxnSpPr>
          <p:cNvPr id="27" name="Shape 80"/>
          <p:cNvCxnSpPr>
            <a:cxnSpLocks noChangeShapeType="1"/>
            <a:stCxn id="22" idx="3"/>
            <a:endCxn id="8" idx="3"/>
          </p:cNvCxnSpPr>
          <p:nvPr/>
        </p:nvCxnSpPr>
        <p:spPr bwMode="auto">
          <a:xfrm flipV="1">
            <a:off x="6434227" y="4368652"/>
            <a:ext cx="1499541" cy="354501"/>
          </a:xfrm>
          <a:prstGeom prst="bentConnector2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 type="arrow" w="med" len="med"/>
          </a:ln>
        </p:spPr>
      </p:cxnSp>
      <p:pic>
        <p:nvPicPr>
          <p:cNvPr id="30" name="Picture 5" descr="DMExpressLogo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22527" y="3458710"/>
            <a:ext cx="642938" cy="566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1" name="그룹 63"/>
          <p:cNvGrpSpPr>
            <a:grpSpLocks/>
          </p:cNvGrpSpPr>
          <p:nvPr/>
        </p:nvGrpSpPr>
        <p:grpSpPr bwMode="auto">
          <a:xfrm>
            <a:off x="1598657" y="4034972"/>
            <a:ext cx="1009650" cy="998538"/>
            <a:chOff x="719042" y="3249992"/>
            <a:chExt cx="1009587" cy="660504"/>
          </a:xfrm>
        </p:grpSpPr>
        <p:sp>
          <p:nvSpPr>
            <p:cNvPr id="32" name="AutoShape 6"/>
            <p:cNvSpPr>
              <a:spLocks noChangeArrowheads="1"/>
            </p:cNvSpPr>
            <p:nvPr/>
          </p:nvSpPr>
          <p:spPr bwMode="auto">
            <a:xfrm>
              <a:off x="719042" y="3249992"/>
              <a:ext cx="1009587" cy="660504"/>
            </a:xfrm>
            <a:prstGeom prst="flowChartMagneticDisk">
              <a:avLst/>
            </a:prstGeom>
            <a:gradFill rotWithShape="0">
              <a:gsLst>
                <a:gs pos="0">
                  <a:srgbClr val="5E9EFF"/>
                </a:gs>
                <a:gs pos="39999">
                  <a:srgbClr val="85C2FF"/>
                </a:gs>
                <a:gs pos="70000">
                  <a:srgbClr val="C4D6EB"/>
                </a:gs>
                <a:gs pos="100000">
                  <a:srgbClr val="FFEBFA"/>
                </a:gs>
              </a:gsLst>
              <a:lin ang="16200000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>
                <a:latin typeface="a아시아헤드2" panose="02020600000000000000" pitchFamily="18" charset="-127"/>
                <a:ea typeface="a아시아헤드2" panose="02020600000000000000" pitchFamily="18" charset="-127"/>
              </a:endParaRPr>
            </a:p>
          </p:txBody>
        </p:sp>
        <p:sp>
          <p:nvSpPr>
            <p:cNvPr id="33" name="Text Box 7"/>
            <p:cNvSpPr txBox="1">
              <a:spLocks noChangeArrowheads="1"/>
            </p:cNvSpPr>
            <p:nvPr/>
          </p:nvSpPr>
          <p:spPr bwMode="auto">
            <a:xfrm>
              <a:off x="1046047" y="3537371"/>
              <a:ext cx="455574" cy="2240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1600">
                  <a:solidFill>
                    <a:srgbClr val="FB2D0B"/>
                  </a:solidFill>
                  <a:latin typeface="a아시아헤드2" panose="02020600000000000000" pitchFamily="18" charset="-127"/>
                  <a:ea typeface="a아시아헤드2" panose="02020600000000000000" pitchFamily="18" charset="-127"/>
                </a:rPr>
                <a:t>DB</a:t>
              </a:r>
              <a:endParaRPr lang="en-US" altLang="ko-KR" sz="1600">
                <a:latin typeface="a아시아헤드2" panose="02020600000000000000" pitchFamily="18" charset="-127"/>
                <a:ea typeface="a아시아헤드2" panose="02020600000000000000" pitchFamily="18" charset="-127"/>
              </a:endParaRPr>
            </a:p>
          </p:txBody>
        </p:sp>
      </p:grpSp>
      <p:grpSp>
        <p:nvGrpSpPr>
          <p:cNvPr id="34" name="그룹 63"/>
          <p:cNvGrpSpPr>
            <a:grpSpLocks/>
          </p:cNvGrpSpPr>
          <p:nvPr/>
        </p:nvGrpSpPr>
        <p:grpSpPr bwMode="auto">
          <a:xfrm>
            <a:off x="1166857" y="4755697"/>
            <a:ext cx="1009650" cy="998538"/>
            <a:chOff x="719042" y="3249992"/>
            <a:chExt cx="1009587" cy="660504"/>
          </a:xfrm>
        </p:grpSpPr>
        <p:sp>
          <p:nvSpPr>
            <p:cNvPr id="35" name="AutoShape 6"/>
            <p:cNvSpPr>
              <a:spLocks noChangeArrowheads="1"/>
            </p:cNvSpPr>
            <p:nvPr/>
          </p:nvSpPr>
          <p:spPr bwMode="auto">
            <a:xfrm>
              <a:off x="719042" y="3249992"/>
              <a:ext cx="1009587" cy="660504"/>
            </a:xfrm>
            <a:prstGeom prst="flowChartMagneticDisk">
              <a:avLst/>
            </a:prstGeom>
            <a:gradFill rotWithShape="0">
              <a:gsLst>
                <a:gs pos="0">
                  <a:srgbClr val="5E9EFF"/>
                </a:gs>
                <a:gs pos="39999">
                  <a:srgbClr val="85C2FF"/>
                </a:gs>
                <a:gs pos="70000">
                  <a:srgbClr val="C4D6EB"/>
                </a:gs>
                <a:gs pos="100000">
                  <a:srgbClr val="FFEBFA"/>
                </a:gs>
              </a:gsLst>
              <a:lin ang="16200000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>
                <a:latin typeface="a아시아헤드2" panose="02020600000000000000" pitchFamily="18" charset="-127"/>
                <a:ea typeface="a아시아헤드2" panose="02020600000000000000" pitchFamily="18" charset="-127"/>
              </a:endParaRPr>
            </a:p>
          </p:txBody>
        </p:sp>
        <p:sp>
          <p:nvSpPr>
            <p:cNvPr id="36" name="Text Box 7"/>
            <p:cNvSpPr txBox="1">
              <a:spLocks noChangeArrowheads="1"/>
            </p:cNvSpPr>
            <p:nvPr/>
          </p:nvSpPr>
          <p:spPr bwMode="auto">
            <a:xfrm>
              <a:off x="1046047" y="3537371"/>
              <a:ext cx="455574" cy="2240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1600">
                  <a:solidFill>
                    <a:srgbClr val="FB2D0B"/>
                  </a:solidFill>
                  <a:latin typeface="a아시아헤드2" panose="02020600000000000000" pitchFamily="18" charset="-127"/>
                  <a:ea typeface="a아시아헤드2" panose="02020600000000000000" pitchFamily="18" charset="-127"/>
                </a:rPr>
                <a:t>DB</a:t>
              </a:r>
              <a:endParaRPr lang="en-US" altLang="ko-KR" sz="1600">
                <a:latin typeface="a아시아헤드2" panose="02020600000000000000" pitchFamily="18" charset="-127"/>
                <a:ea typeface="a아시아헤드2" panose="02020600000000000000" pitchFamily="18" charset="-127"/>
              </a:endParaRPr>
            </a:p>
          </p:txBody>
        </p:sp>
      </p:grpSp>
      <p:sp>
        <p:nvSpPr>
          <p:cNvPr id="37" name="AutoShape 9"/>
          <p:cNvSpPr>
            <a:spLocks noChangeArrowheads="1"/>
          </p:cNvSpPr>
          <p:nvPr/>
        </p:nvSpPr>
        <p:spPr bwMode="auto">
          <a:xfrm>
            <a:off x="3675425" y="4395335"/>
            <a:ext cx="747712" cy="552450"/>
          </a:xfrm>
          <a:prstGeom prst="flowChartDocument">
            <a:avLst/>
          </a:prstGeom>
          <a:solidFill>
            <a:srgbClr val="00CC99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 kern="0" dirty="0">
                <a:solidFill>
                  <a:sysClr val="windowText" lastClr="000000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SAM File</a:t>
            </a:r>
          </a:p>
        </p:txBody>
      </p:sp>
      <p:sp>
        <p:nvSpPr>
          <p:cNvPr id="38" name="AutoShape 9"/>
          <p:cNvSpPr>
            <a:spLocks noChangeArrowheads="1"/>
          </p:cNvSpPr>
          <p:nvPr/>
        </p:nvSpPr>
        <p:spPr bwMode="auto">
          <a:xfrm>
            <a:off x="3675425" y="5354185"/>
            <a:ext cx="747712" cy="552450"/>
          </a:xfrm>
          <a:prstGeom prst="flowChartDocument">
            <a:avLst/>
          </a:prstGeom>
          <a:solidFill>
            <a:srgbClr val="00CC99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 kern="0" dirty="0">
                <a:solidFill>
                  <a:sysClr val="windowText" lastClr="000000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SAM File</a:t>
            </a:r>
          </a:p>
        </p:txBody>
      </p:sp>
      <p:cxnSp>
        <p:nvCxnSpPr>
          <p:cNvPr id="39" name="Shape 67"/>
          <p:cNvCxnSpPr>
            <a:cxnSpLocks noChangeShapeType="1"/>
            <a:stCxn id="35" idx="4"/>
            <a:endCxn id="38" idx="1"/>
          </p:cNvCxnSpPr>
          <p:nvPr/>
        </p:nvCxnSpPr>
        <p:spPr bwMode="auto">
          <a:xfrm>
            <a:off x="2176507" y="5254966"/>
            <a:ext cx="1498918" cy="375444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40" name="Shape 67"/>
          <p:cNvCxnSpPr>
            <a:cxnSpLocks noChangeShapeType="1"/>
            <a:stCxn id="32" idx="4"/>
            <a:endCxn id="37" idx="1"/>
          </p:cNvCxnSpPr>
          <p:nvPr/>
        </p:nvCxnSpPr>
        <p:spPr bwMode="auto">
          <a:xfrm>
            <a:off x="2608307" y="4534241"/>
            <a:ext cx="1067118" cy="137319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41" name="직선 화살표 연결선 78"/>
          <p:cNvCxnSpPr>
            <a:cxnSpLocks noChangeShapeType="1"/>
            <a:stCxn id="37" idx="3"/>
            <a:endCxn id="22" idx="1"/>
          </p:cNvCxnSpPr>
          <p:nvPr/>
        </p:nvCxnSpPr>
        <p:spPr bwMode="auto">
          <a:xfrm>
            <a:off x="4423137" y="4671560"/>
            <a:ext cx="1263377" cy="51593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 type="arrow" w="med" len="med"/>
          </a:ln>
        </p:spPr>
      </p:cxnSp>
      <p:cxnSp>
        <p:nvCxnSpPr>
          <p:cNvPr id="44" name="Shape 80"/>
          <p:cNvCxnSpPr>
            <a:cxnSpLocks noChangeShapeType="1"/>
            <a:stCxn id="38" idx="3"/>
            <a:endCxn id="8" idx="3"/>
          </p:cNvCxnSpPr>
          <p:nvPr/>
        </p:nvCxnSpPr>
        <p:spPr bwMode="auto">
          <a:xfrm flipV="1">
            <a:off x="4423137" y="4368652"/>
            <a:ext cx="3510631" cy="1261758"/>
          </a:xfrm>
          <a:prstGeom prst="bentConnector2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 type="arrow" w="med" len="med"/>
          </a:ln>
        </p:spPr>
      </p:cxnSp>
      <p:pic>
        <p:nvPicPr>
          <p:cNvPr id="45" name="Picture 5" descr="DMExpressLogo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93965" y="4331835"/>
            <a:ext cx="642937" cy="566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6" name="Picture 5" descr="DMExpressLogo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526450" y="5258935"/>
            <a:ext cx="642937" cy="566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4" name="Picture 5" descr="DMExpressLogo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04344" y="3458710"/>
            <a:ext cx="642938" cy="566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5" name="Picture 5" descr="DMExpressLogo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75782" y="4331835"/>
            <a:ext cx="642937" cy="566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6" name="Picture 5" descr="DMExpressLogo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63387" y="5258935"/>
            <a:ext cx="642937" cy="566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9" name="Picture 5" descr="DMExpressLogo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23082" y="3548403"/>
            <a:ext cx="642938" cy="566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0" name="Picture 5" descr="DMExpressLogo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94520" y="4421528"/>
            <a:ext cx="642937" cy="566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1" name="Text Box 20"/>
          <p:cNvSpPr txBox="1">
            <a:spLocks noChangeArrowheads="1"/>
          </p:cNvSpPr>
          <p:nvPr/>
        </p:nvSpPr>
        <p:spPr bwMode="auto">
          <a:xfrm>
            <a:off x="7128220" y="4759616"/>
            <a:ext cx="612796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2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아시아헤드2" panose="02020600000000000000" pitchFamily="18" charset="-127"/>
                <a:ea typeface="a아시아헤드2" panose="02020600000000000000" pitchFamily="18" charset="-127"/>
              </a:rPr>
              <a:t>(Load)</a:t>
            </a:r>
            <a:endParaRPr lang="en-US" altLang="ko-KR" sz="1200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아시아헤드2" panose="02020600000000000000" pitchFamily="18" charset="-127"/>
              <a:ea typeface="a아시아헤드2" panose="02020600000000000000" pitchFamily="18" charset="-127"/>
            </a:endParaRPr>
          </a:p>
        </p:txBody>
      </p:sp>
      <p:sp>
        <p:nvSpPr>
          <p:cNvPr id="62" name="Text Box 20"/>
          <p:cNvSpPr txBox="1">
            <a:spLocks noChangeArrowheads="1"/>
          </p:cNvSpPr>
          <p:nvPr/>
        </p:nvSpPr>
        <p:spPr bwMode="auto">
          <a:xfrm>
            <a:off x="6773228" y="3396908"/>
            <a:ext cx="612796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2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아시아헤드2" panose="02020600000000000000" pitchFamily="18" charset="-127"/>
                <a:ea typeface="a아시아헤드2" panose="02020600000000000000" pitchFamily="18" charset="-127"/>
              </a:rPr>
              <a:t>(Load)</a:t>
            </a:r>
            <a:endParaRPr lang="en-US" altLang="ko-KR" sz="1200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아시아헤드2" panose="02020600000000000000" pitchFamily="18" charset="-127"/>
              <a:ea typeface="a아시아헤드2" panose="02020600000000000000" pitchFamily="18" charset="-127"/>
            </a:endParaRPr>
          </a:p>
        </p:txBody>
      </p:sp>
      <p:sp>
        <p:nvSpPr>
          <p:cNvPr id="63" name="Text Box 20"/>
          <p:cNvSpPr txBox="1">
            <a:spLocks noChangeArrowheads="1"/>
          </p:cNvSpPr>
          <p:nvPr/>
        </p:nvSpPr>
        <p:spPr bwMode="auto">
          <a:xfrm>
            <a:off x="2649655" y="5825536"/>
            <a:ext cx="7521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2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아시아헤드2" panose="02020600000000000000" pitchFamily="18" charset="-127"/>
                <a:ea typeface="a아시아헤드2" panose="02020600000000000000" pitchFamily="18" charset="-127"/>
              </a:rPr>
              <a:t>(Unload)</a:t>
            </a:r>
            <a:endParaRPr lang="en-US" altLang="ko-KR" sz="1200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아시아헤드2" panose="02020600000000000000" pitchFamily="18" charset="-127"/>
              <a:ea typeface="a아시아헤드2" panose="02020600000000000000" pitchFamily="18" charset="-127"/>
            </a:endParaRPr>
          </a:p>
        </p:txBody>
      </p:sp>
      <p:sp>
        <p:nvSpPr>
          <p:cNvPr id="64" name="Text Box 20"/>
          <p:cNvSpPr txBox="1">
            <a:spLocks noChangeArrowheads="1"/>
          </p:cNvSpPr>
          <p:nvPr/>
        </p:nvSpPr>
        <p:spPr bwMode="auto">
          <a:xfrm>
            <a:off x="2639658" y="3965539"/>
            <a:ext cx="7521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2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아시아헤드2" panose="02020600000000000000" pitchFamily="18" charset="-127"/>
                <a:ea typeface="a아시아헤드2" panose="02020600000000000000" pitchFamily="18" charset="-127"/>
              </a:rPr>
              <a:t>(Unload)</a:t>
            </a:r>
            <a:endParaRPr lang="en-US" altLang="ko-KR" sz="1200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아시아헤드2" panose="02020600000000000000" pitchFamily="18" charset="-127"/>
              <a:ea typeface="a아시아헤드2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62255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/>
          <p:cNvSpPr txBox="1">
            <a:spLocks/>
          </p:cNvSpPr>
          <p:nvPr/>
        </p:nvSpPr>
        <p:spPr bwMode="auto">
          <a:xfrm>
            <a:off x="297372" y="286724"/>
            <a:ext cx="9325524" cy="725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pPr lvl="0" latinLnBrk="0"/>
            <a:r>
              <a:rPr kumimoji="0" lang="ko-KR" altLang="en-US" sz="26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ＭＳ Ｐゴシック"/>
              </a:rPr>
              <a:t>적용 사례 </a:t>
            </a:r>
            <a:r>
              <a:rPr kumimoji="0" lang="en-US" altLang="ko-KR" sz="26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ＭＳ Ｐゴシック"/>
              </a:rPr>
              <a:t>: M</a:t>
            </a:r>
            <a:r>
              <a:rPr kumimoji="0" lang="ko-KR" altLang="en-US" sz="26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ＭＳ Ｐゴシック"/>
              </a:rPr>
              <a:t>손해보험</a:t>
            </a:r>
            <a:r>
              <a:rPr lang="en-US" altLang="ko-KR" sz="1800" kern="0" dirty="0" smtClean="0">
                <a:solidFill>
                  <a:srgbClr val="FFFFFF"/>
                </a:solidFill>
                <a:ea typeface="ＭＳ Ｐゴシック"/>
                <a:cs typeface="+mn-cs"/>
              </a:rPr>
              <a:t> (</a:t>
            </a:r>
            <a:r>
              <a:rPr lang="en-US" altLang="ko-KR" sz="1800" kern="0" dirty="0" smtClean="0">
                <a:solidFill>
                  <a:srgbClr val="FFFFFF"/>
                </a:solidFill>
                <a:latin typeface="MS PGothic" panose="020B0600070205080204" pitchFamily="34" charset="-128"/>
                <a:ea typeface="MS PGothic" panose="020B0600070205080204" pitchFamily="34" charset="-128"/>
                <a:cs typeface="+mn-cs"/>
              </a:rPr>
              <a:t>IFRS17</a:t>
            </a:r>
            <a:r>
              <a:rPr lang="en-US" altLang="ko-KR" sz="1800" kern="0" dirty="0" smtClean="0">
                <a:solidFill>
                  <a:srgbClr val="FFFFFF"/>
                </a:solidFill>
                <a:ea typeface="ＭＳ Ｐゴシック"/>
                <a:cs typeface="+mn-cs"/>
              </a:rPr>
              <a:t>)</a:t>
            </a:r>
            <a:endParaRPr kumimoji="0" lang="en-US" sz="2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itchFamily="34" charset="0"/>
              <a:ea typeface="ＭＳ Ｐゴシック"/>
            </a:endParaRP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831895" y="3090410"/>
            <a:ext cx="2149475" cy="2889250"/>
          </a:xfrm>
          <a:prstGeom prst="rect">
            <a:avLst/>
          </a:prstGeom>
          <a:noFill/>
          <a:ln w="9525">
            <a:solidFill>
              <a:srgbClr val="969696"/>
            </a:solidFill>
            <a:prstDash val="dash"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>
              <a:latin typeface="a아시아헤드2" panose="02020600000000000000" pitchFamily="18" charset="-127"/>
              <a:ea typeface="a아시아헤드2" panose="02020600000000000000" pitchFamily="18" charset="-127"/>
            </a:endParaRPr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6896145" y="3103110"/>
            <a:ext cx="2000250" cy="1690687"/>
          </a:xfrm>
          <a:prstGeom prst="rect">
            <a:avLst/>
          </a:prstGeom>
          <a:noFill/>
          <a:ln w="9525">
            <a:solidFill>
              <a:schemeClr val="bg2"/>
            </a:solidFill>
            <a:prstDash val="dash"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>
              <a:latin typeface="a아시아헤드2" panose="02020600000000000000" pitchFamily="18" charset="-127"/>
              <a:ea typeface="a아시아헤드2" panose="02020600000000000000" pitchFamily="18" charset="-127"/>
            </a:endParaRPr>
          </a:p>
        </p:txBody>
      </p:sp>
      <p:sp>
        <p:nvSpPr>
          <p:cNvPr id="6" name="Text Box 36"/>
          <p:cNvSpPr txBox="1">
            <a:spLocks noChangeArrowheads="1"/>
          </p:cNvSpPr>
          <p:nvPr/>
        </p:nvSpPr>
        <p:spPr bwMode="auto">
          <a:xfrm>
            <a:off x="1004615" y="2918960"/>
            <a:ext cx="1794081" cy="36933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800" dirty="0" err="1" smtClean="0">
                <a:solidFill>
                  <a:srgbClr val="C0C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아시아헤드2" panose="02020600000000000000" pitchFamily="18" charset="-127"/>
                <a:ea typeface="a아시아헤드2" panose="02020600000000000000" pitchFamily="18" charset="-127"/>
              </a:rPr>
              <a:t>기간계</a:t>
            </a:r>
            <a:r>
              <a:rPr lang="ko-KR" altLang="en-US" sz="1800" dirty="0" smtClean="0">
                <a:solidFill>
                  <a:srgbClr val="C0C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아시아헤드2" panose="02020600000000000000" pitchFamily="18" charset="-127"/>
                <a:ea typeface="a아시아헤드2" panose="02020600000000000000" pitchFamily="18" charset="-127"/>
              </a:rPr>
              <a:t> 시스템</a:t>
            </a:r>
            <a:r>
              <a:rPr lang="en-US" altLang="ko-KR" sz="1800" dirty="0" smtClean="0">
                <a:solidFill>
                  <a:srgbClr val="C0C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아시아헤드2" panose="02020600000000000000" pitchFamily="18" charset="-127"/>
                <a:ea typeface="a아시아헤드2" panose="02020600000000000000" pitchFamily="18" charset="-127"/>
              </a:rPr>
              <a:t> </a:t>
            </a:r>
            <a:r>
              <a:rPr lang="en-US" altLang="ko-KR" sz="1800" dirty="0">
                <a:solidFill>
                  <a:srgbClr val="C0C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아시아헤드2" panose="02020600000000000000" pitchFamily="18" charset="-127"/>
                <a:ea typeface="a아시아헤드2" panose="02020600000000000000" pitchFamily="18" charset="-127"/>
              </a:rPr>
              <a:t>DB</a:t>
            </a:r>
          </a:p>
        </p:txBody>
      </p:sp>
      <p:grpSp>
        <p:nvGrpSpPr>
          <p:cNvPr id="7" name="Group 5"/>
          <p:cNvGrpSpPr>
            <a:grpSpLocks/>
          </p:cNvGrpSpPr>
          <p:nvPr/>
        </p:nvGrpSpPr>
        <p:grpSpPr bwMode="auto">
          <a:xfrm>
            <a:off x="7428974" y="3360432"/>
            <a:ext cx="1009587" cy="1008220"/>
            <a:chOff x="580" y="2478"/>
            <a:chExt cx="636" cy="635"/>
          </a:xfrm>
          <a:gradFill>
            <a:gsLst>
              <a:gs pos="0">
                <a:srgbClr val="FFC000"/>
              </a:gs>
              <a:gs pos="64999">
                <a:srgbClr val="F0EBD5"/>
              </a:gs>
              <a:gs pos="100000">
                <a:srgbClr val="D1C39F"/>
              </a:gs>
            </a:gsLst>
            <a:lin ang="16200000" scaled="0"/>
          </a:gradFill>
        </p:grpSpPr>
        <p:sp>
          <p:nvSpPr>
            <p:cNvPr id="8" name="AutoShape 6"/>
            <p:cNvSpPr>
              <a:spLocks noChangeArrowheads="1"/>
            </p:cNvSpPr>
            <p:nvPr/>
          </p:nvSpPr>
          <p:spPr bwMode="auto">
            <a:xfrm>
              <a:off x="580" y="2478"/>
              <a:ext cx="636" cy="635"/>
            </a:xfrm>
            <a:prstGeom prst="flowChartMagneticDisk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>
                <a:latin typeface="a아시아헤드2" panose="02020600000000000000" pitchFamily="18" charset="-127"/>
                <a:ea typeface="a아시아헤드2" panose="02020600000000000000" pitchFamily="18" charset="-127"/>
              </a:endParaRPr>
            </a:p>
          </p:txBody>
        </p:sp>
        <p:sp>
          <p:nvSpPr>
            <p:cNvPr id="9" name="Text Box 7"/>
            <p:cNvSpPr txBox="1">
              <a:spLocks noChangeArrowheads="1"/>
            </p:cNvSpPr>
            <p:nvPr/>
          </p:nvSpPr>
          <p:spPr bwMode="auto">
            <a:xfrm>
              <a:off x="756" y="2750"/>
              <a:ext cx="304" cy="233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ko-KR" sz="1800" dirty="0" smtClean="0">
                  <a:solidFill>
                    <a:srgbClr val="FF0000"/>
                  </a:solidFill>
                  <a:latin typeface="a아시아헤드2" panose="02020600000000000000" pitchFamily="18" charset="-127"/>
                  <a:ea typeface="a아시아헤드2" panose="02020600000000000000" pitchFamily="18" charset="-127"/>
                </a:rPr>
                <a:t>DB</a:t>
              </a:r>
              <a:endParaRPr lang="en-US" altLang="ko-KR" sz="1800" dirty="0">
                <a:solidFill>
                  <a:srgbClr val="FF0000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endParaRPr>
            </a:p>
          </p:txBody>
        </p:sp>
      </p:grpSp>
      <p:sp>
        <p:nvSpPr>
          <p:cNvPr id="10" name="AutoShape 9"/>
          <p:cNvSpPr>
            <a:spLocks noChangeArrowheads="1"/>
          </p:cNvSpPr>
          <p:nvPr/>
        </p:nvSpPr>
        <p:spPr bwMode="auto">
          <a:xfrm>
            <a:off x="3675425" y="3555547"/>
            <a:ext cx="747712" cy="552450"/>
          </a:xfrm>
          <a:prstGeom prst="flowChartDocument">
            <a:avLst/>
          </a:prstGeom>
          <a:solidFill>
            <a:srgbClr val="00CC99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 kern="0" dirty="0">
                <a:solidFill>
                  <a:sysClr val="windowText" lastClr="000000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SAM File</a:t>
            </a:r>
          </a:p>
        </p:txBody>
      </p:sp>
      <p:sp>
        <p:nvSpPr>
          <p:cNvPr id="12" name="AutoShape 8"/>
          <p:cNvSpPr>
            <a:spLocks noChangeArrowheads="1"/>
          </p:cNvSpPr>
          <p:nvPr/>
        </p:nvSpPr>
        <p:spPr bwMode="auto">
          <a:xfrm>
            <a:off x="5547722" y="3531735"/>
            <a:ext cx="763588" cy="646112"/>
          </a:xfrm>
          <a:prstGeom prst="flowChartMultidocument">
            <a:avLst/>
          </a:prstGeom>
          <a:solidFill>
            <a:srgbClr val="99CC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en-US" altLang="ko-KR" sz="1200">
                <a:latin typeface="a아시아헤드2" panose="02020600000000000000" pitchFamily="18" charset="-127"/>
                <a:ea typeface="a아시아헤드2" panose="02020600000000000000" pitchFamily="18" charset="-127"/>
              </a:rPr>
              <a:t>Output</a:t>
            </a:r>
          </a:p>
        </p:txBody>
      </p:sp>
      <p:sp>
        <p:nvSpPr>
          <p:cNvPr id="13" name="Text Box 37"/>
          <p:cNvSpPr txBox="1">
            <a:spLocks noChangeArrowheads="1"/>
          </p:cNvSpPr>
          <p:nvPr/>
        </p:nvSpPr>
        <p:spPr bwMode="auto">
          <a:xfrm>
            <a:off x="7240632" y="2888797"/>
            <a:ext cx="1529586" cy="36933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800" dirty="0" smtClean="0">
                <a:solidFill>
                  <a:srgbClr val="C0C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아시아헤드2" panose="02020600000000000000" pitchFamily="18" charset="-127"/>
                <a:ea typeface="a아시아헤드2" panose="02020600000000000000" pitchFamily="18" charset="-127"/>
              </a:rPr>
              <a:t>계리시스템</a:t>
            </a:r>
            <a:r>
              <a:rPr lang="en-US" altLang="ko-KR" sz="1800" dirty="0" smtClean="0">
                <a:solidFill>
                  <a:srgbClr val="C0C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아시아헤드2" panose="02020600000000000000" pitchFamily="18" charset="-127"/>
                <a:ea typeface="a아시아헤드2" panose="02020600000000000000" pitchFamily="18" charset="-127"/>
              </a:rPr>
              <a:t> DB</a:t>
            </a:r>
            <a:endParaRPr lang="en-US" altLang="ko-KR" sz="1800" dirty="0">
              <a:solidFill>
                <a:srgbClr val="C0C0C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아시아헤드2" panose="02020600000000000000" pitchFamily="18" charset="-127"/>
              <a:ea typeface="a아시아헤드2" panose="02020600000000000000" pitchFamily="18" charset="-127"/>
            </a:endParaRPr>
          </a:p>
        </p:txBody>
      </p:sp>
      <p:grpSp>
        <p:nvGrpSpPr>
          <p:cNvPr id="14" name="그룹 63"/>
          <p:cNvGrpSpPr>
            <a:grpSpLocks/>
          </p:cNvGrpSpPr>
          <p:nvPr/>
        </p:nvGrpSpPr>
        <p:grpSpPr bwMode="auto">
          <a:xfrm>
            <a:off x="1093832" y="3387272"/>
            <a:ext cx="1009650" cy="998538"/>
            <a:chOff x="719042" y="3249992"/>
            <a:chExt cx="1009587" cy="660504"/>
          </a:xfrm>
        </p:grpSpPr>
        <p:sp>
          <p:nvSpPr>
            <p:cNvPr id="15" name="AutoShape 6"/>
            <p:cNvSpPr>
              <a:spLocks noChangeArrowheads="1"/>
            </p:cNvSpPr>
            <p:nvPr/>
          </p:nvSpPr>
          <p:spPr bwMode="auto">
            <a:xfrm>
              <a:off x="719042" y="3249992"/>
              <a:ext cx="1009587" cy="660504"/>
            </a:xfrm>
            <a:prstGeom prst="flowChartMagneticDisk">
              <a:avLst/>
            </a:prstGeom>
            <a:gradFill rotWithShape="0">
              <a:gsLst>
                <a:gs pos="0">
                  <a:srgbClr val="5E9EFF"/>
                </a:gs>
                <a:gs pos="39999">
                  <a:srgbClr val="85C2FF"/>
                </a:gs>
                <a:gs pos="70000">
                  <a:srgbClr val="C4D6EB"/>
                </a:gs>
                <a:gs pos="100000">
                  <a:srgbClr val="FFEBFA"/>
                </a:gs>
              </a:gsLst>
              <a:lin ang="16200000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>
                <a:latin typeface="a아시아헤드2" panose="02020600000000000000" pitchFamily="18" charset="-127"/>
                <a:ea typeface="a아시아헤드2" panose="02020600000000000000" pitchFamily="18" charset="-127"/>
              </a:endParaRPr>
            </a:p>
          </p:txBody>
        </p:sp>
        <p:sp>
          <p:nvSpPr>
            <p:cNvPr id="16" name="Text Box 7"/>
            <p:cNvSpPr txBox="1">
              <a:spLocks noChangeArrowheads="1"/>
            </p:cNvSpPr>
            <p:nvPr/>
          </p:nvSpPr>
          <p:spPr bwMode="auto">
            <a:xfrm>
              <a:off x="1046047" y="3537371"/>
              <a:ext cx="455574" cy="2240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1600">
                  <a:solidFill>
                    <a:srgbClr val="FB2D0B"/>
                  </a:solidFill>
                  <a:latin typeface="a아시아헤드2" panose="02020600000000000000" pitchFamily="18" charset="-127"/>
                  <a:ea typeface="a아시아헤드2" panose="02020600000000000000" pitchFamily="18" charset="-127"/>
                </a:rPr>
                <a:t>DB</a:t>
              </a:r>
              <a:endParaRPr lang="en-US" altLang="ko-KR" sz="1600">
                <a:latin typeface="a아시아헤드2" panose="02020600000000000000" pitchFamily="18" charset="-127"/>
                <a:ea typeface="a아시아헤드2" panose="02020600000000000000" pitchFamily="18" charset="-127"/>
              </a:endParaRPr>
            </a:p>
          </p:txBody>
        </p:sp>
      </p:grpSp>
      <p:cxnSp>
        <p:nvCxnSpPr>
          <p:cNvPr id="17" name="Shape 67"/>
          <p:cNvCxnSpPr>
            <a:cxnSpLocks noChangeShapeType="1"/>
            <a:stCxn id="15" idx="4"/>
            <a:endCxn id="10" idx="1"/>
          </p:cNvCxnSpPr>
          <p:nvPr/>
        </p:nvCxnSpPr>
        <p:spPr bwMode="auto">
          <a:xfrm flipV="1">
            <a:off x="2103482" y="3831772"/>
            <a:ext cx="1571943" cy="54769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8" name="Text Box 20"/>
          <p:cNvSpPr txBox="1">
            <a:spLocks noChangeArrowheads="1"/>
          </p:cNvSpPr>
          <p:nvPr/>
        </p:nvSpPr>
        <p:spPr bwMode="auto">
          <a:xfrm>
            <a:off x="5040040" y="3387272"/>
            <a:ext cx="59055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2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아시아헤드2" panose="02020600000000000000" pitchFamily="18" charset="-127"/>
                <a:ea typeface="a아시아헤드2" panose="02020600000000000000" pitchFamily="18" charset="-127"/>
              </a:rPr>
              <a:t>(Sort)</a:t>
            </a:r>
          </a:p>
        </p:txBody>
      </p:sp>
      <p:sp>
        <p:nvSpPr>
          <p:cNvPr id="19" name="Text Box 20"/>
          <p:cNvSpPr txBox="1">
            <a:spLocks noChangeArrowheads="1"/>
          </p:cNvSpPr>
          <p:nvPr/>
        </p:nvSpPr>
        <p:spPr bwMode="auto">
          <a:xfrm>
            <a:off x="5013052" y="4682672"/>
            <a:ext cx="569515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2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아시아헤드2" panose="02020600000000000000" pitchFamily="18" charset="-127"/>
                <a:ea typeface="a아시아헤드2" panose="02020600000000000000" pitchFamily="18" charset="-127"/>
              </a:rPr>
              <a:t>(Join)</a:t>
            </a:r>
          </a:p>
        </p:txBody>
      </p:sp>
      <p:sp>
        <p:nvSpPr>
          <p:cNvPr id="20" name="Rectangle 46"/>
          <p:cNvSpPr>
            <a:spLocks noChangeArrowheads="1"/>
          </p:cNvSpPr>
          <p:nvPr/>
        </p:nvSpPr>
        <p:spPr bwMode="auto">
          <a:xfrm>
            <a:off x="542970" y="1196522"/>
            <a:ext cx="8864600" cy="155416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  <a:buSzPct val="90000"/>
              <a:buFontTx/>
              <a:buBlip>
                <a:blip r:embed="rId2"/>
              </a:buBlip>
              <a:defRPr/>
            </a:pPr>
            <a:r>
              <a:rPr lang="ko-KR" altLang="en-US" sz="1400" dirty="0">
                <a:latin typeface="+mn-ea"/>
              </a:rPr>
              <a:t> 적 용 분 야</a:t>
            </a:r>
            <a:br>
              <a:rPr lang="ko-KR" altLang="en-US" sz="1400" dirty="0">
                <a:latin typeface="+mn-ea"/>
              </a:rPr>
            </a:br>
            <a:r>
              <a:rPr lang="ko-KR" altLang="en-US" sz="1200" dirty="0">
                <a:latin typeface="+mn-ea"/>
              </a:rPr>
              <a:t>   </a:t>
            </a:r>
            <a:r>
              <a:rPr lang="en-US" altLang="ko-KR" sz="1200" dirty="0">
                <a:latin typeface="+mn-ea"/>
              </a:rPr>
              <a:t>. </a:t>
            </a:r>
            <a:r>
              <a:rPr lang="en-US" altLang="ko-KR" sz="1200" dirty="0" smtClean="0">
                <a:latin typeface="+mn-ea"/>
              </a:rPr>
              <a:t>IFRS17 </a:t>
            </a:r>
            <a:r>
              <a:rPr lang="ko-KR" altLang="en-US" sz="1200" dirty="0" smtClean="0">
                <a:latin typeface="+mn-ea"/>
              </a:rPr>
              <a:t>시스템에 필요한 데이터를 </a:t>
            </a:r>
            <a:r>
              <a:rPr lang="ko-KR" altLang="en-US" sz="1200" dirty="0" err="1" smtClean="0">
                <a:latin typeface="+mn-ea"/>
              </a:rPr>
              <a:t>기간계</a:t>
            </a:r>
            <a:r>
              <a:rPr lang="ko-KR" altLang="en-US" sz="1200" dirty="0" smtClean="0">
                <a:latin typeface="+mn-ea"/>
              </a:rPr>
              <a:t> 시스템으로 부터 추출</a:t>
            </a:r>
            <a:r>
              <a:rPr lang="en-US" altLang="ko-KR" sz="1200" dirty="0" smtClean="0">
                <a:latin typeface="+mn-ea"/>
              </a:rPr>
              <a:t>, </a:t>
            </a:r>
            <a:r>
              <a:rPr lang="ko-KR" altLang="en-US" sz="1200" dirty="0" smtClean="0">
                <a:latin typeface="+mn-ea"/>
              </a:rPr>
              <a:t>가공</a:t>
            </a:r>
            <a:r>
              <a:rPr lang="en-US" altLang="ko-KR" sz="1200" dirty="0" smtClean="0">
                <a:latin typeface="+mn-ea"/>
              </a:rPr>
              <a:t>, </a:t>
            </a:r>
            <a:r>
              <a:rPr lang="ko-KR" altLang="en-US" sz="1200" dirty="0" smtClean="0">
                <a:latin typeface="+mn-ea"/>
              </a:rPr>
              <a:t>적재 </a:t>
            </a:r>
            <a:r>
              <a:rPr lang="ko-KR" altLang="en-US" sz="1200" dirty="0">
                <a:latin typeface="+mn-ea"/>
              </a:rPr>
              <a:t>업무</a:t>
            </a:r>
            <a:br>
              <a:rPr lang="ko-KR" altLang="en-US" sz="1200" dirty="0">
                <a:latin typeface="+mn-ea"/>
              </a:rPr>
            </a:br>
            <a:r>
              <a:rPr lang="ko-KR" altLang="en-US" sz="1200" dirty="0">
                <a:latin typeface="+mn-ea"/>
              </a:rPr>
              <a:t>   </a:t>
            </a:r>
            <a:r>
              <a:rPr lang="en-US" altLang="ko-KR" sz="1200" dirty="0">
                <a:latin typeface="+mn-ea"/>
              </a:rPr>
              <a:t>. </a:t>
            </a:r>
            <a:r>
              <a:rPr lang="ko-KR" altLang="en-US" sz="1200" dirty="0" smtClean="0">
                <a:latin typeface="+mn-ea"/>
              </a:rPr>
              <a:t>다른 시스템에 존재하는 데이터를 주기적으로 </a:t>
            </a:r>
            <a:r>
              <a:rPr lang="en-US" altLang="ko-KR" sz="1200" dirty="0" smtClean="0">
                <a:latin typeface="+mn-ea"/>
              </a:rPr>
              <a:t>IFRS17 </a:t>
            </a:r>
            <a:r>
              <a:rPr lang="ko-KR" altLang="en-US" sz="1200" dirty="0" smtClean="0">
                <a:latin typeface="+mn-ea"/>
              </a:rPr>
              <a:t>시스템으로 이동하는 업무에서 </a:t>
            </a:r>
            <a:r>
              <a:rPr lang="ko-KR" altLang="en-US" sz="1200" dirty="0">
                <a:latin typeface="+mn-ea"/>
              </a:rPr>
              <a:t>사용</a:t>
            </a:r>
          </a:p>
          <a:p>
            <a:pPr algn="l">
              <a:spcBef>
                <a:spcPct val="50000"/>
              </a:spcBef>
              <a:buSzPct val="90000"/>
              <a:buFontTx/>
              <a:buBlip>
                <a:blip r:embed="rId2"/>
              </a:buBlip>
              <a:defRPr/>
            </a:pPr>
            <a:r>
              <a:rPr lang="ko-KR" altLang="en-US" sz="1400" dirty="0">
                <a:latin typeface="+mn-ea"/>
              </a:rPr>
              <a:t> 적 용 방 식</a:t>
            </a:r>
            <a:br>
              <a:rPr lang="ko-KR" altLang="en-US" sz="1400" dirty="0">
                <a:latin typeface="+mn-ea"/>
              </a:rPr>
            </a:br>
            <a:r>
              <a:rPr lang="ko-KR" altLang="en-US" sz="1200" dirty="0">
                <a:latin typeface="+mn-ea"/>
              </a:rPr>
              <a:t>   </a:t>
            </a:r>
            <a:r>
              <a:rPr lang="en-US" altLang="ko-KR" sz="1200" dirty="0">
                <a:latin typeface="+mn-ea"/>
              </a:rPr>
              <a:t>. </a:t>
            </a:r>
            <a:r>
              <a:rPr lang="ko-KR" altLang="en-US" sz="1200" dirty="0" err="1" smtClean="0">
                <a:latin typeface="+mn-ea"/>
              </a:rPr>
              <a:t>기간계</a:t>
            </a:r>
            <a:r>
              <a:rPr lang="ko-KR" altLang="en-US" sz="1200" dirty="0" smtClean="0">
                <a:latin typeface="+mn-ea"/>
              </a:rPr>
              <a:t> 시스템으로 부터 </a:t>
            </a:r>
            <a:r>
              <a:rPr lang="en-US" altLang="ko-KR" sz="1200" dirty="0" smtClean="0">
                <a:latin typeface="+mn-ea"/>
              </a:rPr>
              <a:t>IFRS17 </a:t>
            </a:r>
            <a:r>
              <a:rPr lang="ko-KR" altLang="en-US" sz="1200" dirty="0" smtClean="0">
                <a:latin typeface="+mn-ea"/>
              </a:rPr>
              <a:t>시스템이 요구하는 데이터를 주기적으로 이동하는 업무에 적용</a:t>
            </a:r>
            <a:r>
              <a:rPr lang="ko-KR" altLang="en-US" sz="1200" dirty="0">
                <a:latin typeface="+mn-ea"/>
              </a:rPr>
              <a:t/>
            </a:r>
            <a:br>
              <a:rPr lang="ko-KR" altLang="en-US" sz="1200" dirty="0">
                <a:latin typeface="+mn-ea"/>
              </a:rPr>
            </a:br>
            <a:r>
              <a:rPr lang="ko-KR" altLang="en-US" sz="1200" dirty="0">
                <a:latin typeface="+mn-ea"/>
              </a:rPr>
              <a:t>   </a:t>
            </a:r>
            <a:r>
              <a:rPr lang="en-US" altLang="ko-KR" sz="1200" dirty="0">
                <a:latin typeface="+mn-ea"/>
              </a:rPr>
              <a:t>. </a:t>
            </a:r>
            <a:r>
              <a:rPr lang="ko-KR" altLang="en-US" sz="1200" dirty="0" smtClean="0">
                <a:latin typeface="+mn-ea"/>
              </a:rPr>
              <a:t>타 시스템 </a:t>
            </a:r>
            <a:r>
              <a:rPr lang="en-US" altLang="ko-KR" sz="1200" dirty="0" smtClean="0">
                <a:latin typeface="+mn-ea"/>
              </a:rPr>
              <a:t>DB</a:t>
            </a:r>
            <a:r>
              <a:rPr lang="ko-KR" altLang="en-US" sz="1200" dirty="0" smtClean="0">
                <a:latin typeface="+mn-ea"/>
              </a:rPr>
              <a:t>의 데이터를 </a:t>
            </a:r>
            <a:r>
              <a:rPr lang="en-US" altLang="ko-KR" sz="1200" dirty="0">
                <a:latin typeface="+mn-ea"/>
              </a:rPr>
              <a:t>SAM File</a:t>
            </a:r>
            <a:r>
              <a:rPr lang="ko-KR" altLang="en-US" sz="1200" dirty="0">
                <a:latin typeface="+mn-ea"/>
              </a:rPr>
              <a:t>로 </a:t>
            </a:r>
            <a:r>
              <a:rPr lang="en-US" altLang="ko-KR" sz="1200" dirty="0">
                <a:latin typeface="+mn-ea"/>
              </a:rPr>
              <a:t>unload </a:t>
            </a:r>
            <a:r>
              <a:rPr lang="ko-KR" altLang="en-US" sz="1200" dirty="0">
                <a:latin typeface="+mn-ea"/>
              </a:rPr>
              <a:t>후 </a:t>
            </a:r>
            <a:r>
              <a:rPr lang="ko-KR" altLang="en-US" sz="1200" dirty="0" smtClean="0">
                <a:latin typeface="+mn-ea"/>
              </a:rPr>
              <a:t>계리시스템 </a:t>
            </a:r>
            <a:r>
              <a:rPr lang="en-US" altLang="ko-KR" sz="1200" dirty="0" smtClean="0">
                <a:latin typeface="+mn-ea"/>
              </a:rPr>
              <a:t>DB</a:t>
            </a:r>
            <a:r>
              <a:rPr lang="ko-KR" altLang="en-US" sz="1200" dirty="0" smtClean="0">
                <a:latin typeface="+mn-ea"/>
              </a:rPr>
              <a:t>에 </a:t>
            </a:r>
            <a:r>
              <a:rPr lang="en-US" altLang="ko-KR" sz="1200" dirty="0" smtClean="0">
                <a:latin typeface="+mn-ea"/>
              </a:rPr>
              <a:t>load</a:t>
            </a:r>
            <a:r>
              <a:rPr lang="ko-KR" altLang="en-US" sz="1200" dirty="0" smtClean="0">
                <a:latin typeface="+mn-ea"/>
              </a:rPr>
              <a:t>하는</a:t>
            </a:r>
            <a:r>
              <a:rPr lang="en-US" altLang="ko-KR" sz="1200" dirty="0" smtClean="0">
                <a:latin typeface="+mn-ea"/>
              </a:rPr>
              <a:t> </a:t>
            </a:r>
            <a:r>
              <a:rPr lang="ko-KR" altLang="en-US" sz="1200" dirty="0">
                <a:latin typeface="+mn-ea"/>
              </a:rPr>
              <a:t>작업</a:t>
            </a:r>
            <a:br>
              <a:rPr lang="ko-KR" altLang="en-US" sz="1200" dirty="0">
                <a:latin typeface="+mn-ea"/>
              </a:rPr>
            </a:br>
            <a:r>
              <a:rPr lang="ko-KR" altLang="en-US" sz="1200" dirty="0">
                <a:latin typeface="+mn-ea"/>
              </a:rPr>
              <a:t>   </a:t>
            </a:r>
            <a:r>
              <a:rPr lang="en-US" altLang="ko-KR" sz="1200" dirty="0">
                <a:latin typeface="+mn-ea"/>
              </a:rPr>
              <a:t>. </a:t>
            </a:r>
            <a:r>
              <a:rPr lang="ko-KR" altLang="en-US" sz="1200" dirty="0" smtClean="0">
                <a:solidFill>
                  <a:srgbClr val="FF0000"/>
                </a:solidFill>
                <a:latin typeface="+mn-ea"/>
              </a:rPr>
              <a:t>타 시스템 </a:t>
            </a:r>
            <a:r>
              <a:rPr lang="en-US" altLang="ko-KR" sz="1200" dirty="0" smtClean="0">
                <a:solidFill>
                  <a:srgbClr val="FF0000"/>
                </a:solidFill>
                <a:latin typeface="+mn-ea"/>
              </a:rPr>
              <a:t>DB</a:t>
            </a:r>
            <a:r>
              <a:rPr lang="ko-KR" altLang="en-US" sz="1200" dirty="0" smtClean="0">
                <a:solidFill>
                  <a:srgbClr val="FF0000"/>
                </a:solidFill>
                <a:latin typeface="+mn-ea"/>
              </a:rPr>
              <a:t>의 데이터를 다이렉트로 </a:t>
            </a:r>
            <a:r>
              <a:rPr lang="en-US" altLang="ko-KR" sz="1200" dirty="0" smtClean="0">
                <a:solidFill>
                  <a:srgbClr val="FF0000"/>
                </a:solidFill>
                <a:latin typeface="+mn-ea"/>
              </a:rPr>
              <a:t>IFRS17 </a:t>
            </a:r>
            <a:r>
              <a:rPr lang="ko-KR" altLang="en-US" sz="1200" dirty="0" smtClean="0">
                <a:solidFill>
                  <a:srgbClr val="FF0000"/>
                </a:solidFill>
                <a:latin typeface="+mn-ea"/>
              </a:rPr>
              <a:t>시스템 </a:t>
            </a:r>
            <a:r>
              <a:rPr lang="en-US" altLang="ko-KR" sz="1200" dirty="0" smtClean="0">
                <a:solidFill>
                  <a:srgbClr val="FF0000"/>
                </a:solidFill>
                <a:latin typeface="+mn-ea"/>
              </a:rPr>
              <a:t>DB</a:t>
            </a:r>
            <a:r>
              <a:rPr lang="ko-KR" altLang="en-US" sz="1200" dirty="0" smtClean="0">
                <a:solidFill>
                  <a:srgbClr val="FF0000"/>
                </a:solidFill>
                <a:latin typeface="+mn-ea"/>
              </a:rPr>
              <a:t>에 적재하는 방식으로도 작업</a:t>
            </a:r>
            <a:endParaRPr lang="ko-KR" altLang="en-US" sz="1200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21" name="Text Box 20"/>
          <p:cNvSpPr txBox="1">
            <a:spLocks noChangeArrowheads="1"/>
          </p:cNvSpPr>
          <p:nvPr/>
        </p:nvSpPr>
        <p:spPr bwMode="auto">
          <a:xfrm>
            <a:off x="4844841" y="5790747"/>
            <a:ext cx="2203680" cy="276999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2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아시아헤드2" panose="02020600000000000000" pitchFamily="18" charset="-127"/>
                <a:ea typeface="a아시아헤드2" panose="02020600000000000000" pitchFamily="18" charset="-127"/>
              </a:rPr>
              <a:t>(Conversion, </a:t>
            </a:r>
            <a:r>
              <a:rPr lang="en-US" altLang="ko-KR" sz="12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아시아헤드2" panose="02020600000000000000" pitchFamily="18" charset="-127"/>
                <a:ea typeface="a아시아헤드2" panose="02020600000000000000" pitchFamily="18" charset="-127"/>
              </a:rPr>
              <a:t>Reformat, Load)</a:t>
            </a:r>
            <a:endParaRPr lang="en-US" altLang="ko-KR" sz="1200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아시아헤드2" panose="02020600000000000000" pitchFamily="18" charset="-127"/>
              <a:ea typeface="a아시아헤드2" panose="02020600000000000000" pitchFamily="18" charset="-127"/>
            </a:endParaRPr>
          </a:p>
        </p:txBody>
      </p:sp>
      <p:sp>
        <p:nvSpPr>
          <p:cNvPr id="22" name="AutoShape 9"/>
          <p:cNvSpPr>
            <a:spLocks noChangeArrowheads="1"/>
          </p:cNvSpPr>
          <p:nvPr/>
        </p:nvSpPr>
        <p:spPr bwMode="auto">
          <a:xfrm>
            <a:off x="5686514" y="4446928"/>
            <a:ext cx="747713" cy="552450"/>
          </a:xfrm>
          <a:prstGeom prst="flowChartDocument">
            <a:avLst/>
          </a:prstGeom>
          <a:solidFill>
            <a:schemeClr val="accent2">
              <a:lumMod val="60000"/>
              <a:lumOff val="4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 kern="0" dirty="0">
                <a:solidFill>
                  <a:sysClr val="windowText" lastClr="000000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Output</a:t>
            </a:r>
          </a:p>
        </p:txBody>
      </p:sp>
      <p:cxnSp>
        <p:nvCxnSpPr>
          <p:cNvPr id="23" name="꺾인 연결선 77"/>
          <p:cNvCxnSpPr>
            <a:cxnSpLocks noChangeShapeType="1"/>
            <a:stCxn id="10" idx="3"/>
            <a:endCxn id="12" idx="1"/>
          </p:cNvCxnSpPr>
          <p:nvPr/>
        </p:nvCxnSpPr>
        <p:spPr bwMode="auto">
          <a:xfrm>
            <a:off x="4423137" y="3831772"/>
            <a:ext cx="1124585" cy="23019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miter lim="800000"/>
            <a:headEnd/>
            <a:tailEnd type="arrow" w="med" len="med"/>
          </a:ln>
        </p:spPr>
      </p:cxnSp>
      <p:cxnSp>
        <p:nvCxnSpPr>
          <p:cNvPr id="25" name="직선 화살표 연결선 78"/>
          <p:cNvCxnSpPr>
            <a:cxnSpLocks noChangeShapeType="1"/>
            <a:stCxn id="10" idx="3"/>
            <a:endCxn id="22" idx="1"/>
          </p:cNvCxnSpPr>
          <p:nvPr/>
        </p:nvCxnSpPr>
        <p:spPr bwMode="auto">
          <a:xfrm>
            <a:off x="4423137" y="3831772"/>
            <a:ext cx="1263377" cy="891381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 type="arrow" w="med" len="med"/>
          </a:ln>
        </p:spPr>
      </p:cxnSp>
      <p:cxnSp>
        <p:nvCxnSpPr>
          <p:cNvPr id="26" name="Shape 79"/>
          <p:cNvCxnSpPr>
            <a:cxnSpLocks noChangeShapeType="1"/>
            <a:stCxn id="12" idx="3"/>
            <a:endCxn id="8" idx="2"/>
          </p:cNvCxnSpPr>
          <p:nvPr/>
        </p:nvCxnSpPr>
        <p:spPr bwMode="auto">
          <a:xfrm>
            <a:off x="6311310" y="3854791"/>
            <a:ext cx="1117664" cy="9751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miter lim="800000"/>
            <a:headEnd/>
            <a:tailEnd type="arrow" w="med" len="med"/>
          </a:ln>
        </p:spPr>
      </p:cxnSp>
      <p:cxnSp>
        <p:nvCxnSpPr>
          <p:cNvPr id="27" name="Shape 80"/>
          <p:cNvCxnSpPr>
            <a:cxnSpLocks noChangeShapeType="1"/>
            <a:stCxn id="22" idx="3"/>
            <a:endCxn id="8" idx="3"/>
          </p:cNvCxnSpPr>
          <p:nvPr/>
        </p:nvCxnSpPr>
        <p:spPr bwMode="auto">
          <a:xfrm flipV="1">
            <a:off x="6434227" y="4368652"/>
            <a:ext cx="1499541" cy="354501"/>
          </a:xfrm>
          <a:prstGeom prst="bentConnector2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 type="arrow" w="med" len="med"/>
          </a:ln>
        </p:spPr>
      </p:cxnSp>
      <p:pic>
        <p:nvPicPr>
          <p:cNvPr id="30" name="Picture 5" descr="DMExpressLogo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22527" y="3458710"/>
            <a:ext cx="642938" cy="566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1" name="그룹 63"/>
          <p:cNvGrpSpPr>
            <a:grpSpLocks/>
          </p:cNvGrpSpPr>
          <p:nvPr/>
        </p:nvGrpSpPr>
        <p:grpSpPr bwMode="auto">
          <a:xfrm>
            <a:off x="1598657" y="4034972"/>
            <a:ext cx="1009650" cy="998538"/>
            <a:chOff x="719042" y="3249992"/>
            <a:chExt cx="1009587" cy="660504"/>
          </a:xfrm>
        </p:grpSpPr>
        <p:sp>
          <p:nvSpPr>
            <p:cNvPr id="32" name="AutoShape 6"/>
            <p:cNvSpPr>
              <a:spLocks noChangeArrowheads="1"/>
            </p:cNvSpPr>
            <p:nvPr/>
          </p:nvSpPr>
          <p:spPr bwMode="auto">
            <a:xfrm>
              <a:off x="719042" y="3249992"/>
              <a:ext cx="1009587" cy="660504"/>
            </a:xfrm>
            <a:prstGeom prst="flowChartMagneticDisk">
              <a:avLst/>
            </a:prstGeom>
            <a:gradFill rotWithShape="0">
              <a:gsLst>
                <a:gs pos="0">
                  <a:srgbClr val="5E9EFF"/>
                </a:gs>
                <a:gs pos="39999">
                  <a:srgbClr val="85C2FF"/>
                </a:gs>
                <a:gs pos="70000">
                  <a:srgbClr val="C4D6EB"/>
                </a:gs>
                <a:gs pos="100000">
                  <a:srgbClr val="FFEBFA"/>
                </a:gs>
              </a:gsLst>
              <a:lin ang="16200000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>
                <a:latin typeface="a아시아헤드2" panose="02020600000000000000" pitchFamily="18" charset="-127"/>
                <a:ea typeface="a아시아헤드2" panose="02020600000000000000" pitchFamily="18" charset="-127"/>
              </a:endParaRPr>
            </a:p>
          </p:txBody>
        </p:sp>
        <p:sp>
          <p:nvSpPr>
            <p:cNvPr id="33" name="Text Box 7"/>
            <p:cNvSpPr txBox="1">
              <a:spLocks noChangeArrowheads="1"/>
            </p:cNvSpPr>
            <p:nvPr/>
          </p:nvSpPr>
          <p:spPr bwMode="auto">
            <a:xfrm>
              <a:off x="1046047" y="3537371"/>
              <a:ext cx="455574" cy="2240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1600">
                  <a:solidFill>
                    <a:srgbClr val="FB2D0B"/>
                  </a:solidFill>
                  <a:latin typeface="a아시아헤드2" panose="02020600000000000000" pitchFamily="18" charset="-127"/>
                  <a:ea typeface="a아시아헤드2" panose="02020600000000000000" pitchFamily="18" charset="-127"/>
                </a:rPr>
                <a:t>DB</a:t>
              </a:r>
              <a:endParaRPr lang="en-US" altLang="ko-KR" sz="1600">
                <a:latin typeface="a아시아헤드2" panose="02020600000000000000" pitchFamily="18" charset="-127"/>
                <a:ea typeface="a아시아헤드2" panose="02020600000000000000" pitchFamily="18" charset="-127"/>
              </a:endParaRPr>
            </a:p>
          </p:txBody>
        </p:sp>
      </p:grpSp>
      <p:grpSp>
        <p:nvGrpSpPr>
          <p:cNvPr id="34" name="그룹 63"/>
          <p:cNvGrpSpPr>
            <a:grpSpLocks/>
          </p:cNvGrpSpPr>
          <p:nvPr/>
        </p:nvGrpSpPr>
        <p:grpSpPr bwMode="auto">
          <a:xfrm>
            <a:off x="1166857" y="4755697"/>
            <a:ext cx="1009650" cy="998538"/>
            <a:chOff x="719042" y="3249992"/>
            <a:chExt cx="1009587" cy="660504"/>
          </a:xfrm>
        </p:grpSpPr>
        <p:sp>
          <p:nvSpPr>
            <p:cNvPr id="35" name="AutoShape 6"/>
            <p:cNvSpPr>
              <a:spLocks noChangeArrowheads="1"/>
            </p:cNvSpPr>
            <p:nvPr/>
          </p:nvSpPr>
          <p:spPr bwMode="auto">
            <a:xfrm>
              <a:off x="719042" y="3249992"/>
              <a:ext cx="1009587" cy="660504"/>
            </a:xfrm>
            <a:prstGeom prst="flowChartMagneticDisk">
              <a:avLst/>
            </a:prstGeom>
            <a:gradFill rotWithShape="0">
              <a:gsLst>
                <a:gs pos="0">
                  <a:srgbClr val="5E9EFF"/>
                </a:gs>
                <a:gs pos="39999">
                  <a:srgbClr val="85C2FF"/>
                </a:gs>
                <a:gs pos="70000">
                  <a:srgbClr val="C4D6EB"/>
                </a:gs>
                <a:gs pos="100000">
                  <a:srgbClr val="FFEBFA"/>
                </a:gs>
              </a:gsLst>
              <a:lin ang="16200000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>
                <a:latin typeface="a아시아헤드2" panose="02020600000000000000" pitchFamily="18" charset="-127"/>
                <a:ea typeface="a아시아헤드2" panose="02020600000000000000" pitchFamily="18" charset="-127"/>
              </a:endParaRPr>
            </a:p>
          </p:txBody>
        </p:sp>
        <p:sp>
          <p:nvSpPr>
            <p:cNvPr id="36" name="Text Box 7"/>
            <p:cNvSpPr txBox="1">
              <a:spLocks noChangeArrowheads="1"/>
            </p:cNvSpPr>
            <p:nvPr/>
          </p:nvSpPr>
          <p:spPr bwMode="auto">
            <a:xfrm>
              <a:off x="1046047" y="3537371"/>
              <a:ext cx="455574" cy="2240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1600">
                  <a:solidFill>
                    <a:srgbClr val="FB2D0B"/>
                  </a:solidFill>
                  <a:latin typeface="a아시아헤드2" panose="02020600000000000000" pitchFamily="18" charset="-127"/>
                  <a:ea typeface="a아시아헤드2" panose="02020600000000000000" pitchFamily="18" charset="-127"/>
                </a:rPr>
                <a:t>DB</a:t>
              </a:r>
              <a:endParaRPr lang="en-US" altLang="ko-KR" sz="1600">
                <a:latin typeface="a아시아헤드2" panose="02020600000000000000" pitchFamily="18" charset="-127"/>
                <a:ea typeface="a아시아헤드2" panose="02020600000000000000" pitchFamily="18" charset="-127"/>
              </a:endParaRPr>
            </a:p>
          </p:txBody>
        </p:sp>
      </p:grpSp>
      <p:sp>
        <p:nvSpPr>
          <p:cNvPr id="37" name="AutoShape 9"/>
          <p:cNvSpPr>
            <a:spLocks noChangeArrowheads="1"/>
          </p:cNvSpPr>
          <p:nvPr/>
        </p:nvSpPr>
        <p:spPr bwMode="auto">
          <a:xfrm>
            <a:off x="3675425" y="4395335"/>
            <a:ext cx="747712" cy="552450"/>
          </a:xfrm>
          <a:prstGeom prst="flowChartDocument">
            <a:avLst/>
          </a:prstGeom>
          <a:solidFill>
            <a:srgbClr val="00CC99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 kern="0" dirty="0">
                <a:solidFill>
                  <a:sysClr val="windowText" lastClr="000000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SAM File</a:t>
            </a:r>
          </a:p>
        </p:txBody>
      </p:sp>
      <p:sp>
        <p:nvSpPr>
          <p:cNvPr id="38" name="AutoShape 9"/>
          <p:cNvSpPr>
            <a:spLocks noChangeArrowheads="1"/>
          </p:cNvSpPr>
          <p:nvPr/>
        </p:nvSpPr>
        <p:spPr bwMode="auto">
          <a:xfrm>
            <a:off x="3675425" y="5354185"/>
            <a:ext cx="747712" cy="552450"/>
          </a:xfrm>
          <a:prstGeom prst="flowChartDocument">
            <a:avLst/>
          </a:prstGeom>
          <a:solidFill>
            <a:srgbClr val="00CC99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 kern="0" dirty="0">
                <a:solidFill>
                  <a:sysClr val="windowText" lastClr="000000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SAM File</a:t>
            </a:r>
          </a:p>
        </p:txBody>
      </p:sp>
      <p:cxnSp>
        <p:nvCxnSpPr>
          <p:cNvPr id="39" name="Shape 67"/>
          <p:cNvCxnSpPr>
            <a:cxnSpLocks noChangeShapeType="1"/>
            <a:stCxn id="35" idx="4"/>
            <a:endCxn id="38" idx="1"/>
          </p:cNvCxnSpPr>
          <p:nvPr/>
        </p:nvCxnSpPr>
        <p:spPr bwMode="auto">
          <a:xfrm>
            <a:off x="2176507" y="5254966"/>
            <a:ext cx="1498918" cy="375444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40" name="Shape 67"/>
          <p:cNvCxnSpPr>
            <a:cxnSpLocks noChangeShapeType="1"/>
            <a:stCxn id="32" idx="4"/>
            <a:endCxn id="37" idx="1"/>
          </p:cNvCxnSpPr>
          <p:nvPr/>
        </p:nvCxnSpPr>
        <p:spPr bwMode="auto">
          <a:xfrm>
            <a:off x="2608307" y="4534241"/>
            <a:ext cx="1067118" cy="137319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41" name="직선 화살표 연결선 78"/>
          <p:cNvCxnSpPr>
            <a:cxnSpLocks noChangeShapeType="1"/>
            <a:stCxn id="37" idx="3"/>
            <a:endCxn id="22" idx="1"/>
          </p:cNvCxnSpPr>
          <p:nvPr/>
        </p:nvCxnSpPr>
        <p:spPr bwMode="auto">
          <a:xfrm>
            <a:off x="4423137" y="4671560"/>
            <a:ext cx="1263377" cy="51593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 type="arrow" w="med" len="med"/>
          </a:ln>
        </p:spPr>
      </p:cxnSp>
      <p:cxnSp>
        <p:nvCxnSpPr>
          <p:cNvPr id="44" name="Shape 80"/>
          <p:cNvCxnSpPr>
            <a:cxnSpLocks noChangeShapeType="1"/>
            <a:stCxn id="38" idx="3"/>
            <a:endCxn id="8" idx="3"/>
          </p:cNvCxnSpPr>
          <p:nvPr/>
        </p:nvCxnSpPr>
        <p:spPr bwMode="auto">
          <a:xfrm flipV="1">
            <a:off x="4423137" y="4368652"/>
            <a:ext cx="3510631" cy="1261758"/>
          </a:xfrm>
          <a:prstGeom prst="bentConnector2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 type="arrow" w="med" len="med"/>
          </a:ln>
        </p:spPr>
      </p:cxnSp>
      <p:pic>
        <p:nvPicPr>
          <p:cNvPr id="45" name="Picture 5" descr="DMExpressLogo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93965" y="4331835"/>
            <a:ext cx="642937" cy="566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6" name="Picture 5" descr="DMExpressLogo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526450" y="5258935"/>
            <a:ext cx="642937" cy="566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4" name="Picture 5" descr="DMExpressLogo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04344" y="3458710"/>
            <a:ext cx="642938" cy="566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5" name="Picture 5" descr="DMExpressLogo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75782" y="4331835"/>
            <a:ext cx="642937" cy="566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6" name="Picture 5" descr="DMExpressLogo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63387" y="5258935"/>
            <a:ext cx="642937" cy="566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9" name="Picture 5" descr="DMExpressLogo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23082" y="3548403"/>
            <a:ext cx="642938" cy="566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0" name="Picture 5" descr="DMExpressLogo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94520" y="4421528"/>
            <a:ext cx="642937" cy="566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1" name="Text Box 20"/>
          <p:cNvSpPr txBox="1">
            <a:spLocks noChangeArrowheads="1"/>
          </p:cNvSpPr>
          <p:nvPr/>
        </p:nvSpPr>
        <p:spPr bwMode="auto">
          <a:xfrm>
            <a:off x="7128220" y="4759616"/>
            <a:ext cx="612796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2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아시아헤드2" panose="02020600000000000000" pitchFamily="18" charset="-127"/>
                <a:ea typeface="a아시아헤드2" panose="02020600000000000000" pitchFamily="18" charset="-127"/>
              </a:rPr>
              <a:t>(Load)</a:t>
            </a:r>
            <a:endParaRPr lang="en-US" altLang="ko-KR" sz="1200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아시아헤드2" panose="02020600000000000000" pitchFamily="18" charset="-127"/>
              <a:ea typeface="a아시아헤드2" panose="02020600000000000000" pitchFamily="18" charset="-127"/>
            </a:endParaRPr>
          </a:p>
        </p:txBody>
      </p:sp>
      <p:sp>
        <p:nvSpPr>
          <p:cNvPr id="62" name="Text Box 20"/>
          <p:cNvSpPr txBox="1">
            <a:spLocks noChangeArrowheads="1"/>
          </p:cNvSpPr>
          <p:nvPr/>
        </p:nvSpPr>
        <p:spPr bwMode="auto">
          <a:xfrm>
            <a:off x="6773228" y="3396908"/>
            <a:ext cx="612796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2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아시아헤드2" panose="02020600000000000000" pitchFamily="18" charset="-127"/>
                <a:ea typeface="a아시아헤드2" panose="02020600000000000000" pitchFamily="18" charset="-127"/>
              </a:rPr>
              <a:t>(Load)</a:t>
            </a:r>
            <a:endParaRPr lang="en-US" altLang="ko-KR" sz="1200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아시아헤드2" panose="02020600000000000000" pitchFamily="18" charset="-127"/>
              <a:ea typeface="a아시아헤드2" panose="02020600000000000000" pitchFamily="18" charset="-127"/>
            </a:endParaRPr>
          </a:p>
        </p:txBody>
      </p:sp>
      <p:sp>
        <p:nvSpPr>
          <p:cNvPr id="63" name="Text Box 20"/>
          <p:cNvSpPr txBox="1">
            <a:spLocks noChangeArrowheads="1"/>
          </p:cNvSpPr>
          <p:nvPr/>
        </p:nvSpPr>
        <p:spPr bwMode="auto">
          <a:xfrm>
            <a:off x="2649655" y="5825536"/>
            <a:ext cx="7521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2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아시아헤드2" panose="02020600000000000000" pitchFamily="18" charset="-127"/>
                <a:ea typeface="a아시아헤드2" panose="02020600000000000000" pitchFamily="18" charset="-127"/>
              </a:rPr>
              <a:t>(Unload)</a:t>
            </a:r>
            <a:endParaRPr lang="en-US" altLang="ko-KR" sz="1200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아시아헤드2" panose="02020600000000000000" pitchFamily="18" charset="-127"/>
              <a:ea typeface="a아시아헤드2" panose="02020600000000000000" pitchFamily="18" charset="-127"/>
            </a:endParaRPr>
          </a:p>
        </p:txBody>
      </p:sp>
      <p:sp>
        <p:nvSpPr>
          <p:cNvPr id="64" name="Text Box 20"/>
          <p:cNvSpPr txBox="1">
            <a:spLocks noChangeArrowheads="1"/>
          </p:cNvSpPr>
          <p:nvPr/>
        </p:nvSpPr>
        <p:spPr bwMode="auto">
          <a:xfrm>
            <a:off x="2639658" y="3965539"/>
            <a:ext cx="7521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2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아시아헤드2" panose="02020600000000000000" pitchFamily="18" charset="-127"/>
                <a:ea typeface="a아시아헤드2" panose="02020600000000000000" pitchFamily="18" charset="-127"/>
              </a:rPr>
              <a:t>(Unload)</a:t>
            </a:r>
            <a:endParaRPr lang="en-US" altLang="ko-KR" sz="1200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아시아헤드2" panose="02020600000000000000" pitchFamily="18" charset="-127"/>
              <a:ea typeface="a아시아헤드2" panose="02020600000000000000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298918" y="5840527"/>
            <a:ext cx="1112292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시나브로B" panose="02020600000000000000" pitchFamily="18" charset="-127"/>
                <a:ea typeface="a시나브로B" panose="02020600000000000000" pitchFamily="18" charset="-127"/>
              </a:rPr>
              <a:t>ORACLE</a:t>
            </a:r>
            <a:endParaRPr lang="ko-KR" altLang="en-US" dirty="0">
              <a:solidFill>
                <a:schemeClr val="accent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시나브로B" panose="02020600000000000000" pitchFamily="18" charset="-127"/>
              <a:ea typeface="a시나브로B" panose="02020600000000000000" pitchFamily="18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8481511" y="3596165"/>
            <a:ext cx="1109085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시나브로B" panose="02020600000000000000" pitchFamily="18" charset="-127"/>
                <a:ea typeface="a시나브로B" panose="02020600000000000000" pitchFamily="18" charset="-127"/>
              </a:rPr>
              <a:t>ORACLE</a:t>
            </a:r>
          </a:p>
        </p:txBody>
      </p:sp>
    </p:spTree>
    <p:extLst>
      <p:ext uri="{BB962C8B-B14F-4D97-AF65-F5344CB8AC3E}">
        <p14:creationId xmlns:p14="http://schemas.microsoft.com/office/powerpoint/2010/main" val="3774280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467" y="2108500"/>
            <a:ext cx="7947660" cy="3287078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5557523" y="1892416"/>
            <a:ext cx="1732127" cy="3719245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7153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16972" y="339729"/>
            <a:ext cx="8543925" cy="625473"/>
          </a:xfrm>
        </p:spPr>
        <p:txBody>
          <a:bodyPr>
            <a:normAutofit/>
          </a:bodyPr>
          <a:lstStyle/>
          <a:p>
            <a:r>
              <a:rPr lang="ko-KR" altLang="en-US" sz="2600" b="1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적용 분야</a:t>
            </a:r>
            <a:endParaRPr lang="en-US" sz="2600" b="1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0" name="오각형 9"/>
          <p:cNvSpPr/>
          <p:nvPr/>
        </p:nvSpPr>
        <p:spPr>
          <a:xfrm>
            <a:off x="751957" y="1308720"/>
            <a:ext cx="2333109" cy="1800200"/>
          </a:xfrm>
          <a:prstGeom prst="homePlate">
            <a:avLst>
              <a:gd name="adj" fmla="val 20975"/>
            </a:avLst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SQL 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Migration</a:t>
            </a:r>
          </a:p>
        </p:txBody>
      </p:sp>
      <p:sp>
        <p:nvSpPr>
          <p:cNvPr id="11" name="갈매기형 수장 10"/>
          <p:cNvSpPr/>
          <p:nvPr/>
        </p:nvSpPr>
        <p:spPr>
          <a:xfrm>
            <a:off x="2797034" y="1308720"/>
            <a:ext cx="2304256" cy="1800200"/>
          </a:xfrm>
          <a:prstGeom prst="chevron">
            <a:avLst>
              <a:gd name="adj" fmla="val 20485"/>
            </a:avLst>
          </a:prstGeom>
          <a:gradFill rotWithShape="1">
            <a:gsLst>
              <a:gs pos="0">
                <a:srgbClr val="C0504D">
                  <a:tint val="50000"/>
                  <a:satMod val="300000"/>
                </a:srgbClr>
              </a:gs>
              <a:gs pos="35000">
                <a:srgbClr val="C0504D">
                  <a:tint val="37000"/>
                  <a:satMod val="300000"/>
                </a:srgbClr>
              </a:gs>
              <a:gs pos="100000">
                <a:srgbClr val="C0504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DI Acceleration</a:t>
            </a:r>
            <a:endParaRPr kumimoji="0" lang="ko-KR" altLang="en-US" sz="180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갈매기형 수장 11"/>
          <p:cNvSpPr/>
          <p:nvPr/>
        </p:nvSpPr>
        <p:spPr>
          <a:xfrm>
            <a:off x="4813258" y="1308720"/>
            <a:ext cx="2304256" cy="1800200"/>
          </a:xfrm>
          <a:prstGeom prst="chevron">
            <a:avLst>
              <a:gd name="adj" fmla="val 20485"/>
            </a:avLst>
          </a:prstGeom>
          <a:gradFill rotWithShape="1">
            <a:gsLst>
              <a:gs pos="0">
                <a:srgbClr val="9BBB59">
                  <a:tint val="50000"/>
                  <a:satMod val="300000"/>
                </a:srgbClr>
              </a:gs>
              <a:gs pos="35000">
                <a:srgbClr val="9BBB59">
                  <a:tint val="37000"/>
                  <a:satMod val="300000"/>
                </a:srgbClr>
              </a:gs>
              <a:gs pos="100000">
                <a:srgbClr val="9BBB59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Batch Solution</a:t>
            </a:r>
            <a:endParaRPr kumimoji="0" lang="ko-KR" altLang="en-US" sz="180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갈매기형 수장 12"/>
          <p:cNvSpPr/>
          <p:nvPr/>
        </p:nvSpPr>
        <p:spPr>
          <a:xfrm>
            <a:off x="6829482" y="1308720"/>
            <a:ext cx="2304256" cy="1800200"/>
          </a:xfrm>
          <a:prstGeom prst="chevron">
            <a:avLst>
              <a:gd name="adj" fmla="val 20485"/>
            </a:avLst>
          </a:prstGeom>
          <a:gradFill rotWithShape="1">
            <a:gsLst>
              <a:gs pos="0">
                <a:srgbClr val="8064A2">
                  <a:tint val="50000"/>
                  <a:satMod val="300000"/>
                </a:srgbClr>
              </a:gs>
              <a:gs pos="35000">
                <a:srgbClr val="8064A2">
                  <a:tint val="37000"/>
                  <a:satMod val="300000"/>
                </a:srgbClr>
              </a:gs>
              <a:gs pos="100000">
                <a:srgbClr val="8064A2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8064A2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Big Data Solution</a:t>
            </a:r>
          </a:p>
        </p:txBody>
      </p:sp>
    </p:spTree>
    <p:extLst>
      <p:ext uri="{BB962C8B-B14F-4D97-AF65-F5344CB8AC3E}">
        <p14:creationId xmlns:p14="http://schemas.microsoft.com/office/powerpoint/2010/main" val="1371282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모서리가 둥근 직사각형 24"/>
          <p:cNvSpPr/>
          <p:nvPr/>
        </p:nvSpPr>
        <p:spPr>
          <a:xfrm>
            <a:off x="161324" y="2776661"/>
            <a:ext cx="4397136" cy="3450288"/>
          </a:xfrm>
          <a:prstGeom prst="roundRect">
            <a:avLst>
              <a:gd name="adj" fmla="val 2673"/>
            </a:avLst>
          </a:prstGeom>
          <a:solidFill>
            <a:schemeClr val="bg1">
              <a:lumMod val="95000"/>
            </a:schemeClr>
          </a:solidFill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4660856" y="2778387"/>
            <a:ext cx="5102007" cy="3448562"/>
          </a:xfrm>
          <a:prstGeom prst="roundRect">
            <a:avLst>
              <a:gd name="adj" fmla="val 2673"/>
            </a:avLst>
          </a:prstGeom>
          <a:solidFill>
            <a:schemeClr val="bg1">
              <a:lumMod val="95000"/>
            </a:schemeClr>
          </a:solidFill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1090153" y="2591995"/>
            <a:ext cx="253947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accent1">
                    <a:lumMod val="7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SQL</a:t>
            </a:r>
            <a:r>
              <a:rPr lang="ko-KR" altLang="en-US" dirty="0" smtClean="0">
                <a:solidFill>
                  <a:schemeClr val="accent1">
                    <a:lumMod val="7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을 </a:t>
            </a:r>
            <a:r>
              <a:rPr lang="en-US" altLang="ko-KR" dirty="0" smtClean="0">
                <a:solidFill>
                  <a:schemeClr val="accent1">
                    <a:lumMod val="7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DMX GUI</a:t>
            </a:r>
            <a:r>
              <a:rPr lang="ko-KR" altLang="en-US" dirty="0" smtClean="0">
                <a:solidFill>
                  <a:schemeClr val="accent1">
                    <a:lumMod val="7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로 변경</a:t>
            </a:r>
            <a:endParaRPr lang="ko-KR" altLang="en-US" dirty="0">
              <a:solidFill>
                <a:schemeClr val="accent1">
                  <a:lumMod val="75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460204" y="2589229"/>
            <a:ext cx="156004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accent1">
                    <a:lumMod val="7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성능 개선 결과</a:t>
            </a:r>
            <a:endParaRPr lang="ko-KR" altLang="en-US" dirty="0">
              <a:solidFill>
                <a:schemeClr val="accent1">
                  <a:lumMod val="75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16972" y="339729"/>
            <a:ext cx="8543925" cy="625473"/>
          </a:xfrm>
        </p:spPr>
        <p:txBody>
          <a:bodyPr>
            <a:normAutofit/>
          </a:bodyPr>
          <a:lstStyle/>
          <a:p>
            <a:r>
              <a:rPr lang="ko-KR" altLang="en-US" sz="2600" b="1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적용 분야</a:t>
            </a:r>
            <a:endParaRPr lang="en-US" sz="2600" b="1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0" name="오각형 9"/>
          <p:cNvSpPr/>
          <p:nvPr/>
        </p:nvSpPr>
        <p:spPr>
          <a:xfrm>
            <a:off x="1607092" y="1198655"/>
            <a:ext cx="1820708" cy="1197413"/>
          </a:xfrm>
          <a:prstGeom prst="homePlate">
            <a:avLst>
              <a:gd name="adj" fmla="val 20975"/>
            </a:avLst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SQL 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Migration</a:t>
            </a:r>
          </a:p>
        </p:txBody>
      </p:sp>
      <p:sp>
        <p:nvSpPr>
          <p:cNvPr id="11" name="갈매기형 수장 10"/>
          <p:cNvSpPr/>
          <p:nvPr/>
        </p:nvSpPr>
        <p:spPr>
          <a:xfrm>
            <a:off x="3254450" y="1198655"/>
            <a:ext cx="1910479" cy="1197413"/>
          </a:xfrm>
          <a:prstGeom prst="chevron">
            <a:avLst>
              <a:gd name="adj" fmla="val 20485"/>
            </a:avLst>
          </a:prstGeom>
          <a:gradFill rotWithShape="1">
            <a:gsLst>
              <a:gs pos="0">
                <a:srgbClr val="C0504D">
                  <a:tint val="50000"/>
                  <a:satMod val="300000"/>
                </a:srgbClr>
              </a:gs>
              <a:gs pos="35000">
                <a:srgbClr val="C0504D">
                  <a:tint val="37000"/>
                  <a:satMod val="300000"/>
                </a:srgbClr>
              </a:gs>
              <a:gs pos="100000">
                <a:srgbClr val="C0504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DI </a:t>
            </a:r>
            <a:r>
              <a:rPr kumimoji="0" lang="en-US" altLang="ko-KR" sz="16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Acceleration</a:t>
            </a:r>
            <a:endParaRPr kumimoji="0" lang="ko-KR" altLang="en-US" sz="1600" b="1" i="0" u="none" strike="noStrike" kern="0" cap="none" spc="0" normalizeH="0" baseline="0" noProof="0" dirty="0" smtClean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갈매기형 수장 11"/>
          <p:cNvSpPr/>
          <p:nvPr/>
        </p:nvSpPr>
        <p:spPr>
          <a:xfrm>
            <a:off x="4993330" y="1200773"/>
            <a:ext cx="1910875" cy="1197413"/>
          </a:xfrm>
          <a:prstGeom prst="chevron">
            <a:avLst>
              <a:gd name="adj" fmla="val 20485"/>
            </a:avLst>
          </a:prstGeom>
          <a:gradFill rotWithShape="1">
            <a:gsLst>
              <a:gs pos="0">
                <a:srgbClr val="9BBB59">
                  <a:tint val="50000"/>
                  <a:satMod val="300000"/>
                </a:srgbClr>
              </a:gs>
              <a:gs pos="35000">
                <a:srgbClr val="9BBB59">
                  <a:tint val="37000"/>
                  <a:satMod val="300000"/>
                </a:srgbClr>
              </a:gs>
              <a:gs pos="100000">
                <a:srgbClr val="9BBB59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Batch Solution</a:t>
            </a:r>
            <a:endParaRPr kumimoji="0" lang="ko-KR" altLang="en-US" sz="1800" b="1" i="0" u="none" strike="noStrike" kern="0" cap="none" spc="0" normalizeH="0" baseline="0" noProof="0" dirty="0" smtClean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갈매기형 수장 12"/>
          <p:cNvSpPr/>
          <p:nvPr/>
        </p:nvSpPr>
        <p:spPr>
          <a:xfrm>
            <a:off x="6723239" y="1199943"/>
            <a:ext cx="1853495" cy="1197413"/>
          </a:xfrm>
          <a:prstGeom prst="chevron">
            <a:avLst>
              <a:gd name="adj" fmla="val 20485"/>
            </a:avLst>
          </a:prstGeom>
          <a:gradFill rotWithShape="1">
            <a:gsLst>
              <a:gs pos="0">
                <a:srgbClr val="8064A2">
                  <a:tint val="50000"/>
                  <a:satMod val="300000"/>
                </a:srgbClr>
              </a:gs>
              <a:gs pos="35000">
                <a:srgbClr val="8064A2">
                  <a:tint val="37000"/>
                  <a:satMod val="300000"/>
                </a:srgbClr>
              </a:gs>
              <a:gs pos="100000">
                <a:srgbClr val="8064A2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8064A2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Big Data Solution</a:t>
            </a:r>
          </a:p>
        </p:txBody>
      </p:sp>
      <p:sp>
        <p:nvSpPr>
          <p:cNvPr id="17" name="오른쪽 화살표 16"/>
          <p:cNvSpPr/>
          <p:nvPr/>
        </p:nvSpPr>
        <p:spPr>
          <a:xfrm>
            <a:off x="2751914" y="3918792"/>
            <a:ext cx="640015" cy="1320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3653520"/>
              </p:ext>
            </p:extLst>
          </p:nvPr>
        </p:nvGraphicFramePr>
        <p:xfrm>
          <a:off x="4770923" y="3176938"/>
          <a:ext cx="4847207" cy="13229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08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712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9507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614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DMExpress</a:t>
                      </a:r>
                    </a:p>
                    <a:p>
                      <a:pPr algn="ctr" latinLnBrk="1"/>
                      <a:r>
                        <a:rPr lang="ko-KR" altLang="en-US" sz="1400" dirty="0" smtClean="0"/>
                        <a:t>실행 시간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SQL</a:t>
                      </a:r>
                    </a:p>
                    <a:p>
                      <a:pPr algn="ctr" latinLnBrk="1"/>
                      <a:r>
                        <a:rPr lang="ko-KR" altLang="en-US" sz="1400" dirty="0" smtClean="0"/>
                        <a:t>실행 시간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SQL </a:t>
                      </a:r>
                      <a:r>
                        <a:rPr lang="ko-KR" altLang="en-US" sz="1400" dirty="0" smtClean="0"/>
                        <a:t>대비</a:t>
                      </a:r>
                      <a:r>
                        <a:rPr lang="en-US" altLang="ko-KR" sz="1400" dirty="0" smtClean="0"/>
                        <a:t/>
                      </a:r>
                      <a:br>
                        <a:rPr lang="en-US" altLang="ko-KR" sz="1400" dirty="0" smtClean="0"/>
                      </a:br>
                      <a:r>
                        <a:rPr lang="en-US" altLang="ko-KR" sz="1400" dirty="0" err="1" smtClean="0"/>
                        <a:t>DMExpress</a:t>
                      </a:r>
                      <a:r>
                        <a:rPr lang="ko-KR" altLang="en-US" sz="1400" dirty="0" smtClean="0"/>
                        <a:t>성능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14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3</a:t>
                      </a:r>
                      <a:r>
                        <a:rPr lang="ko-KR" altLang="en-US" sz="1400" dirty="0" smtClean="0"/>
                        <a:t>시간 </a:t>
                      </a:r>
                      <a:r>
                        <a:rPr lang="en-US" altLang="ko-KR" sz="1400" dirty="0" smtClean="0"/>
                        <a:t>54</a:t>
                      </a:r>
                      <a:r>
                        <a:rPr lang="ko-KR" altLang="en-US" sz="1400" dirty="0" smtClean="0"/>
                        <a:t>분</a:t>
                      </a:r>
                      <a:endParaRPr lang="en-US" altLang="ko-KR" sz="1400" dirty="0" smtClean="0"/>
                    </a:p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rgbClr val="FF0000"/>
                          </a:solidFill>
                        </a:rPr>
                        <a:t>(</a:t>
                      </a:r>
                      <a:r>
                        <a:rPr lang="en-US" altLang="ko-KR" sz="1400" b="1" baseline="0" dirty="0" smtClean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1400" b="1" dirty="0" smtClean="0">
                          <a:solidFill>
                            <a:srgbClr val="FF0000"/>
                          </a:solidFill>
                        </a:rPr>
                        <a:t>0.16 Days)</a:t>
                      </a:r>
                      <a:endParaRPr lang="ko-KR" alt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80</a:t>
                      </a:r>
                      <a:r>
                        <a:rPr lang="ko-KR" altLang="en-US" sz="1400" dirty="0" smtClean="0"/>
                        <a:t>시간</a:t>
                      </a:r>
                      <a:endParaRPr lang="en-US" altLang="ko-KR" sz="1400" dirty="0" smtClean="0"/>
                    </a:p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rgbClr val="FF0000"/>
                          </a:solidFill>
                        </a:rPr>
                        <a:t>( 3 Days</a:t>
                      </a:r>
                      <a:r>
                        <a:rPr lang="ko-KR" altLang="en-US" sz="1400" b="1" dirty="0" smtClean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1400" b="1" dirty="0" smtClean="0">
                          <a:solidFill>
                            <a:srgbClr val="FF0000"/>
                          </a:solidFill>
                        </a:rPr>
                        <a:t>8Hours)</a:t>
                      </a:r>
                      <a:endParaRPr lang="ko-KR" alt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20</a:t>
                      </a:r>
                      <a:r>
                        <a:rPr lang="ko-KR" altLang="en-US" sz="1400" dirty="0" smtClean="0"/>
                        <a:t>배 이상 향상</a:t>
                      </a:r>
                      <a:endParaRPr lang="en-US" altLang="ko-KR" sz="1400" dirty="0" smtClean="0"/>
                    </a:p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rgbClr val="FF0000"/>
                          </a:solidFill>
                        </a:rPr>
                        <a:t>(76</a:t>
                      </a:r>
                      <a:r>
                        <a:rPr lang="ko-KR" altLang="en-US" sz="1400" b="1" dirty="0" smtClean="0">
                          <a:solidFill>
                            <a:srgbClr val="FF0000"/>
                          </a:solidFill>
                        </a:rPr>
                        <a:t>시간 이상 절감</a:t>
                      </a:r>
                      <a:r>
                        <a:rPr lang="en-US" altLang="ko-KR" sz="1400" b="1" dirty="0" smtClean="0">
                          <a:solidFill>
                            <a:srgbClr val="FF0000"/>
                          </a:solidFill>
                        </a:rPr>
                        <a:t>)</a:t>
                      </a:r>
                      <a:endParaRPr lang="ko-KR" alt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0" name="물결 19"/>
          <p:cNvSpPr/>
          <p:nvPr/>
        </p:nvSpPr>
        <p:spPr>
          <a:xfrm>
            <a:off x="4813258" y="4641895"/>
            <a:ext cx="1562803" cy="1252571"/>
          </a:xfrm>
          <a:prstGeom prst="wave">
            <a:avLst>
              <a:gd name="adj1" fmla="val 7003"/>
              <a:gd name="adj2" fmla="val 0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/>
              <a:t>작업 시간 단축으로 인한 서비스 개선</a:t>
            </a:r>
            <a:r>
              <a:rPr lang="en-US" altLang="ko-KR" sz="1200" b="1" dirty="0" smtClean="0"/>
              <a:t/>
            </a:r>
            <a:br>
              <a:rPr lang="en-US" altLang="ko-KR" sz="1200" b="1" dirty="0" smtClean="0"/>
            </a:br>
            <a:endParaRPr lang="en-US" altLang="ko-KR" sz="1200" b="1" dirty="0" smtClean="0"/>
          </a:p>
          <a:p>
            <a:pPr algn="ctr"/>
            <a:r>
              <a:rPr lang="en-US" altLang="ko-KR" sz="1200" b="1" dirty="0" smtClean="0"/>
              <a:t>(</a:t>
            </a:r>
            <a:r>
              <a:rPr lang="ko-KR" altLang="en-US" sz="1200" b="1" dirty="0" smtClean="0"/>
              <a:t>주말 작업으로 가능</a:t>
            </a:r>
            <a:r>
              <a:rPr lang="en-US" altLang="ko-KR" sz="1200" b="1" dirty="0" smtClean="0"/>
              <a:t>)</a:t>
            </a:r>
          </a:p>
        </p:txBody>
      </p:sp>
      <p:sp>
        <p:nvSpPr>
          <p:cNvPr id="21" name="물결 20"/>
          <p:cNvSpPr/>
          <p:nvPr/>
        </p:nvSpPr>
        <p:spPr>
          <a:xfrm>
            <a:off x="6457443" y="4655201"/>
            <a:ext cx="1562803" cy="1252571"/>
          </a:xfrm>
          <a:prstGeom prst="wave">
            <a:avLst>
              <a:gd name="adj1" fmla="val 7003"/>
              <a:gd name="adj2" fmla="val 0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/>
              <a:t>Offloading</a:t>
            </a:r>
            <a:r>
              <a:rPr lang="ko-KR" altLang="en-US" sz="1200" b="1" dirty="0" smtClean="0"/>
              <a:t>에 의한 </a:t>
            </a:r>
            <a:endParaRPr lang="en-US" altLang="ko-KR" sz="1200" b="1" dirty="0" smtClean="0"/>
          </a:p>
          <a:p>
            <a:pPr algn="ctr"/>
            <a:r>
              <a:rPr lang="ko-KR" altLang="en-US" sz="1200" b="1" dirty="0" smtClean="0"/>
              <a:t>파일 시스템 사용</a:t>
            </a:r>
            <a:r>
              <a:rPr lang="en-US" altLang="ko-KR" sz="1200" b="1" dirty="0" smtClean="0"/>
              <a:t/>
            </a:r>
            <a:br>
              <a:rPr lang="en-US" altLang="ko-KR" sz="1200" b="1" dirty="0" smtClean="0"/>
            </a:br>
            <a:endParaRPr lang="en-US" altLang="ko-KR" sz="1200" b="1" dirty="0" smtClean="0"/>
          </a:p>
          <a:p>
            <a:pPr algn="ctr"/>
            <a:r>
              <a:rPr lang="en-US" altLang="ko-KR" sz="1200" b="1" dirty="0" smtClean="0"/>
              <a:t>(DB</a:t>
            </a:r>
            <a:r>
              <a:rPr lang="ko-KR" altLang="en-US" sz="1200" b="1" dirty="0" smtClean="0"/>
              <a:t>자원 사용 절감</a:t>
            </a:r>
            <a:r>
              <a:rPr lang="en-US" altLang="ko-KR" sz="1200" b="1" dirty="0" smtClean="0"/>
              <a:t>)</a:t>
            </a:r>
          </a:p>
        </p:txBody>
      </p:sp>
      <p:sp>
        <p:nvSpPr>
          <p:cNvPr id="22" name="물결 21"/>
          <p:cNvSpPr/>
          <p:nvPr/>
        </p:nvSpPr>
        <p:spPr>
          <a:xfrm>
            <a:off x="8097663" y="4676367"/>
            <a:ext cx="1562803" cy="1252571"/>
          </a:xfrm>
          <a:prstGeom prst="wave">
            <a:avLst>
              <a:gd name="adj1" fmla="val 7003"/>
              <a:gd name="adj2" fmla="val 0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/>
              <a:t>Temp Table </a:t>
            </a:r>
          </a:p>
          <a:p>
            <a:pPr algn="ctr"/>
            <a:r>
              <a:rPr lang="ko-KR" altLang="en-US" sz="1200" b="1" dirty="0" smtClean="0"/>
              <a:t>사용량 감소</a:t>
            </a:r>
            <a:r>
              <a:rPr lang="en-US" altLang="ko-KR" sz="1200" b="1" dirty="0" smtClean="0"/>
              <a:t/>
            </a:r>
            <a:br>
              <a:rPr lang="en-US" altLang="ko-KR" sz="1200" b="1" dirty="0" smtClean="0"/>
            </a:br>
            <a:endParaRPr lang="en-US" altLang="ko-KR" sz="1200" b="1" dirty="0" smtClean="0"/>
          </a:p>
          <a:p>
            <a:pPr algn="ctr"/>
            <a:r>
              <a:rPr lang="en-US" altLang="ko-KR" sz="1200" b="1" dirty="0" smtClean="0"/>
              <a:t>(DB</a:t>
            </a:r>
            <a:r>
              <a:rPr lang="ko-KR" altLang="en-US" sz="1200" b="1" dirty="0" smtClean="0"/>
              <a:t>스토리지 절감</a:t>
            </a:r>
            <a:r>
              <a:rPr lang="en-US" altLang="ko-KR" sz="1200" b="1" dirty="0" smtClean="0"/>
              <a:t>)</a:t>
            </a:r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7938" y="3301655"/>
            <a:ext cx="895350" cy="2400300"/>
          </a:xfrm>
          <a:prstGeom prst="rect">
            <a:avLst/>
          </a:prstGeom>
        </p:spPr>
      </p:pic>
      <p:grpSp>
        <p:nvGrpSpPr>
          <p:cNvPr id="28" name="그룹 27"/>
          <p:cNvGrpSpPr/>
          <p:nvPr/>
        </p:nvGrpSpPr>
        <p:grpSpPr>
          <a:xfrm>
            <a:off x="316972" y="3211357"/>
            <a:ext cx="2379906" cy="2803900"/>
            <a:chOff x="266006" y="3186662"/>
            <a:chExt cx="2218191" cy="2607676"/>
          </a:xfrm>
        </p:grpSpPr>
        <p:sp>
          <p:nvSpPr>
            <p:cNvPr id="29" name="직사각형 28"/>
            <p:cNvSpPr/>
            <p:nvPr/>
          </p:nvSpPr>
          <p:spPr>
            <a:xfrm>
              <a:off x="266006" y="3186662"/>
              <a:ext cx="2218191" cy="2607676"/>
            </a:xfrm>
            <a:prstGeom prst="rect">
              <a:avLst/>
            </a:prstGeom>
            <a:no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0" name="그림 2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1364" y="3256261"/>
              <a:ext cx="2057400" cy="24765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02489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16972" y="339729"/>
            <a:ext cx="8543925" cy="625473"/>
          </a:xfrm>
        </p:spPr>
        <p:txBody>
          <a:bodyPr>
            <a:normAutofit/>
          </a:bodyPr>
          <a:lstStyle/>
          <a:p>
            <a:r>
              <a:rPr lang="ko-KR" altLang="en-US" sz="2600" b="1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적용 분야</a:t>
            </a:r>
            <a:endParaRPr lang="en-US" sz="2600" b="1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0" name="오각형 9"/>
          <p:cNvSpPr/>
          <p:nvPr/>
        </p:nvSpPr>
        <p:spPr>
          <a:xfrm>
            <a:off x="1607092" y="1198655"/>
            <a:ext cx="1820708" cy="1197413"/>
          </a:xfrm>
          <a:prstGeom prst="homePlate">
            <a:avLst>
              <a:gd name="adj" fmla="val 20975"/>
            </a:avLst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SQL 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Migration</a:t>
            </a:r>
          </a:p>
        </p:txBody>
      </p:sp>
      <p:sp>
        <p:nvSpPr>
          <p:cNvPr id="11" name="갈매기형 수장 10"/>
          <p:cNvSpPr/>
          <p:nvPr/>
        </p:nvSpPr>
        <p:spPr>
          <a:xfrm>
            <a:off x="3254450" y="1198655"/>
            <a:ext cx="1910479" cy="1197413"/>
          </a:xfrm>
          <a:prstGeom prst="chevron">
            <a:avLst>
              <a:gd name="adj" fmla="val 20485"/>
            </a:avLst>
          </a:prstGeom>
          <a:gradFill rotWithShape="1">
            <a:gsLst>
              <a:gs pos="0">
                <a:srgbClr val="C0504D">
                  <a:tint val="50000"/>
                  <a:satMod val="300000"/>
                </a:srgbClr>
              </a:gs>
              <a:gs pos="35000">
                <a:srgbClr val="C0504D">
                  <a:tint val="37000"/>
                  <a:satMod val="300000"/>
                </a:srgbClr>
              </a:gs>
              <a:gs pos="100000">
                <a:srgbClr val="C0504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DI </a:t>
            </a:r>
            <a:r>
              <a:rPr kumimoji="0" lang="en-US" altLang="ko-KR" sz="16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Acceleration</a:t>
            </a:r>
            <a:endParaRPr kumimoji="0" lang="ko-KR" altLang="en-US" sz="1600" b="1" i="0" u="none" strike="noStrike" kern="0" cap="none" spc="0" normalizeH="0" baseline="0" noProof="0" dirty="0" smtClean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갈매기형 수장 11"/>
          <p:cNvSpPr/>
          <p:nvPr/>
        </p:nvSpPr>
        <p:spPr>
          <a:xfrm>
            <a:off x="4993330" y="1200773"/>
            <a:ext cx="1910875" cy="1197413"/>
          </a:xfrm>
          <a:prstGeom prst="chevron">
            <a:avLst>
              <a:gd name="adj" fmla="val 20485"/>
            </a:avLst>
          </a:prstGeom>
          <a:gradFill rotWithShape="1">
            <a:gsLst>
              <a:gs pos="0">
                <a:srgbClr val="9BBB59">
                  <a:tint val="50000"/>
                  <a:satMod val="300000"/>
                </a:srgbClr>
              </a:gs>
              <a:gs pos="35000">
                <a:srgbClr val="9BBB59">
                  <a:tint val="37000"/>
                  <a:satMod val="300000"/>
                </a:srgbClr>
              </a:gs>
              <a:gs pos="100000">
                <a:srgbClr val="9BBB59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Batch Solution</a:t>
            </a:r>
            <a:endParaRPr kumimoji="0" lang="ko-KR" altLang="en-US" sz="1800" b="1" i="0" u="none" strike="noStrike" kern="0" cap="none" spc="0" normalizeH="0" baseline="0" noProof="0" dirty="0" smtClean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갈매기형 수장 12"/>
          <p:cNvSpPr/>
          <p:nvPr/>
        </p:nvSpPr>
        <p:spPr>
          <a:xfrm>
            <a:off x="6723239" y="1199943"/>
            <a:ext cx="1853495" cy="1197413"/>
          </a:xfrm>
          <a:prstGeom prst="chevron">
            <a:avLst>
              <a:gd name="adj" fmla="val 20485"/>
            </a:avLst>
          </a:prstGeom>
          <a:gradFill rotWithShape="1">
            <a:gsLst>
              <a:gs pos="0">
                <a:srgbClr val="8064A2">
                  <a:tint val="50000"/>
                  <a:satMod val="300000"/>
                </a:srgbClr>
              </a:gs>
              <a:gs pos="35000">
                <a:srgbClr val="8064A2">
                  <a:tint val="37000"/>
                  <a:satMod val="300000"/>
                </a:srgbClr>
              </a:gs>
              <a:gs pos="100000">
                <a:srgbClr val="8064A2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8064A2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Big Data Solution</a:t>
            </a:r>
          </a:p>
        </p:txBody>
      </p:sp>
      <p:pic>
        <p:nvPicPr>
          <p:cNvPr id="23" name="Picture 2"/>
          <p:cNvPicPr>
            <a:picLocks noChangeAspect="1" noChangeArrowheads="1"/>
          </p:cNvPicPr>
          <p:nvPr/>
        </p:nvPicPr>
        <p:blipFill>
          <a:blip r:embed="rId2" cstate="email">
            <a:duotone>
              <a:prstClr val="black"/>
              <a:srgbClr val="D9C3A5">
                <a:tint val="50000"/>
                <a:satMod val="180000"/>
              </a:srgbClr>
            </a:duotone>
          </a:blip>
          <a:srcRect r="32584"/>
          <a:stretch>
            <a:fillRect/>
          </a:stretch>
        </p:blipFill>
        <p:spPr bwMode="auto">
          <a:xfrm>
            <a:off x="5339096" y="1913465"/>
            <a:ext cx="3837594" cy="4113212"/>
          </a:xfrm>
          <a:prstGeom prst="rect">
            <a:avLst/>
          </a:prstGeom>
          <a:noFill/>
          <a:ln w="19050">
            <a:solidFill>
              <a:schemeClr val="bg2">
                <a:lumMod val="5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perspectiveContrastingLeftFacing"/>
            <a:lightRig rig="threePt" dir="t"/>
          </a:scene3d>
        </p:spPr>
      </p:pic>
      <p:grpSp>
        <p:nvGrpSpPr>
          <p:cNvPr id="25" name="Group 17"/>
          <p:cNvGrpSpPr/>
          <p:nvPr/>
        </p:nvGrpSpPr>
        <p:grpSpPr>
          <a:xfrm>
            <a:off x="5164929" y="3459235"/>
            <a:ext cx="3094892" cy="1993557"/>
            <a:chOff x="2133600" y="1066800"/>
            <a:chExt cx="2819400" cy="1676400"/>
          </a:xfrm>
        </p:grpSpPr>
        <p:sp>
          <p:nvSpPr>
            <p:cNvPr id="26" name="Right Arrow 18"/>
            <p:cNvSpPr/>
            <p:nvPr/>
          </p:nvSpPr>
          <p:spPr bwMode="auto">
            <a:xfrm>
              <a:off x="2133600" y="1348199"/>
              <a:ext cx="1541078" cy="937801"/>
            </a:xfrm>
            <a:prstGeom prst="rightArrow">
              <a:avLst>
                <a:gd name="adj1" fmla="val 50000"/>
                <a:gd name="adj2" fmla="val 54190"/>
              </a:avLst>
            </a:prstGeom>
            <a:solidFill>
              <a:srgbClr val="92D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perspectiveHeroicExtremeLeftFacing"/>
              <a:lightRig rig="threePt" dir="t"/>
            </a:scene3d>
            <a:sp3d extrusionH="254000"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pitchFamily="-112" charset="-128"/>
                </a:rPr>
                <a:t>20% of PL/SQL</a:t>
              </a:r>
            </a:p>
          </p:txBody>
        </p:sp>
        <p:sp>
          <p:nvSpPr>
            <p:cNvPr id="27" name="Pie 19"/>
            <p:cNvSpPr/>
            <p:nvPr/>
          </p:nvSpPr>
          <p:spPr bwMode="auto">
            <a:xfrm>
              <a:off x="2914650" y="1066800"/>
              <a:ext cx="1809750" cy="1676400"/>
            </a:xfrm>
            <a:prstGeom prst="pie">
              <a:avLst>
                <a:gd name="adj1" fmla="val 12945194"/>
                <a:gd name="adj2" fmla="val 8436994"/>
              </a:avLst>
            </a:prstGeom>
            <a:solidFill>
              <a:srgbClr val="FF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perspectiveContrastingLeftFacing"/>
              <a:lightRig rig="threePt" dir="t"/>
            </a:scene3d>
            <a:sp3d extrusionH="254000">
              <a:extrusionClr>
                <a:srgbClr val="C00000"/>
              </a:extrusionClr>
            </a:sp3d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-112" charset="-128"/>
              </a:endParaRPr>
            </a:p>
          </p:txBody>
        </p:sp>
        <p:sp>
          <p:nvSpPr>
            <p:cNvPr id="28" name="Right Arrow 20"/>
            <p:cNvSpPr/>
            <p:nvPr/>
          </p:nvSpPr>
          <p:spPr bwMode="auto">
            <a:xfrm>
              <a:off x="3411922" y="1500599"/>
              <a:ext cx="1541078" cy="937801"/>
            </a:xfrm>
            <a:prstGeom prst="rightArrow">
              <a:avLst>
                <a:gd name="adj1" fmla="val 50000"/>
                <a:gd name="adj2" fmla="val 54190"/>
              </a:avLst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perspectiveHeroicExtremeLeftFacing"/>
              <a:lightRig rig="threePt" dir="t"/>
            </a:scene3d>
            <a:sp3d extrusionH="381000"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pitchFamily="-112" charset="-128"/>
                </a:rPr>
                <a:t>80% of</a:t>
              </a:r>
            </a:p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pitchFamily="-112" charset="-128"/>
                </a:rPr>
                <a:t>Time</a:t>
              </a:r>
              <a:r>
                <a:rPr kumimoji="0" lang="en-US" sz="1400" b="0" i="0" u="none" strike="noStrike" cap="none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pitchFamily="-112" charset="-128"/>
                </a:rPr>
                <a:t> &amp; Resources</a:t>
              </a:r>
              <a:endPara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-112" charset="-128"/>
              </a:endParaRP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1465147" y="3459235"/>
            <a:ext cx="4384268" cy="15850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rgbClr val="569FD3"/>
              </a:buClr>
              <a:buFont typeface="Arial" pitchFamily="34" charset="0"/>
              <a:buChar char="•"/>
            </a:pP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Calibri" pitchFamily="34" charset="0"/>
              </a:rPr>
              <a:t>상위</a:t>
            </a:r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Calibri" pitchFamily="34" charset="0"/>
              </a:rPr>
              <a:t> 20% jobs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Calibri" pitchFamily="34" charset="0"/>
              </a:rPr>
              <a:t>에 주목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Calibri" pitchFamily="34" charset="0"/>
              </a:rPr>
              <a:t/>
            </a:r>
            <a:b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Calibri" pitchFamily="34" charset="0"/>
              </a:rPr>
            </a:br>
            <a:endParaRPr lang="en-US" sz="700" b="1" dirty="0" smtClean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Calibri" pitchFamily="34" charset="0"/>
            </a:endParaRPr>
          </a:p>
          <a:p>
            <a:pPr lvl="1"/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Calibri" pitchFamily="34" charset="0"/>
              </a:rPr>
              <a:t>- 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Calibri" pitchFamily="34" charset="0"/>
              </a:rPr>
              <a:t>장시간의 작업들</a:t>
            </a:r>
            <a:endParaRPr lang="en-US" dirty="0" smtClean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Calibri" pitchFamily="34" charset="0"/>
            </a:endParaRPr>
          </a:p>
          <a:p>
            <a:pPr lvl="1"/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Calibri" pitchFamily="34" charset="0"/>
              </a:rPr>
              <a:t>- 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Calibri" pitchFamily="34" charset="0"/>
              </a:rPr>
              <a:t>대부분 복잡함</a:t>
            </a:r>
            <a:endParaRPr lang="en-US" dirty="0" smtClean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Calibri" pitchFamily="34" charset="0"/>
            </a:endParaRPr>
          </a:p>
          <a:p>
            <a:pPr lvl="1"/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Calibri" pitchFamily="34" charset="0"/>
              </a:rPr>
              <a:t>- 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Calibri" pitchFamily="34" charset="0"/>
              </a:rPr>
              <a:t>대부분 자원 집약적</a:t>
            </a:r>
            <a:endParaRPr lang="en-US" dirty="0" smtClean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Calibri" pitchFamily="34" charset="0"/>
            </a:endParaRPr>
          </a:p>
          <a:p>
            <a:pPr lvl="1"/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Calibri" pitchFamily="34" charset="0"/>
              </a:rPr>
              <a:t>- 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Calibri" pitchFamily="34" charset="0"/>
              </a:rPr>
              <a:t>대부분 불안정 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Calibri" pitchFamily="34" charset="0"/>
              </a:rPr>
              <a:t>/ 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Calibri" pitchFamily="34" charset="0"/>
              </a:rPr>
              <a:t>오류가 자주 발생</a:t>
            </a:r>
            <a:endParaRPr lang="en-US" dirty="0" smtClean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8625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16972" y="339729"/>
            <a:ext cx="8543925" cy="625473"/>
          </a:xfrm>
        </p:spPr>
        <p:txBody>
          <a:bodyPr>
            <a:normAutofit/>
          </a:bodyPr>
          <a:lstStyle/>
          <a:p>
            <a:r>
              <a:rPr lang="ko-KR" altLang="en-US" sz="2600" b="1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적용 분야</a:t>
            </a:r>
            <a:endParaRPr lang="en-US" sz="2600" b="1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2" name="오각형 31"/>
          <p:cNvSpPr/>
          <p:nvPr/>
        </p:nvSpPr>
        <p:spPr>
          <a:xfrm>
            <a:off x="1607092" y="1198655"/>
            <a:ext cx="1820708" cy="1197413"/>
          </a:xfrm>
          <a:prstGeom prst="homePlate">
            <a:avLst>
              <a:gd name="adj" fmla="val 20975"/>
            </a:avLst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SQL 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Migration</a:t>
            </a:r>
          </a:p>
        </p:txBody>
      </p:sp>
      <p:sp>
        <p:nvSpPr>
          <p:cNvPr id="33" name="갈매기형 수장 32"/>
          <p:cNvSpPr/>
          <p:nvPr/>
        </p:nvSpPr>
        <p:spPr>
          <a:xfrm>
            <a:off x="3254450" y="1198655"/>
            <a:ext cx="1910479" cy="1197413"/>
          </a:xfrm>
          <a:prstGeom prst="chevron">
            <a:avLst>
              <a:gd name="adj" fmla="val 20485"/>
            </a:avLst>
          </a:prstGeom>
          <a:gradFill rotWithShape="1">
            <a:gsLst>
              <a:gs pos="0">
                <a:srgbClr val="C0504D">
                  <a:tint val="50000"/>
                  <a:satMod val="300000"/>
                </a:srgbClr>
              </a:gs>
              <a:gs pos="35000">
                <a:srgbClr val="C0504D">
                  <a:tint val="37000"/>
                  <a:satMod val="300000"/>
                </a:srgbClr>
              </a:gs>
              <a:gs pos="100000">
                <a:srgbClr val="C0504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DI </a:t>
            </a:r>
            <a:r>
              <a:rPr kumimoji="0" lang="en-US" altLang="ko-KR" sz="16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Acceleration</a:t>
            </a:r>
            <a:endParaRPr kumimoji="0" lang="ko-KR" altLang="en-US" sz="1600" b="1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4" name="갈매기형 수장 33"/>
          <p:cNvSpPr/>
          <p:nvPr/>
        </p:nvSpPr>
        <p:spPr>
          <a:xfrm>
            <a:off x="4993330" y="1200773"/>
            <a:ext cx="1910875" cy="1197413"/>
          </a:xfrm>
          <a:prstGeom prst="chevron">
            <a:avLst>
              <a:gd name="adj" fmla="val 20485"/>
            </a:avLst>
          </a:prstGeom>
          <a:gradFill rotWithShape="1">
            <a:gsLst>
              <a:gs pos="0">
                <a:srgbClr val="9BBB59">
                  <a:tint val="50000"/>
                  <a:satMod val="300000"/>
                </a:srgbClr>
              </a:gs>
              <a:gs pos="35000">
                <a:srgbClr val="9BBB59">
                  <a:tint val="37000"/>
                  <a:satMod val="300000"/>
                </a:srgbClr>
              </a:gs>
              <a:gs pos="100000">
                <a:srgbClr val="9BBB59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Batch Solution</a:t>
            </a:r>
            <a:endParaRPr kumimoji="0" lang="ko-KR" altLang="en-US" sz="1800" b="1" i="0" u="none" strike="noStrike" kern="0" cap="none" spc="0" normalizeH="0" baseline="0" noProof="0" dirty="0" smtClean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5" name="갈매기형 수장 34"/>
          <p:cNvSpPr/>
          <p:nvPr/>
        </p:nvSpPr>
        <p:spPr>
          <a:xfrm>
            <a:off x="6723239" y="1199943"/>
            <a:ext cx="1853495" cy="1197413"/>
          </a:xfrm>
          <a:prstGeom prst="chevron">
            <a:avLst>
              <a:gd name="adj" fmla="val 20485"/>
            </a:avLst>
          </a:prstGeom>
          <a:gradFill rotWithShape="1">
            <a:gsLst>
              <a:gs pos="0">
                <a:srgbClr val="8064A2">
                  <a:tint val="50000"/>
                  <a:satMod val="300000"/>
                </a:srgbClr>
              </a:gs>
              <a:gs pos="35000">
                <a:srgbClr val="8064A2">
                  <a:tint val="37000"/>
                  <a:satMod val="300000"/>
                </a:srgbClr>
              </a:gs>
              <a:gs pos="100000">
                <a:srgbClr val="8064A2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8064A2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Big Data Solution</a:t>
            </a:r>
          </a:p>
        </p:txBody>
      </p:sp>
      <p:pic>
        <p:nvPicPr>
          <p:cNvPr id="36" name="Picture 2" descr="http://www.syncsort.com/Collateral/Images/English-US/landing/DI_Acceleration_FlowChart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55464" y="2492677"/>
            <a:ext cx="6492666" cy="2679079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7" name="TextBox 36"/>
          <p:cNvSpPr txBox="1">
            <a:spLocks noChangeArrowheads="1"/>
          </p:cNvSpPr>
          <p:nvPr/>
        </p:nvSpPr>
        <p:spPr bwMode="auto">
          <a:xfrm>
            <a:off x="1104466" y="5338216"/>
            <a:ext cx="7827871" cy="884784"/>
          </a:xfrm>
          <a:prstGeom prst="rect">
            <a:avLst/>
          </a:prstGeom>
          <a:noFill/>
          <a:ln w="9525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</p:spPr>
        <p:txBody>
          <a:bodyPr/>
          <a:lstStyle/>
          <a:p>
            <a:pPr fontAlgn="base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16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•</a:t>
            </a:r>
            <a:r>
              <a:rPr lang="en-US" altLang="ko-KR" sz="1600" dirty="0" smtClean="0">
                <a:solidFill>
                  <a:srgbClr val="000000"/>
                </a:solidFill>
                <a:latin typeface="휴먼모음T" pitchFamily="18" charset="-127"/>
                <a:ea typeface="휴먼모음T" pitchFamily="18" charset="-127"/>
              </a:rPr>
              <a:t> </a:t>
            </a:r>
            <a:r>
              <a:rPr lang="ko-KR" altLang="en-US" sz="1600" dirty="0">
                <a:solidFill>
                  <a:srgbClr val="000000"/>
                </a:solidFill>
                <a:latin typeface="휴먼모음T" pitchFamily="18" charset="-127"/>
                <a:ea typeface="휴먼모음T" pitchFamily="18" charset="-127"/>
              </a:rPr>
              <a:t>데이터 처리 작업의 </a:t>
            </a:r>
            <a:r>
              <a:rPr lang="ko-KR" altLang="en-US" sz="1600" dirty="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병목현상 제거 </a:t>
            </a:r>
            <a:r>
              <a:rPr lang="en-US" altLang="ko-KR" sz="1600" dirty="0">
                <a:solidFill>
                  <a:srgbClr val="000000"/>
                </a:solidFill>
                <a:latin typeface="휴먼모음T" pitchFamily="18" charset="-127"/>
                <a:ea typeface="휴먼모음T" pitchFamily="18" charset="-127"/>
              </a:rPr>
              <a:t>: 50% </a:t>
            </a:r>
            <a:r>
              <a:rPr lang="ko-KR" altLang="en-US" sz="1600" dirty="0">
                <a:solidFill>
                  <a:srgbClr val="000000"/>
                </a:solidFill>
                <a:latin typeface="휴먼모음T" pitchFamily="18" charset="-127"/>
                <a:ea typeface="휴먼모음T" pitchFamily="18" charset="-127"/>
              </a:rPr>
              <a:t>이상 절감 가능</a:t>
            </a:r>
          </a:p>
          <a:p>
            <a:pPr fontAlgn="base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</a:rPr>
              <a:t>•</a:t>
            </a:r>
            <a:r>
              <a:rPr lang="en-US" altLang="ko-KR" sz="1600" dirty="0" smtClean="0">
                <a:solidFill>
                  <a:srgbClr val="000000"/>
                </a:solidFill>
                <a:latin typeface="휴먼모음T" pitchFamily="18" charset="-127"/>
                <a:ea typeface="휴먼모음T" pitchFamily="18" charset="-127"/>
              </a:rPr>
              <a:t> </a:t>
            </a:r>
            <a:r>
              <a:rPr lang="ko-KR" altLang="en-US" sz="1600" dirty="0">
                <a:solidFill>
                  <a:srgbClr val="000000"/>
                </a:solidFill>
                <a:latin typeface="휴먼모음T" pitchFamily="18" charset="-127"/>
                <a:ea typeface="휴먼모음T" pitchFamily="18" charset="-127"/>
              </a:rPr>
              <a:t>현재의 </a:t>
            </a:r>
            <a:r>
              <a:rPr lang="en-US" altLang="ko-KR" sz="1600" dirty="0">
                <a:solidFill>
                  <a:srgbClr val="000000"/>
                </a:solidFill>
                <a:latin typeface="휴먼모음T" pitchFamily="18" charset="-127"/>
                <a:ea typeface="휴먼모음T" pitchFamily="18" charset="-127"/>
              </a:rPr>
              <a:t>H/W</a:t>
            </a:r>
            <a:r>
              <a:rPr lang="ko-KR" altLang="en-US" sz="1600" dirty="0">
                <a:solidFill>
                  <a:srgbClr val="000000"/>
                </a:solidFill>
                <a:latin typeface="휴먼모음T" pitchFamily="18" charset="-127"/>
                <a:ea typeface="휴먼모음T" pitchFamily="18" charset="-127"/>
              </a:rPr>
              <a:t>자원을 적게 사용 </a:t>
            </a:r>
            <a:r>
              <a:rPr lang="en-US" altLang="ko-KR" sz="1600" dirty="0">
                <a:solidFill>
                  <a:srgbClr val="000000"/>
                </a:solidFill>
                <a:latin typeface="휴먼모음T" pitchFamily="18" charset="-127"/>
                <a:ea typeface="휴먼모음T" pitchFamily="18" charset="-127"/>
              </a:rPr>
              <a:t>: </a:t>
            </a:r>
            <a:r>
              <a:rPr lang="ko-KR" altLang="en-US" sz="1600" dirty="0">
                <a:solidFill>
                  <a:srgbClr val="000000"/>
                </a:solidFill>
                <a:latin typeface="휴먼모음T" pitchFamily="18" charset="-127"/>
                <a:ea typeface="휴먼모음T" pitchFamily="18" charset="-127"/>
              </a:rPr>
              <a:t>메모리 사용량 </a:t>
            </a:r>
            <a:r>
              <a:rPr lang="en-US" altLang="ko-KR" sz="1600" dirty="0">
                <a:solidFill>
                  <a:srgbClr val="000000"/>
                </a:solidFill>
                <a:latin typeface="휴먼모음T" pitchFamily="18" charset="-127"/>
                <a:ea typeface="휴먼모음T" pitchFamily="18" charset="-127"/>
              </a:rPr>
              <a:t>50% </a:t>
            </a:r>
            <a:r>
              <a:rPr lang="ko-KR" altLang="en-US" sz="1600" dirty="0">
                <a:solidFill>
                  <a:srgbClr val="000000"/>
                </a:solidFill>
                <a:latin typeface="휴먼모음T" pitchFamily="18" charset="-127"/>
                <a:ea typeface="휴먼모음T" pitchFamily="18" charset="-127"/>
              </a:rPr>
              <a:t>절감</a:t>
            </a:r>
            <a:r>
              <a:rPr lang="en-US" altLang="ko-KR" sz="1600" dirty="0">
                <a:solidFill>
                  <a:srgbClr val="000000"/>
                </a:solidFill>
                <a:latin typeface="휴먼모음T" pitchFamily="18" charset="-127"/>
                <a:ea typeface="휴먼모음T" pitchFamily="18" charset="-127"/>
              </a:rPr>
              <a:t>, CPU </a:t>
            </a:r>
            <a:r>
              <a:rPr lang="ko-KR" altLang="en-US" sz="1600" dirty="0">
                <a:solidFill>
                  <a:srgbClr val="000000"/>
                </a:solidFill>
                <a:latin typeface="휴먼모음T" pitchFamily="18" charset="-127"/>
                <a:ea typeface="휴먼모음T" pitchFamily="18" charset="-127"/>
              </a:rPr>
              <a:t>사용량 </a:t>
            </a:r>
            <a:r>
              <a:rPr lang="en-US" altLang="ko-KR" sz="1600" dirty="0">
                <a:solidFill>
                  <a:srgbClr val="000000"/>
                </a:solidFill>
                <a:latin typeface="휴먼모음T" pitchFamily="18" charset="-127"/>
                <a:ea typeface="휴먼모음T" pitchFamily="18" charset="-127"/>
              </a:rPr>
              <a:t>60% </a:t>
            </a:r>
            <a:r>
              <a:rPr lang="ko-KR" altLang="en-US" sz="1600" dirty="0">
                <a:solidFill>
                  <a:srgbClr val="000000"/>
                </a:solidFill>
                <a:latin typeface="휴먼모음T" pitchFamily="18" charset="-127"/>
                <a:ea typeface="휴먼모음T" pitchFamily="18" charset="-127"/>
              </a:rPr>
              <a:t>절감</a:t>
            </a:r>
          </a:p>
          <a:p>
            <a:pPr fontAlgn="base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</a:rPr>
              <a:t>•</a:t>
            </a:r>
            <a:r>
              <a:rPr lang="en-US" altLang="ko-KR" sz="1600" dirty="0" smtClean="0">
                <a:solidFill>
                  <a:srgbClr val="000000"/>
                </a:solidFill>
                <a:latin typeface="휴먼모음T" pitchFamily="18" charset="-127"/>
                <a:ea typeface="휴먼모음T" pitchFamily="18" charset="-127"/>
              </a:rPr>
              <a:t> </a:t>
            </a:r>
            <a:r>
              <a:rPr lang="en-US" altLang="ko-KR" sz="1600" dirty="0">
                <a:solidFill>
                  <a:srgbClr val="000000"/>
                </a:solidFill>
                <a:latin typeface="휴먼모음T" pitchFamily="18" charset="-127"/>
                <a:ea typeface="휴먼모음T" pitchFamily="18" charset="-127"/>
              </a:rPr>
              <a:t>GUI </a:t>
            </a:r>
            <a:r>
              <a:rPr lang="ko-KR" altLang="en-US" sz="1600" dirty="0">
                <a:solidFill>
                  <a:srgbClr val="000000"/>
                </a:solidFill>
                <a:latin typeface="휴먼모음T" pitchFamily="18" charset="-127"/>
                <a:ea typeface="휴먼모음T" pitchFamily="18" charset="-127"/>
              </a:rPr>
              <a:t>개발 환경 제공 </a:t>
            </a:r>
            <a:r>
              <a:rPr lang="en-US" altLang="ko-KR" sz="1600" dirty="0">
                <a:solidFill>
                  <a:srgbClr val="000000"/>
                </a:solidFill>
                <a:latin typeface="휴먼모음T" pitchFamily="18" charset="-127"/>
                <a:ea typeface="휴먼모음T" pitchFamily="18" charset="-127"/>
              </a:rPr>
              <a:t>: 1</a:t>
            </a:r>
            <a:r>
              <a:rPr lang="ko-KR" altLang="en-US" sz="1600" dirty="0">
                <a:solidFill>
                  <a:srgbClr val="000000"/>
                </a:solidFill>
                <a:latin typeface="휴먼모음T" pitchFamily="18" charset="-127"/>
                <a:ea typeface="휴먼모음T" pitchFamily="18" charset="-127"/>
              </a:rPr>
              <a:t>주일 안에 적용 가능하며 </a:t>
            </a:r>
            <a:r>
              <a:rPr lang="ko-KR" altLang="en-US" sz="1600" dirty="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핸드코딩 대비 </a:t>
            </a:r>
            <a:r>
              <a:rPr lang="en-US" altLang="ko-KR" sz="1600" dirty="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75%</a:t>
            </a:r>
            <a:r>
              <a:rPr lang="ko-KR" altLang="en-US" sz="1600" dirty="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정도의 개발 생산성</a:t>
            </a:r>
            <a:endParaRPr lang="en-US" altLang="ko-KR" sz="1600" dirty="0">
              <a:solidFill>
                <a:srgbClr val="FF0000"/>
              </a:solidFill>
              <a:latin typeface="휴먼모음T" pitchFamily="18" charset="-127"/>
              <a:ea typeface="휴먼모음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724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16972" y="339729"/>
            <a:ext cx="8543925" cy="625473"/>
          </a:xfrm>
        </p:spPr>
        <p:txBody>
          <a:bodyPr>
            <a:normAutofit/>
          </a:bodyPr>
          <a:lstStyle/>
          <a:p>
            <a:r>
              <a:rPr lang="ko-KR" altLang="en-US" sz="2600" b="1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적용 분야</a:t>
            </a:r>
            <a:endParaRPr lang="en-US" sz="2600" b="1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2" name="오각형 31"/>
          <p:cNvSpPr/>
          <p:nvPr/>
        </p:nvSpPr>
        <p:spPr>
          <a:xfrm>
            <a:off x="1607092" y="1198655"/>
            <a:ext cx="1820708" cy="1197413"/>
          </a:xfrm>
          <a:prstGeom prst="homePlate">
            <a:avLst>
              <a:gd name="adj" fmla="val 20975"/>
            </a:avLst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SQL 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Migration</a:t>
            </a:r>
          </a:p>
        </p:txBody>
      </p:sp>
      <p:sp>
        <p:nvSpPr>
          <p:cNvPr id="33" name="갈매기형 수장 32"/>
          <p:cNvSpPr/>
          <p:nvPr/>
        </p:nvSpPr>
        <p:spPr>
          <a:xfrm>
            <a:off x="3254450" y="1198655"/>
            <a:ext cx="1910479" cy="1197413"/>
          </a:xfrm>
          <a:prstGeom prst="chevron">
            <a:avLst>
              <a:gd name="adj" fmla="val 20485"/>
            </a:avLst>
          </a:prstGeom>
          <a:gradFill rotWithShape="1">
            <a:gsLst>
              <a:gs pos="0">
                <a:srgbClr val="C0504D">
                  <a:tint val="50000"/>
                  <a:satMod val="300000"/>
                </a:srgbClr>
              </a:gs>
              <a:gs pos="35000">
                <a:srgbClr val="C0504D">
                  <a:tint val="37000"/>
                  <a:satMod val="300000"/>
                </a:srgbClr>
              </a:gs>
              <a:gs pos="100000">
                <a:srgbClr val="C0504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DI </a:t>
            </a:r>
            <a:r>
              <a:rPr kumimoji="0" lang="en-US" altLang="ko-KR" sz="16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Acceleration</a:t>
            </a:r>
            <a:endParaRPr kumimoji="0" lang="ko-KR" altLang="en-US" sz="1600" b="1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4" name="갈매기형 수장 33"/>
          <p:cNvSpPr/>
          <p:nvPr/>
        </p:nvSpPr>
        <p:spPr>
          <a:xfrm>
            <a:off x="4993330" y="1200773"/>
            <a:ext cx="1910875" cy="1197413"/>
          </a:xfrm>
          <a:prstGeom prst="chevron">
            <a:avLst>
              <a:gd name="adj" fmla="val 20485"/>
            </a:avLst>
          </a:prstGeom>
          <a:gradFill rotWithShape="1">
            <a:gsLst>
              <a:gs pos="0">
                <a:srgbClr val="9BBB59">
                  <a:tint val="50000"/>
                  <a:satMod val="300000"/>
                </a:srgbClr>
              </a:gs>
              <a:gs pos="35000">
                <a:srgbClr val="9BBB59">
                  <a:tint val="37000"/>
                  <a:satMod val="300000"/>
                </a:srgbClr>
              </a:gs>
              <a:gs pos="100000">
                <a:srgbClr val="9BBB59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Batch Solution</a:t>
            </a:r>
            <a:endParaRPr kumimoji="0" lang="ko-KR" altLang="en-US" sz="1800" b="1" i="0" u="none" strike="noStrike" kern="0" cap="none" spc="0" normalizeH="0" baseline="0" noProof="0" dirty="0" smtClean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5" name="갈매기형 수장 34"/>
          <p:cNvSpPr/>
          <p:nvPr/>
        </p:nvSpPr>
        <p:spPr>
          <a:xfrm>
            <a:off x="6723239" y="1199943"/>
            <a:ext cx="1853495" cy="1197413"/>
          </a:xfrm>
          <a:prstGeom prst="chevron">
            <a:avLst>
              <a:gd name="adj" fmla="val 20485"/>
            </a:avLst>
          </a:prstGeom>
          <a:gradFill rotWithShape="1">
            <a:gsLst>
              <a:gs pos="0">
                <a:srgbClr val="8064A2">
                  <a:tint val="50000"/>
                  <a:satMod val="300000"/>
                </a:srgbClr>
              </a:gs>
              <a:gs pos="35000">
                <a:srgbClr val="8064A2">
                  <a:tint val="37000"/>
                  <a:satMod val="300000"/>
                </a:srgbClr>
              </a:gs>
              <a:gs pos="100000">
                <a:srgbClr val="8064A2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8064A2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Big Data Solution</a:t>
            </a:r>
          </a:p>
        </p:txBody>
      </p:sp>
      <p:pic>
        <p:nvPicPr>
          <p:cNvPr id="36" name="Picture 2" descr="http://www.syncsort.com/Collateral/Images/English-US/landing/DI_Acceleration_FlowChart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55464" y="2492677"/>
            <a:ext cx="6492666" cy="2679079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7" name="TextBox 36"/>
          <p:cNvSpPr txBox="1">
            <a:spLocks noChangeArrowheads="1"/>
          </p:cNvSpPr>
          <p:nvPr/>
        </p:nvSpPr>
        <p:spPr bwMode="auto">
          <a:xfrm>
            <a:off x="1104466" y="5338216"/>
            <a:ext cx="7827871" cy="884784"/>
          </a:xfrm>
          <a:prstGeom prst="rect">
            <a:avLst/>
          </a:prstGeom>
          <a:noFill/>
          <a:ln w="9525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</p:spPr>
        <p:txBody>
          <a:bodyPr/>
          <a:lstStyle/>
          <a:p>
            <a:pPr fontAlgn="base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16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•</a:t>
            </a:r>
            <a:r>
              <a:rPr lang="en-US" altLang="ko-KR" sz="1600" dirty="0" smtClean="0">
                <a:solidFill>
                  <a:srgbClr val="000000"/>
                </a:solidFill>
                <a:latin typeface="휴먼모음T" pitchFamily="18" charset="-127"/>
                <a:ea typeface="휴먼모음T" pitchFamily="18" charset="-127"/>
              </a:rPr>
              <a:t> </a:t>
            </a:r>
            <a:r>
              <a:rPr lang="ko-KR" altLang="en-US" sz="1600" dirty="0">
                <a:solidFill>
                  <a:srgbClr val="000000"/>
                </a:solidFill>
                <a:latin typeface="휴먼모음T" pitchFamily="18" charset="-127"/>
                <a:ea typeface="휴먼모음T" pitchFamily="18" charset="-127"/>
              </a:rPr>
              <a:t>데이터 처리 작업의 </a:t>
            </a:r>
            <a:r>
              <a:rPr lang="ko-KR" altLang="en-US" sz="1600" dirty="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병목현상 제거 </a:t>
            </a:r>
            <a:r>
              <a:rPr lang="en-US" altLang="ko-KR" sz="1600" dirty="0">
                <a:solidFill>
                  <a:srgbClr val="000000"/>
                </a:solidFill>
                <a:latin typeface="휴먼모음T" pitchFamily="18" charset="-127"/>
                <a:ea typeface="휴먼모음T" pitchFamily="18" charset="-127"/>
              </a:rPr>
              <a:t>: 50% </a:t>
            </a:r>
            <a:r>
              <a:rPr lang="ko-KR" altLang="en-US" sz="1600" dirty="0">
                <a:solidFill>
                  <a:srgbClr val="000000"/>
                </a:solidFill>
                <a:latin typeface="휴먼모음T" pitchFamily="18" charset="-127"/>
                <a:ea typeface="휴먼모음T" pitchFamily="18" charset="-127"/>
              </a:rPr>
              <a:t>이상 절감 가능</a:t>
            </a:r>
          </a:p>
          <a:p>
            <a:pPr fontAlgn="base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</a:rPr>
              <a:t>•</a:t>
            </a:r>
            <a:r>
              <a:rPr lang="en-US" altLang="ko-KR" sz="1600" dirty="0" smtClean="0">
                <a:solidFill>
                  <a:srgbClr val="000000"/>
                </a:solidFill>
                <a:latin typeface="휴먼모음T" pitchFamily="18" charset="-127"/>
                <a:ea typeface="휴먼모음T" pitchFamily="18" charset="-127"/>
              </a:rPr>
              <a:t> </a:t>
            </a:r>
            <a:r>
              <a:rPr lang="ko-KR" altLang="en-US" sz="1600" dirty="0">
                <a:solidFill>
                  <a:srgbClr val="000000"/>
                </a:solidFill>
                <a:latin typeface="휴먼모음T" pitchFamily="18" charset="-127"/>
                <a:ea typeface="휴먼모음T" pitchFamily="18" charset="-127"/>
              </a:rPr>
              <a:t>현재의 </a:t>
            </a:r>
            <a:r>
              <a:rPr lang="en-US" altLang="ko-KR" sz="1600" dirty="0">
                <a:solidFill>
                  <a:srgbClr val="000000"/>
                </a:solidFill>
                <a:latin typeface="휴먼모음T" pitchFamily="18" charset="-127"/>
                <a:ea typeface="휴먼모음T" pitchFamily="18" charset="-127"/>
              </a:rPr>
              <a:t>H/W</a:t>
            </a:r>
            <a:r>
              <a:rPr lang="ko-KR" altLang="en-US" sz="1600" dirty="0">
                <a:solidFill>
                  <a:srgbClr val="000000"/>
                </a:solidFill>
                <a:latin typeface="휴먼모음T" pitchFamily="18" charset="-127"/>
                <a:ea typeface="휴먼모음T" pitchFamily="18" charset="-127"/>
              </a:rPr>
              <a:t>자원을 적게 사용 </a:t>
            </a:r>
            <a:r>
              <a:rPr lang="en-US" altLang="ko-KR" sz="1600" dirty="0">
                <a:solidFill>
                  <a:srgbClr val="000000"/>
                </a:solidFill>
                <a:latin typeface="휴먼모음T" pitchFamily="18" charset="-127"/>
                <a:ea typeface="휴먼모음T" pitchFamily="18" charset="-127"/>
              </a:rPr>
              <a:t>: </a:t>
            </a:r>
            <a:r>
              <a:rPr lang="ko-KR" altLang="en-US" sz="1600" dirty="0">
                <a:solidFill>
                  <a:srgbClr val="000000"/>
                </a:solidFill>
                <a:latin typeface="휴먼모음T" pitchFamily="18" charset="-127"/>
                <a:ea typeface="휴먼모음T" pitchFamily="18" charset="-127"/>
              </a:rPr>
              <a:t>메모리 사용량 </a:t>
            </a:r>
            <a:r>
              <a:rPr lang="en-US" altLang="ko-KR" sz="1600" dirty="0">
                <a:solidFill>
                  <a:srgbClr val="000000"/>
                </a:solidFill>
                <a:latin typeface="휴먼모음T" pitchFamily="18" charset="-127"/>
                <a:ea typeface="휴먼모음T" pitchFamily="18" charset="-127"/>
              </a:rPr>
              <a:t>50% </a:t>
            </a:r>
            <a:r>
              <a:rPr lang="ko-KR" altLang="en-US" sz="1600" dirty="0">
                <a:solidFill>
                  <a:srgbClr val="000000"/>
                </a:solidFill>
                <a:latin typeface="휴먼모음T" pitchFamily="18" charset="-127"/>
                <a:ea typeface="휴먼모음T" pitchFamily="18" charset="-127"/>
              </a:rPr>
              <a:t>절감</a:t>
            </a:r>
            <a:r>
              <a:rPr lang="en-US" altLang="ko-KR" sz="1600" dirty="0">
                <a:solidFill>
                  <a:srgbClr val="000000"/>
                </a:solidFill>
                <a:latin typeface="휴먼모음T" pitchFamily="18" charset="-127"/>
                <a:ea typeface="휴먼모음T" pitchFamily="18" charset="-127"/>
              </a:rPr>
              <a:t>, CPU </a:t>
            </a:r>
            <a:r>
              <a:rPr lang="ko-KR" altLang="en-US" sz="1600" dirty="0">
                <a:solidFill>
                  <a:srgbClr val="000000"/>
                </a:solidFill>
                <a:latin typeface="휴먼모음T" pitchFamily="18" charset="-127"/>
                <a:ea typeface="휴먼모음T" pitchFamily="18" charset="-127"/>
              </a:rPr>
              <a:t>사용량 </a:t>
            </a:r>
            <a:r>
              <a:rPr lang="en-US" altLang="ko-KR" sz="1600" dirty="0">
                <a:solidFill>
                  <a:srgbClr val="000000"/>
                </a:solidFill>
                <a:latin typeface="휴먼모음T" pitchFamily="18" charset="-127"/>
                <a:ea typeface="휴먼모음T" pitchFamily="18" charset="-127"/>
              </a:rPr>
              <a:t>60% </a:t>
            </a:r>
            <a:r>
              <a:rPr lang="ko-KR" altLang="en-US" sz="1600" dirty="0">
                <a:solidFill>
                  <a:srgbClr val="000000"/>
                </a:solidFill>
                <a:latin typeface="휴먼모음T" pitchFamily="18" charset="-127"/>
                <a:ea typeface="휴먼모음T" pitchFamily="18" charset="-127"/>
              </a:rPr>
              <a:t>절감</a:t>
            </a:r>
          </a:p>
          <a:p>
            <a:pPr fontAlgn="base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</a:rPr>
              <a:t>•</a:t>
            </a:r>
            <a:r>
              <a:rPr lang="en-US" altLang="ko-KR" sz="1600" dirty="0" smtClean="0">
                <a:solidFill>
                  <a:srgbClr val="000000"/>
                </a:solidFill>
                <a:latin typeface="휴먼모음T" pitchFamily="18" charset="-127"/>
                <a:ea typeface="휴먼모음T" pitchFamily="18" charset="-127"/>
              </a:rPr>
              <a:t> </a:t>
            </a:r>
            <a:r>
              <a:rPr lang="en-US" altLang="ko-KR" sz="1600" dirty="0">
                <a:solidFill>
                  <a:srgbClr val="000000"/>
                </a:solidFill>
                <a:latin typeface="휴먼모음T" pitchFamily="18" charset="-127"/>
                <a:ea typeface="휴먼모음T" pitchFamily="18" charset="-127"/>
              </a:rPr>
              <a:t>GUI </a:t>
            </a:r>
            <a:r>
              <a:rPr lang="ko-KR" altLang="en-US" sz="1600" dirty="0">
                <a:solidFill>
                  <a:srgbClr val="000000"/>
                </a:solidFill>
                <a:latin typeface="휴먼모음T" pitchFamily="18" charset="-127"/>
                <a:ea typeface="휴먼모음T" pitchFamily="18" charset="-127"/>
              </a:rPr>
              <a:t>개발 환경 제공 </a:t>
            </a:r>
            <a:r>
              <a:rPr lang="en-US" altLang="ko-KR" sz="1600" dirty="0">
                <a:solidFill>
                  <a:srgbClr val="000000"/>
                </a:solidFill>
                <a:latin typeface="휴먼모음T" pitchFamily="18" charset="-127"/>
                <a:ea typeface="휴먼모음T" pitchFamily="18" charset="-127"/>
              </a:rPr>
              <a:t>: 1</a:t>
            </a:r>
            <a:r>
              <a:rPr lang="ko-KR" altLang="en-US" sz="1600" dirty="0">
                <a:solidFill>
                  <a:srgbClr val="000000"/>
                </a:solidFill>
                <a:latin typeface="휴먼모음T" pitchFamily="18" charset="-127"/>
                <a:ea typeface="휴먼모음T" pitchFamily="18" charset="-127"/>
              </a:rPr>
              <a:t>주일 안에 적용 가능하며 </a:t>
            </a:r>
            <a:r>
              <a:rPr lang="ko-KR" altLang="en-US" sz="1600" dirty="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핸드코딩 대비 </a:t>
            </a:r>
            <a:r>
              <a:rPr lang="en-US" altLang="ko-KR" sz="1600" dirty="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75%</a:t>
            </a:r>
            <a:r>
              <a:rPr lang="ko-KR" altLang="en-US" sz="1600" dirty="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정도의 개발 생산성</a:t>
            </a:r>
            <a:endParaRPr lang="en-US" altLang="ko-KR" sz="1600" dirty="0">
              <a:solidFill>
                <a:srgbClr val="FF0000"/>
              </a:solidFill>
              <a:latin typeface="휴먼모음T" pitchFamily="18" charset="-127"/>
              <a:ea typeface="휴먼모음T" pitchFamily="18" charset="-127"/>
            </a:endParaRPr>
          </a:p>
        </p:txBody>
      </p:sp>
      <p:grpSp>
        <p:nvGrpSpPr>
          <p:cNvPr id="67" name="그룹 66"/>
          <p:cNvGrpSpPr/>
          <p:nvPr/>
        </p:nvGrpSpPr>
        <p:grpSpPr>
          <a:xfrm>
            <a:off x="1104466" y="2677537"/>
            <a:ext cx="7970761" cy="2351314"/>
            <a:chOff x="512839" y="2653696"/>
            <a:chExt cx="7970761" cy="2351314"/>
          </a:xfrm>
        </p:grpSpPr>
        <p:sp>
          <p:nvSpPr>
            <p:cNvPr id="54" name="Rounded Rectangle 22"/>
            <p:cNvSpPr/>
            <p:nvPr/>
          </p:nvSpPr>
          <p:spPr bwMode="auto">
            <a:xfrm>
              <a:off x="512839" y="2653696"/>
              <a:ext cx="7970761" cy="2351314"/>
            </a:xfrm>
            <a:prstGeom prst="roundRect">
              <a:avLst>
                <a:gd name="adj" fmla="val 2470"/>
              </a:avLst>
            </a:prstGeom>
            <a:solidFill>
              <a:schemeClr val="bg1"/>
            </a:solidFill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Calibri" pitchFamily="34" charset="0"/>
              </a:endParaRPr>
            </a:p>
          </p:txBody>
        </p:sp>
        <p:cxnSp>
          <p:nvCxnSpPr>
            <p:cNvPr id="55" name="Straight Connector 17"/>
            <p:cNvCxnSpPr/>
            <p:nvPr/>
          </p:nvCxnSpPr>
          <p:spPr bwMode="auto">
            <a:xfrm rot="5400000">
              <a:off x="8027986" y="3775604"/>
              <a:ext cx="352425" cy="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bg2">
                  <a:lumMod val="50000"/>
                </a:schemeClr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6" name="Straight Connector 15"/>
            <p:cNvCxnSpPr/>
            <p:nvPr/>
          </p:nvCxnSpPr>
          <p:spPr bwMode="auto">
            <a:xfrm rot="10800000" flipV="1">
              <a:off x="3289298" y="3577167"/>
              <a:ext cx="3962402" cy="39370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bg2">
                  <a:lumMod val="50000"/>
                </a:schemeClr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57" name="TextBox 56"/>
            <p:cNvSpPr txBox="1"/>
            <p:nvPr/>
          </p:nvSpPr>
          <p:spPr>
            <a:xfrm>
              <a:off x="681002" y="4010277"/>
              <a:ext cx="269590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alibri" pitchFamily="34" charset="0"/>
                  <a:cs typeface="Calibri" pitchFamily="34" charset="0"/>
                </a:rPr>
                <a:t>DI Challenges:</a:t>
              </a:r>
              <a:endParaRPr lang="en-US" dirty="0"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681002" y="3048580"/>
              <a:ext cx="269590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alibri" pitchFamily="34" charset="0"/>
                  <a:cs typeface="Calibri" pitchFamily="34" charset="0"/>
                </a:rPr>
                <a:t>DI Tools Focus:</a:t>
              </a:r>
              <a:endParaRPr lang="en-US" dirty="0"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59" name="Rectangle 7"/>
            <p:cNvSpPr/>
            <p:nvPr/>
          </p:nvSpPr>
          <p:spPr bwMode="auto">
            <a:xfrm>
              <a:off x="2351086" y="3947214"/>
              <a:ext cx="5866250" cy="630620"/>
            </a:xfrm>
            <a:prstGeom prst="rect">
              <a:avLst/>
            </a:prstGeom>
            <a:gradFill>
              <a:gsLst>
                <a:gs pos="86000">
                  <a:schemeClr val="bg1">
                    <a:lumMod val="7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5400000" scaled="0"/>
            </a:gradFill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60" name="Rectangle 8"/>
            <p:cNvSpPr/>
            <p:nvPr/>
          </p:nvSpPr>
          <p:spPr bwMode="auto">
            <a:xfrm>
              <a:off x="2351086" y="2970069"/>
              <a:ext cx="5866250" cy="630620"/>
            </a:xfrm>
            <a:prstGeom prst="rect">
              <a:avLst/>
            </a:prstGeom>
            <a:gradFill>
              <a:gsLst>
                <a:gs pos="86000">
                  <a:schemeClr val="bg1">
                    <a:lumMod val="7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5400000" scaled="0"/>
            </a:gradFill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61" name="Rectangle 9"/>
            <p:cNvSpPr/>
            <p:nvPr/>
          </p:nvSpPr>
          <p:spPr bwMode="auto">
            <a:xfrm flipH="1">
              <a:off x="7081836" y="2969753"/>
              <a:ext cx="1135500" cy="630936"/>
            </a:xfrm>
            <a:prstGeom prst="rect">
              <a:avLst/>
            </a:prstGeom>
            <a:solidFill>
              <a:srgbClr val="FE5303"/>
            </a:solidFill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62" name="Rectangle 10"/>
            <p:cNvSpPr/>
            <p:nvPr/>
          </p:nvSpPr>
          <p:spPr bwMode="auto">
            <a:xfrm>
              <a:off x="3486586" y="3947214"/>
              <a:ext cx="4730750" cy="630936"/>
            </a:xfrm>
            <a:prstGeom prst="rect">
              <a:avLst/>
            </a:prstGeom>
            <a:solidFill>
              <a:srgbClr val="FE5303"/>
            </a:solidFill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2698522" y="3033856"/>
              <a:ext cx="36721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solidFill>
                    <a:srgbClr val="262626"/>
                  </a:solidFill>
                  <a:latin typeface="Calibri" pitchFamily="34" charset="0"/>
                  <a:cs typeface="Calibri" pitchFamily="34" charset="0"/>
                </a:rPr>
                <a:t>80% Features</a:t>
              </a:r>
              <a:endParaRPr lang="en-US" b="1" dirty="0">
                <a:solidFill>
                  <a:srgbClr val="262626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4324110" y="4035343"/>
              <a:ext cx="36721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solidFill>
                    <a:srgbClr val="262626"/>
                  </a:solidFill>
                  <a:latin typeface="Calibri" pitchFamily="34" charset="0"/>
                  <a:cs typeface="Calibri" pitchFamily="34" charset="0"/>
                </a:rPr>
                <a:t>80% Performance</a:t>
              </a:r>
              <a:endParaRPr lang="en-US" b="1" dirty="0">
                <a:solidFill>
                  <a:srgbClr val="262626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7081835" y="3019346"/>
              <a:ext cx="114413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>
                  <a:solidFill>
                    <a:srgbClr val="262626"/>
                  </a:solidFill>
                  <a:latin typeface="Calibri" pitchFamily="34" charset="0"/>
                  <a:cs typeface="Calibri" pitchFamily="34" charset="0"/>
                </a:rPr>
                <a:t>20% </a:t>
              </a:r>
              <a:br>
                <a:rPr lang="en-US" sz="1400" b="1" dirty="0" smtClean="0">
                  <a:solidFill>
                    <a:srgbClr val="262626"/>
                  </a:solidFill>
                  <a:latin typeface="Calibri" pitchFamily="34" charset="0"/>
                  <a:cs typeface="Calibri" pitchFamily="34" charset="0"/>
                </a:rPr>
              </a:br>
              <a:r>
                <a:rPr lang="en-US" sz="1400" b="1" dirty="0" smtClean="0">
                  <a:solidFill>
                    <a:srgbClr val="262626"/>
                  </a:solidFill>
                  <a:latin typeface="Calibri" pitchFamily="34" charset="0"/>
                  <a:cs typeface="Calibri" pitchFamily="34" charset="0"/>
                </a:rPr>
                <a:t>Performance</a:t>
              </a:r>
              <a:endParaRPr lang="en-US" sz="1400" b="1" dirty="0">
                <a:solidFill>
                  <a:srgbClr val="262626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2359478" y="3999061"/>
              <a:ext cx="114413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>
                  <a:solidFill>
                    <a:srgbClr val="262626"/>
                  </a:solidFill>
                  <a:latin typeface="Calibri" pitchFamily="34" charset="0"/>
                  <a:cs typeface="Calibri" pitchFamily="34" charset="0"/>
                </a:rPr>
                <a:t>20% </a:t>
              </a:r>
              <a:br>
                <a:rPr lang="en-US" sz="1400" b="1" dirty="0" smtClean="0">
                  <a:solidFill>
                    <a:srgbClr val="262626"/>
                  </a:solidFill>
                  <a:latin typeface="Calibri" pitchFamily="34" charset="0"/>
                  <a:cs typeface="Calibri" pitchFamily="34" charset="0"/>
                </a:rPr>
              </a:br>
              <a:r>
                <a:rPr lang="en-US" sz="1400" b="1" dirty="0" smtClean="0">
                  <a:solidFill>
                    <a:srgbClr val="262626"/>
                  </a:solidFill>
                  <a:latin typeface="Calibri" pitchFamily="34" charset="0"/>
                  <a:cs typeface="Calibri" pitchFamily="34" charset="0"/>
                </a:rPr>
                <a:t>Features</a:t>
              </a:r>
              <a:endParaRPr lang="en-US" sz="1400" b="1" dirty="0">
                <a:solidFill>
                  <a:srgbClr val="262626"/>
                </a:solidFill>
                <a:latin typeface="Calibri" pitchFamily="34" charset="0"/>
                <a:cs typeface="Calibri" pitchFamily="34" charset="0"/>
              </a:endParaRP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0" y="1305964"/>
            <a:ext cx="9905999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산들바람" panose="02020600000000000000" pitchFamily="18" charset="-127"/>
                <a:ea typeface="a산들바람" panose="02020600000000000000" pitchFamily="18" charset="-127"/>
              </a:rPr>
              <a:t>데이터 통합 문제의 </a:t>
            </a:r>
            <a:r>
              <a:rPr lang="en-US" altLang="ko-KR" sz="3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산들바람" panose="02020600000000000000" pitchFamily="18" charset="-127"/>
                <a:ea typeface="a산들바람" panose="02020600000000000000" pitchFamily="18" charset="-127"/>
              </a:rPr>
              <a:t>80%</a:t>
            </a:r>
            <a:r>
              <a:rPr lang="ko-KR" altLang="en-US" sz="36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산들바람" panose="02020600000000000000" pitchFamily="18" charset="-127"/>
                <a:ea typeface="a산들바람" panose="02020600000000000000" pitchFamily="18" charset="-127"/>
              </a:rPr>
              <a:t>가 </a:t>
            </a:r>
            <a:r>
              <a:rPr lang="en-US" altLang="ko-KR" sz="3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산들바람" panose="02020600000000000000" pitchFamily="18" charset="-127"/>
                <a:ea typeface="a산들바람" panose="02020600000000000000" pitchFamily="18" charset="-127"/>
              </a:rPr>
              <a:t/>
            </a:r>
            <a:br>
              <a:rPr lang="en-US" altLang="ko-KR" sz="3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산들바람" panose="02020600000000000000" pitchFamily="18" charset="-127"/>
                <a:ea typeface="a산들바람" panose="02020600000000000000" pitchFamily="18" charset="-127"/>
              </a:rPr>
            </a:br>
            <a:r>
              <a:rPr lang="ko-KR" altLang="en-US" sz="3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산들바람" panose="02020600000000000000" pitchFamily="18" charset="-127"/>
                <a:ea typeface="a산들바람" panose="02020600000000000000" pitchFamily="18" charset="-127"/>
              </a:rPr>
              <a:t>데이터 처리 </a:t>
            </a:r>
            <a:r>
              <a:rPr lang="ko-KR" altLang="en-US" sz="36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산들바람" panose="02020600000000000000" pitchFamily="18" charset="-127"/>
                <a:ea typeface="a산들바람" panose="02020600000000000000" pitchFamily="18" charset="-127"/>
              </a:rPr>
              <a:t>병목 현상에서 비롯되었습니다</a:t>
            </a:r>
            <a:r>
              <a:rPr lang="en-US" altLang="ko-KR" sz="36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산들바람" panose="02020600000000000000" pitchFamily="18" charset="-127"/>
                <a:ea typeface="a산들바람" panose="02020600000000000000" pitchFamily="18" charset="-127"/>
              </a:rPr>
              <a:t>.</a:t>
            </a:r>
            <a:endParaRPr lang="ko-KR" altLang="en-US" sz="36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산들바람" panose="02020600000000000000" pitchFamily="18" charset="-127"/>
              <a:ea typeface="a산들바람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66178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itle 1"/>
          <p:cNvSpPr txBox="1">
            <a:spLocks/>
          </p:cNvSpPr>
          <p:nvPr/>
        </p:nvSpPr>
        <p:spPr bwMode="auto">
          <a:xfrm>
            <a:off x="297372" y="286724"/>
            <a:ext cx="9325524" cy="725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pPr lvl="0" latinLnBrk="0">
              <a:defRPr/>
            </a:pPr>
            <a:r>
              <a:rPr lang="ko-KR" altLang="en-US" sz="2400" noProof="0" dirty="0" smtClean="0"/>
              <a:t>고양이 회사 직급</a:t>
            </a:r>
            <a:endParaRPr kumimoji="0" lang="en-US" sz="2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itchFamily="34" charset="0"/>
              <a:ea typeface="ＭＳ Ｐゴシック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9189" y="466725"/>
            <a:ext cx="5715000" cy="5924550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263505" y="1147762"/>
            <a:ext cx="3181350" cy="4562475"/>
            <a:chOff x="263505" y="1147762"/>
            <a:chExt cx="3181350" cy="4562475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3505" y="1147762"/>
              <a:ext cx="3181350" cy="4562475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297372" y="1275645"/>
              <a:ext cx="6976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회장</a:t>
              </a:r>
              <a:endParaRPr lang="ko-KR" altLang="en-US" sz="20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25722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16972" y="339729"/>
            <a:ext cx="8543925" cy="625473"/>
          </a:xfrm>
        </p:spPr>
        <p:txBody>
          <a:bodyPr>
            <a:normAutofit/>
          </a:bodyPr>
          <a:lstStyle/>
          <a:p>
            <a:r>
              <a:rPr lang="ko-KR" altLang="en-US" sz="2600" b="1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성능 개선 사례</a:t>
            </a:r>
            <a:endParaRPr lang="en-US" sz="2600" b="1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graphicFrame>
        <p:nvGraphicFramePr>
          <p:cNvPr id="9" name="Group 9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7326581"/>
              </p:ext>
            </p:extLst>
          </p:nvPr>
        </p:nvGraphicFramePr>
        <p:xfrm>
          <a:off x="231494" y="1196975"/>
          <a:ext cx="9421791" cy="4927599"/>
        </p:xfrm>
        <a:graphic>
          <a:graphicData uri="http://schemas.openxmlformats.org/drawingml/2006/table">
            <a:tbl>
              <a:tblPr/>
              <a:tblGrid>
                <a:gridCol w="9689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40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53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64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4231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51624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02785">
                <a:tc rowSpan="2"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Times New Roman" pitchFamily="18" charset="0"/>
                        </a:rPr>
                        <a:t>Customer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Times New Roman" pitchFamily="18" charset="0"/>
                        </a:rPr>
                        <a:t>DI </a:t>
                      </a:r>
                    </a:p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Times New Roman" pitchFamily="18" charset="0"/>
                        </a:rPr>
                        <a:t>Platform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Times New Roman" pitchFamily="18" charset="0"/>
                        </a:rPr>
                        <a:t>Key Information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929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Times New Roman" pitchFamily="18" charset="0"/>
                        </a:rPr>
                        <a:t>Industry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Times New Roman" pitchFamily="18" charset="0"/>
                        </a:rPr>
                        <a:t>Business Challenge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Times New Roman" pitchFamily="18" charset="0"/>
                        </a:rPr>
                        <a:t>Solution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Times New Roman" pitchFamily="18" charset="0"/>
                        </a:rPr>
                        <a:t>Benefit Impact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812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ＭＳ Ｐゴシック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8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IBM 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DataStage</a:t>
                      </a:r>
                      <a:endParaRPr kumimoji="0" 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ＭＳ Ｐゴシック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8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금융 서비스</a:t>
                      </a:r>
                      <a:endParaRPr kumimoji="0" 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ＭＳ Ｐゴシック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8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대출 자산 시스템에 대한 </a:t>
                      </a:r>
                      <a:r>
                        <a:rPr kumimoji="0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SLA </a:t>
                      </a:r>
                      <a:r>
                        <a:rPr kumimoji="0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준수 불이행으로 대출 발생이 지연 됨</a:t>
                      </a:r>
                      <a:endParaRPr kumimoji="0" 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ＭＳ Ｐゴシック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8EB"/>
                    </a:solidFill>
                  </a:tcPr>
                </a:tc>
                <a:tc>
                  <a:txBody>
                    <a:bodyPr/>
                    <a:lstStyle/>
                    <a:p>
                      <a:pPr marL="111125" marR="0" lvl="0" indent="-11112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M/F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데이터를 변환 및 가공 후 </a:t>
                      </a:r>
                      <a:r>
                        <a:rPr kumimoji="0" lang="en-US" altLang="ko-KR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DataStage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로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Load</a:t>
                      </a:r>
                      <a:endParaRPr kumimoji="0" 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ＭＳ Ｐゴシック"/>
                      </a:endParaRPr>
                    </a:p>
                    <a:p>
                      <a:pPr marL="111125" marR="0" lvl="0" indent="-11112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정확한 시간에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CDC</a:t>
                      </a:r>
                      <a:endParaRPr kumimoji="0" 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ＭＳ Ｐゴシック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8EB"/>
                    </a:solidFill>
                  </a:tcPr>
                </a:tc>
                <a:tc>
                  <a:txBody>
                    <a:bodyPr/>
                    <a:lstStyle/>
                    <a:p>
                      <a:pPr marL="111125" marR="0" lvl="0" indent="-11112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대출발생 프로세스 관련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SLA 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충족</a:t>
                      </a:r>
                      <a:endParaRPr kumimoji="0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ＭＳ Ｐゴシック"/>
                      </a:endParaRPr>
                    </a:p>
                    <a:p>
                      <a:pPr marL="111125" marR="0" lvl="0" indent="-11112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4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시간 작업을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1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시간 미만으로 속도개선</a:t>
                      </a:r>
                      <a:endParaRPr kumimoji="0" 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ＭＳ Ｐゴシック"/>
                      </a:endParaRPr>
                    </a:p>
                    <a:p>
                      <a:pPr marL="111125" marR="0" lvl="0" indent="-11112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CDC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작업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2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시간 미만으로 속도개선</a:t>
                      </a:r>
                      <a:endParaRPr kumimoji="0" 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ＭＳ Ｐゴシック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8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8637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D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itchFamily="18" charset="0"/>
                        </a:rPr>
                        <a:t>Informatica</a:t>
                      </a:r>
                      <a:endParaRPr kumimoji="0" 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D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itchFamily="18" charset="0"/>
                        </a:rPr>
                        <a:t>의료</a:t>
                      </a:r>
                      <a:endParaRPr kumimoji="0" 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D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itchFamily="18" charset="0"/>
                        </a:rPr>
                        <a:t>VIP</a:t>
                      </a:r>
                      <a:r>
                        <a:rPr kumimoji="0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itchFamily="18" charset="0"/>
                        </a:rPr>
                        <a:t>고객 유지</a:t>
                      </a:r>
                      <a:endParaRPr kumimoji="0" 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DD5"/>
                    </a:solidFill>
                  </a:tcPr>
                </a:tc>
                <a:tc>
                  <a:txBody>
                    <a:bodyPr/>
                    <a:lstStyle/>
                    <a:p>
                      <a:pPr marL="111125" marR="0" lvl="0" indent="-11112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정확한 시간에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CDC</a:t>
                      </a:r>
                      <a:r>
                        <a:rPr kumimoji="0" 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DD5"/>
                    </a:solidFill>
                  </a:tcPr>
                </a:tc>
                <a:tc>
                  <a:txBody>
                    <a:bodyPr/>
                    <a:lstStyle/>
                    <a:p>
                      <a:pPr marL="111125" marR="0" lvl="0" indent="-11112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고객이탈 방지</a:t>
                      </a:r>
                      <a:endParaRPr kumimoji="0" 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ＭＳ Ｐゴシック"/>
                      </a:endParaRPr>
                    </a:p>
                    <a:p>
                      <a:pPr marL="111125" marR="0" lvl="0" indent="-11112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월 작업에서 </a:t>
                      </a:r>
                      <a:r>
                        <a:rPr kumimoji="0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일작업으로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DW 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개선</a:t>
                      </a:r>
                      <a:endParaRPr kumimoji="0" 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ＭＳ Ｐゴシック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D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8126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8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itchFamily="18" charset="0"/>
                        </a:rPr>
                        <a:t>Informatica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8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금융서비스</a:t>
                      </a:r>
                      <a:endParaRPr kumimoji="0" 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ＭＳ Ｐゴシック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8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새로운 예측분석 서비스의 지연으로 인한 매출감소</a:t>
                      </a:r>
                      <a:r>
                        <a:rPr kumimoji="0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(SLAs : 5</a:t>
                      </a:r>
                      <a:r>
                        <a:rPr kumimoji="0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일</a:t>
                      </a:r>
                      <a:r>
                        <a:rPr kumimoji="0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)</a:t>
                      </a:r>
                      <a:endParaRPr kumimoji="0" 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ＭＳ Ｐゴシック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8EB"/>
                    </a:solidFill>
                  </a:tcPr>
                </a:tc>
                <a:tc>
                  <a:txBody>
                    <a:bodyPr/>
                    <a:lstStyle/>
                    <a:p>
                      <a:pPr marL="111125" marR="0" lvl="0" indent="-11112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0" lang="en-US" altLang="ko-KR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informatica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의 느린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Join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과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Aggregation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 작업 대체</a:t>
                      </a:r>
                      <a:endParaRPr kumimoji="0" 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ＭＳ Ｐゴシック"/>
                      </a:endParaRPr>
                    </a:p>
                    <a:p>
                      <a:pPr marL="111125" marR="0" lvl="0" indent="-11112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0" 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Informatica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를 위해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Pre-</a:t>
                      </a:r>
                      <a:r>
                        <a:rPr kumimoji="0" 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Sort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작업</a:t>
                      </a:r>
                      <a:endParaRPr kumimoji="0" 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ＭＳ Ｐゴシック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8EB"/>
                    </a:solidFill>
                  </a:tcPr>
                </a:tc>
                <a:tc>
                  <a:txBody>
                    <a:bodyPr/>
                    <a:lstStyle/>
                    <a:p>
                      <a:pPr marL="111125" marR="0" lvl="0" indent="-11112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예정대로 새로운 서비스 개시</a:t>
                      </a:r>
                      <a:r>
                        <a:rPr kumimoji="0" 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  </a:t>
                      </a:r>
                    </a:p>
                    <a:p>
                      <a:pPr marL="111125" marR="0" lvl="0" indent="-11112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0" 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Met production SLAs.</a:t>
                      </a:r>
                    </a:p>
                    <a:p>
                      <a:pPr marL="111125" marR="0" lvl="0" indent="-11112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주 단위에서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5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시간으로 프로세스 개선</a:t>
                      </a:r>
                      <a:endParaRPr kumimoji="0" 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ＭＳ Ｐゴシック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8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8126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D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Informatica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D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금융서비스</a:t>
                      </a:r>
                      <a:endParaRPr kumimoji="0" 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ＭＳ Ｐゴシック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D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데이터 생성이 </a:t>
                      </a:r>
                      <a:r>
                        <a:rPr kumimoji="0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36</a:t>
                      </a:r>
                      <a:r>
                        <a:rPr kumimoji="0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시간 이상 걸리는 </a:t>
                      </a:r>
                      <a:r>
                        <a:rPr kumimoji="0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ODS</a:t>
                      </a:r>
                      <a:r>
                        <a:rPr kumimoji="0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에 기반하여 의사결정이 지연 됨</a:t>
                      </a:r>
                      <a:endParaRPr kumimoji="0" 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ＭＳ Ｐゴシック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DD5"/>
                    </a:solidFill>
                  </a:tcPr>
                </a:tc>
                <a:tc>
                  <a:txBody>
                    <a:bodyPr/>
                    <a:lstStyle/>
                    <a:p>
                      <a:pPr marL="111125" marR="0" lvl="0" indent="-11112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0" 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CDC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작업</a:t>
                      </a:r>
                      <a:r>
                        <a:rPr kumimoji="0" 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 </a:t>
                      </a:r>
                    </a:p>
                    <a:p>
                      <a:pPr marL="111125" marR="0" lvl="0" indent="-11112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매일 밤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22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억 건의 업데이트가 일어나는 데이터 저장소</a:t>
                      </a:r>
                      <a:r>
                        <a:rPr kumimoji="0" 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DD5"/>
                    </a:solidFill>
                  </a:tcPr>
                </a:tc>
                <a:tc>
                  <a:txBody>
                    <a:bodyPr/>
                    <a:lstStyle/>
                    <a:p>
                      <a:pPr marL="111125" marR="0" lvl="0" indent="-11112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0" 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SLA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에 충족</a:t>
                      </a:r>
                      <a:endParaRPr kumimoji="0" 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ＭＳ Ｐゴシック"/>
                      </a:endParaRPr>
                    </a:p>
                    <a:p>
                      <a:pPr marL="111125" marR="0" lvl="0" indent="-11112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100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명의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 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주요 업무 사용자에게 적시에 정보 제공</a:t>
                      </a:r>
                      <a:endParaRPr kumimoji="0" 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ＭＳ Ｐゴシック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D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48126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8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Microsoft 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SSIS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8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게임</a:t>
                      </a:r>
                      <a:endParaRPr kumimoji="0" 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ＭＳ Ｐゴシック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8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웹 분석 작업 </a:t>
                      </a:r>
                      <a:r>
                        <a:rPr kumimoji="0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1-2</a:t>
                      </a:r>
                      <a:r>
                        <a:rPr kumimoji="0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일 지연됨</a:t>
                      </a:r>
                      <a:endParaRPr kumimoji="0" 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ＭＳ Ｐゴシック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8EB"/>
                    </a:solidFill>
                  </a:tcPr>
                </a:tc>
                <a:tc>
                  <a:txBody>
                    <a:bodyPr/>
                    <a:lstStyle/>
                    <a:p>
                      <a:pPr marL="111125" marR="0" lvl="0" indent="-11112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수 백 라인의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SQL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의 대체작업</a:t>
                      </a:r>
                      <a:r>
                        <a:rPr kumimoji="0" 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.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8EB"/>
                    </a:solidFill>
                  </a:tcPr>
                </a:tc>
                <a:tc>
                  <a:txBody>
                    <a:bodyPr/>
                    <a:lstStyle/>
                    <a:p>
                      <a:pPr marL="111125" marR="0" lvl="0" indent="-11112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0" 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SLA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에 충족</a:t>
                      </a:r>
                      <a:r>
                        <a:rPr kumimoji="0" 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 </a:t>
                      </a:r>
                    </a:p>
                    <a:p>
                      <a:pPr marL="111125" marR="0" lvl="0" indent="-11112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2-3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일 작업을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5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시간으로 단축</a:t>
                      </a:r>
                      <a:r>
                        <a:rPr kumimoji="0" 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 </a:t>
                      </a:r>
                    </a:p>
                    <a:p>
                      <a:pPr marL="111125" marR="0" lvl="0" indent="-11112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사용자 응답시간 개선</a:t>
                      </a:r>
                      <a:endParaRPr kumimoji="0" 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ＭＳ Ｐゴシック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8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48126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D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Informatica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D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통신</a:t>
                      </a:r>
                      <a:endParaRPr kumimoji="0" 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ＭＳ Ｐゴシック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D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어플리케이션 최신화 작업 중 데이터 변환의 병목현상으로 인한 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신규 고객 서비스가 중지 됨</a:t>
                      </a:r>
                      <a:endParaRPr kumimoji="0" 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ＭＳ Ｐゴシック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DD5"/>
                    </a:solidFill>
                  </a:tcPr>
                </a:tc>
                <a:tc>
                  <a:txBody>
                    <a:bodyPr/>
                    <a:lstStyle/>
                    <a:p>
                      <a:pPr marL="111125" marR="0" lvl="0" indent="-11112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다중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DMExpress 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작업을 </a:t>
                      </a:r>
                      <a:r>
                        <a:rPr kumimoji="0" lang="en-US" altLang="ko-KR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Informatica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 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환경에 접목</a:t>
                      </a:r>
                      <a:endParaRPr kumimoji="0" 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ＭＳ Ｐゴシック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DD5"/>
                    </a:solidFill>
                  </a:tcPr>
                </a:tc>
                <a:tc>
                  <a:txBody>
                    <a:bodyPr/>
                    <a:lstStyle/>
                    <a:p>
                      <a:pPr marL="111125" marR="0" lvl="0" indent="-11112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데이터 변환시간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192hr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에서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8hr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로 단축</a:t>
                      </a:r>
                      <a:r>
                        <a:rPr kumimoji="0" 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 </a:t>
                      </a:r>
                    </a:p>
                    <a:p>
                      <a:pPr marL="111125" marR="0" lvl="0" indent="-11112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7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일 동안 중지되었던 신규 고객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provisioning 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해결</a:t>
                      </a:r>
                      <a:endParaRPr kumimoji="0" 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ＭＳ Ｐゴシック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D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48126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8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itchFamily="18" charset="0"/>
                        </a:rPr>
                        <a:t>Informatica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8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금융서비스</a:t>
                      </a:r>
                      <a:endParaRPr kumimoji="0" 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ＭＳ Ｐゴシック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8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데이터 </a:t>
                      </a:r>
                      <a:r>
                        <a:rPr kumimoji="0" lang="ko-KR" altLang="en-US" sz="9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프로세싱</a:t>
                      </a:r>
                      <a:r>
                        <a:rPr kumimoji="0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 불능으로 인한 서비스 모델 및 대리점 판매에 장애발생</a:t>
                      </a:r>
                      <a:endParaRPr kumimoji="0" 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ＭＳ Ｐゴシック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8EB"/>
                    </a:solidFill>
                  </a:tcPr>
                </a:tc>
                <a:tc>
                  <a:txBody>
                    <a:bodyPr/>
                    <a:lstStyle/>
                    <a:p>
                      <a:pPr marL="111125" marR="0" lvl="0" indent="-11112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0" lang="en-US" altLang="ko-KR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Informatica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 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환경에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Sort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와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Merge 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작업</a:t>
                      </a:r>
                      <a:endParaRPr kumimoji="0" 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ＭＳ Ｐゴシック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8EB"/>
                    </a:solidFill>
                  </a:tcPr>
                </a:tc>
                <a:tc>
                  <a:txBody>
                    <a:bodyPr/>
                    <a:lstStyle/>
                    <a:p>
                      <a:pPr marL="111125" marR="0" lvl="0" indent="-11112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각 대리점의 고객 위주의 맞춤형 홍보에 요구되었던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SLA 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충족</a:t>
                      </a:r>
                      <a:endParaRPr kumimoji="0" 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ＭＳ Ｐゴシック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8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48126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D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Informatica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D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금융서비스</a:t>
                      </a:r>
                      <a:endParaRPr kumimoji="0" 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ＭＳ Ｐゴシック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D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18M</a:t>
                      </a:r>
                      <a:r>
                        <a:rPr kumimoji="0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에서 </a:t>
                      </a:r>
                      <a:r>
                        <a:rPr kumimoji="0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100M </a:t>
                      </a:r>
                      <a:r>
                        <a:rPr kumimoji="0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레코드로 데이터 폭증으로 인한 일일 거래 감시 레포트 지연</a:t>
                      </a:r>
                      <a:endParaRPr kumimoji="0" 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ＭＳ Ｐゴシック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DD5"/>
                    </a:solidFill>
                  </a:tcPr>
                </a:tc>
                <a:tc>
                  <a:txBody>
                    <a:bodyPr/>
                    <a:lstStyle/>
                    <a:p>
                      <a:pPr marL="111125" marR="0" lvl="0" indent="-11112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87% 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속도 개선되는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Join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작업 진행</a:t>
                      </a:r>
                      <a:endParaRPr kumimoji="0" 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ＭＳ Ｐゴシック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DD5"/>
                    </a:solidFill>
                  </a:tcPr>
                </a:tc>
                <a:tc>
                  <a:txBody>
                    <a:bodyPr/>
                    <a:lstStyle/>
                    <a:p>
                      <a:pPr marL="111125" marR="0" lvl="0" indent="-11112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SLA 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충족</a:t>
                      </a:r>
                      <a:endParaRPr kumimoji="0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ＭＳ Ｐゴシック"/>
                      </a:endParaRPr>
                    </a:p>
                    <a:p>
                      <a:pPr marL="111125" marR="0" lvl="0" indent="-11112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ＭＳ Ｐゴシック"/>
                        </a:rPr>
                        <a:t>데이터 사이즈에 대한 목표된 성장 준수</a:t>
                      </a:r>
                      <a:endParaRPr kumimoji="0" 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ＭＳ Ｐゴシック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D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10" name="Picture 40" descr="6406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3944" y="2055667"/>
            <a:ext cx="822325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4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3944" y="2512203"/>
            <a:ext cx="842962" cy="250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38" descr="RM_BBVA_Compass_logo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73782" y="3646489"/>
            <a:ext cx="877888" cy="195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1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20099" y="4104607"/>
            <a:ext cx="620713" cy="374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5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81731" y="4656919"/>
            <a:ext cx="687387" cy="357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2" descr="http://www.geographicresearch.com/wp-content/themes/gri/img/logos/logo-partner-db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15615" y="2940970"/>
            <a:ext cx="431800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Picture 5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03944" y="5266661"/>
            <a:ext cx="801688" cy="263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88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272195" y="5849534"/>
            <a:ext cx="881062" cy="198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TextBox 17"/>
          <p:cNvSpPr txBox="1"/>
          <p:nvPr/>
        </p:nvSpPr>
        <p:spPr>
          <a:xfrm>
            <a:off x="8155765" y="1922004"/>
            <a:ext cx="1444626" cy="46166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latinLnBrk="0">
              <a:defRPr/>
            </a:pPr>
            <a:r>
              <a:rPr kumimoji="0" lang="en-US" altLang="ko-KR" sz="1200" b="1" dirty="0">
                <a:solidFill>
                  <a:srgbClr val="FF0000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- 4</a:t>
            </a:r>
            <a:r>
              <a:rPr kumimoji="0" lang="ko-KR" altLang="en-US" sz="1200" b="1" dirty="0">
                <a:solidFill>
                  <a:srgbClr val="FF0000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시간</a:t>
            </a:r>
            <a:r>
              <a:rPr kumimoji="0" lang="en-US" altLang="ko-KR" sz="1200" b="1" dirty="0">
                <a:solidFill>
                  <a:srgbClr val="FF0000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→1</a:t>
            </a:r>
            <a:r>
              <a:rPr kumimoji="0" lang="ko-KR" altLang="en-US" sz="1200" b="1" dirty="0">
                <a:solidFill>
                  <a:srgbClr val="FF0000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시간 미만</a:t>
            </a:r>
            <a:endParaRPr kumimoji="0" lang="en-US" altLang="ko-KR" sz="1200" b="1" dirty="0">
              <a:solidFill>
                <a:srgbClr val="FF0000"/>
              </a:solidFill>
              <a:latin typeface="a아시아헤드2" panose="02020600000000000000" pitchFamily="18" charset="-127"/>
              <a:ea typeface="a아시아헤드2" panose="02020600000000000000" pitchFamily="18" charset="-127"/>
            </a:endParaRPr>
          </a:p>
          <a:p>
            <a:pPr latinLnBrk="0">
              <a:defRPr/>
            </a:pPr>
            <a:r>
              <a:rPr kumimoji="0" lang="en-US" altLang="ko-KR" sz="1200" b="1" dirty="0">
                <a:solidFill>
                  <a:srgbClr val="FF0000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- CDC</a:t>
            </a:r>
            <a:r>
              <a:rPr kumimoji="0" lang="ko-KR" altLang="en-US" sz="1200" b="1" dirty="0">
                <a:solidFill>
                  <a:srgbClr val="FF0000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 </a:t>
            </a:r>
            <a:r>
              <a:rPr kumimoji="0" lang="en-US" altLang="ko-KR" sz="1200" b="1" dirty="0">
                <a:solidFill>
                  <a:srgbClr val="FF0000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2</a:t>
            </a:r>
            <a:r>
              <a:rPr kumimoji="0" lang="ko-KR" altLang="en-US" sz="1200" b="1" dirty="0">
                <a:solidFill>
                  <a:srgbClr val="FF0000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시간 미만</a:t>
            </a:r>
            <a:endParaRPr kumimoji="0" lang="en-US" altLang="ko-KR" sz="1200" b="1" dirty="0">
              <a:solidFill>
                <a:srgbClr val="FF0000"/>
              </a:solidFill>
              <a:latin typeface="a아시아헤드2" panose="02020600000000000000" pitchFamily="18" charset="-127"/>
              <a:ea typeface="a아시아헤드2" panose="02020600000000000000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049466" y="2486029"/>
            <a:ext cx="1544141" cy="27699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latinLnBrk="0">
              <a:defRPr/>
            </a:pPr>
            <a:r>
              <a:rPr kumimoji="0" lang="en-US" altLang="ko-KR" sz="1200" b="1" dirty="0">
                <a:solidFill>
                  <a:srgbClr val="FF0000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DW : </a:t>
            </a:r>
            <a:r>
              <a:rPr kumimoji="0" lang="ko-KR" altLang="en-US" sz="1200" b="1" dirty="0" err="1">
                <a:solidFill>
                  <a:srgbClr val="FF0000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월작업</a:t>
            </a:r>
            <a:r>
              <a:rPr kumimoji="0" lang="ko-KR" altLang="en-US" sz="1200" b="1" dirty="0">
                <a:solidFill>
                  <a:srgbClr val="FF0000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 </a:t>
            </a:r>
            <a:r>
              <a:rPr kumimoji="0" lang="en-US" altLang="ko-KR" sz="1200" b="1" dirty="0">
                <a:solidFill>
                  <a:srgbClr val="FF0000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-&gt; </a:t>
            </a:r>
            <a:r>
              <a:rPr kumimoji="0" lang="ko-KR" altLang="en-US" sz="1200" b="1" dirty="0" err="1">
                <a:solidFill>
                  <a:srgbClr val="FF0000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일작업</a:t>
            </a:r>
            <a:endParaRPr kumimoji="0" lang="en-US" altLang="ko-KR" sz="1200" b="1" dirty="0">
              <a:solidFill>
                <a:srgbClr val="FF0000"/>
              </a:solidFill>
              <a:latin typeface="a아시아헤드2" panose="02020600000000000000" pitchFamily="18" charset="-127"/>
              <a:ea typeface="a아시아헤드2" panose="02020600000000000000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396400" y="2975179"/>
            <a:ext cx="1200970" cy="27699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latinLnBrk="0">
              <a:defRPr/>
            </a:pPr>
            <a:r>
              <a:rPr kumimoji="0" lang="ko-KR" altLang="en-US" sz="1200" b="1" dirty="0">
                <a:solidFill>
                  <a:srgbClr val="FF0000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주 단위 </a:t>
            </a:r>
            <a:r>
              <a:rPr kumimoji="0" lang="en-US" altLang="ko-KR" sz="1200" b="1" dirty="0">
                <a:solidFill>
                  <a:srgbClr val="FF0000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-&gt; 5</a:t>
            </a:r>
            <a:r>
              <a:rPr kumimoji="0" lang="ko-KR" altLang="en-US" sz="1200" b="1" dirty="0">
                <a:solidFill>
                  <a:srgbClr val="FF0000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시간</a:t>
            </a:r>
            <a:endParaRPr kumimoji="0" lang="en-US" altLang="ko-KR" sz="1200" b="1" dirty="0">
              <a:solidFill>
                <a:srgbClr val="FF0000"/>
              </a:solidFill>
              <a:latin typeface="a아시아헤드2" panose="02020600000000000000" pitchFamily="18" charset="-127"/>
              <a:ea typeface="a아시아헤드2" panose="02020600000000000000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8464000" y="4131804"/>
            <a:ext cx="1138453" cy="27699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latinLnBrk="0">
              <a:defRPr/>
            </a:pPr>
            <a:r>
              <a:rPr kumimoji="0" lang="en-US" altLang="ko-KR" sz="1200" b="1" dirty="0">
                <a:solidFill>
                  <a:srgbClr val="FF0000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2~3</a:t>
            </a:r>
            <a:r>
              <a:rPr kumimoji="0" lang="ko-KR" altLang="en-US" sz="1200" b="1" dirty="0">
                <a:solidFill>
                  <a:srgbClr val="FF0000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일 </a:t>
            </a:r>
            <a:r>
              <a:rPr kumimoji="0" lang="en-US" altLang="ko-KR" sz="1200" b="1" dirty="0">
                <a:solidFill>
                  <a:srgbClr val="FF0000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-&gt; 5</a:t>
            </a:r>
            <a:r>
              <a:rPr kumimoji="0" lang="ko-KR" altLang="en-US" sz="1200" b="1" dirty="0">
                <a:solidFill>
                  <a:srgbClr val="FF0000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시간</a:t>
            </a:r>
            <a:endParaRPr kumimoji="0" lang="en-US" altLang="ko-KR" sz="1200" b="1" dirty="0">
              <a:solidFill>
                <a:srgbClr val="FF0000"/>
              </a:solidFill>
              <a:latin typeface="a아시아헤드2" panose="02020600000000000000" pitchFamily="18" charset="-127"/>
              <a:ea typeface="a아시아헤드2" panose="02020600000000000000" pitchFamily="18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323838" y="4693779"/>
            <a:ext cx="1282723" cy="27699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latinLnBrk="0">
              <a:defRPr/>
            </a:pPr>
            <a:r>
              <a:rPr kumimoji="0" lang="en-US" altLang="ko-KR" sz="1200" b="1" dirty="0">
                <a:solidFill>
                  <a:srgbClr val="FF0000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192</a:t>
            </a:r>
            <a:r>
              <a:rPr kumimoji="0" lang="ko-KR" altLang="en-US" sz="1200" b="1" dirty="0">
                <a:solidFill>
                  <a:srgbClr val="FF0000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시간 </a:t>
            </a:r>
            <a:r>
              <a:rPr kumimoji="0" lang="en-US" altLang="ko-KR" sz="1200" b="1" dirty="0">
                <a:solidFill>
                  <a:srgbClr val="FF0000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-&gt; 8</a:t>
            </a:r>
            <a:r>
              <a:rPr kumimoji="0" lang="ko-KR" altLang="en-US" sz="1200" b="1" dirty="0">
                <a:solidFill>
                  <a:srgbClr val="FF0000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시간</a:t>
            </a:r>
            <a:endParaRPr kumimoji="0" lang="en-US" altLang="ko-KR" sz="1200" b="1" dirty="0">
              <a:solidFill>
                <a:srgbClr val="FF0000"/>
              </a:solidFill>
              <a:latin typeface="a아시아헤드2" panose="02020600000000000000" pitchFamily="18" charset="-127"/>
              <a:ea typeface="a아시아헤드2" panose="02020600000000000000" pitchFamily="18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406524" y="3531003"/>
            <a:ext cx="1197764" cy="27699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latinLnBrk="0">
              <a:defRPr/>
            </a:pPr>
            <a:r>
              <a:rPr kumimoji="0" lang="ko-KR" altLang="en-US" sz="1200" b="1" dirty="0">
                <a:solidFill>
                  <a:srgbClr val="FF0000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적시에 정보 제공</a:t>
            </a:r>
            <a:endParaRPr kumimoji="0" lang="en-US" altLang="ko-KR" sz="1200" b="1" dirty="0">
              <a:solidFill>
                <a:srgbClr val="FF0000"/>
              </a:solidFill>
              <a:latin typeface="a아시아헤드2" panose="02020600000000000000" pitchFamily="18" charset="-127"/>
              <a:ea typeface="a아시아헤드2" panose="02020600000000000000" pitchFamily="18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973200" y="5209454"/>
            <a:ext cx="1638590" cy="27699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latinLnBrk="0">
              <a:defRPr/>
            </a:pPr>
            <a:r>
              <a:rPr kumimoji="0" lang="ko-KR" altLang="en-US" sz="1200" b="1" dirty="0">
                <a:solidFill>
                  <a:srgbClr val="FF0000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대리점별 맞춤 홍보 가능</a:t>
            </a:r>
            <a:endParaRPr kumimoji="0" lang="en-US" altLang="ko-KR" sz="1200" b="1" dirty="0">
              <a:solidFill>
                <a:srgbClr val="FF0000"/>
              </a:solidFill>
              <a:latin typeface="a아시아헤드2" panose="02020600000000000000" pitchFamily="18" charset="-127"/>
              <a:ea typeface="a아시아헤드2" panose="02020600000000000000" pitchFamily="18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973200" y="5694504"/>
            <a:ext cx="1638590" cy="27699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latinLnBrk="0">
              <a:defRPr/>
            </a:pPr>
            <a:r>
              <a:rPr kumimoji="0" lang="ko-KR" altLang="en-US" sz="1200" b="1" dirty="0">
                <a:solidFill>
                  <a:srgbClr val="FF0000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데이터 사이즈 증가 대처</a:t>
            </a:r>
            <a:endParaRPr kumimoji="0" lang="en-US" altLang="ko-KR" sz="1200" b="1" dirty="0">
              <a:solidFill>
                <a:srgbClr val="FF0000"/>
              </a:solidFill>
              <a:latin typeface="a아시아헤드2" panose="02020600000000000000" pitchFamily="18" charset="-127"/>
              <a:ea typeface="a아시아헤드2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8676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37</a:t>
            </a:fld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16972" y="339729"/>
            <a:ext cx="8543925" cy="625473"/>
          </a:xfrm>
        </p:spPr>
        <p:txBody>
          <a:bodyPr>
            <a:normAutofit/>
          </a:bodyPr>
          <a:lstStyle/>
          <a:p>
            <a:r>
              <a:rPr lang="ko-KR" altLang="en-US" sz="2600" b="1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성능 개선 사례 </a:t>
            </a:r>
            <a:r>
              <a:rPr lang="en-US" altLang="ko-KR" sz="2600" b="1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– </a:t>
            </a:r>
            <a:r>
              <a:rPr lang="en-US" altLang="ko-KR" sz="2600" b="1" dirty="0" err="1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DMExpress</a:t>
            </a:r>
            <a:r>
              <a:rPr lang="en-US" altLang="ko-KR" sz="2600" b="1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 + </a:t>
            </a:r>
            <a:r>
              <a:rPr lang="en-US" altLang="ko-KR" sz="2600" b="1" dirty="0" err="1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Informatica</a:t>
            </a:r>
            <a:r>
              <a:rPr lang="en-US" altLang="ko-KR" sz="2600" b="1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 </a:t>
            </a:r>
            <a:endParaRPr lang="en-US" sz="2600" b="1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08580" y="1224758"/>
            <a:ext cx="8386763" cy="4872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65861204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38</a:t>
            </a:fld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16972" y="339729"/>
            <a:ext cx="8543925" cy="625473"/>
          </a:xfrm>
        </p:spPr>
        <p:txBody>
          <a:bodyPr>
            <a:normAutofit/>
          </a:bodyPr>
          <a:lstStyle/>
          <a:p>
            <a:r>
              <a:rPr lang="ko-KR" altLang="en-US" sz="2600" b="1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성능 개선 사례</a:t>
            </a:r>
            <a:endParaRPr lang="en-US" sz="2600" b="1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 rot="10800000">
            <a:off x="4389072" y="2488406"/>
            <a:ext cx="369332" cy="2935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eaVert">
            <a:spAutoFit/>
          </a:bodyPr>
          <a:lstStyle/>
          <a:p>
            <a:pPr eaLnBrk="1" hangingPunct="1"/>
            <a:r>
              <a:rPr lang="en-US" altLang="ko-KR" sz="1200" b="1">
                <a:solidFill>
                  <a:srgbClr val="000080"/>
                </a:solidFill>
                <a:latin typeface="Arial" pitchFamily="34" charset="0"/>
                <a:cs typeface="Arial" pitchFamily="34" charset="0"/>
              </a:rPr>
              <a:t>HOURS</a:t>
            </a:r>
            <a:endParaRPr lang="en-US" altLang="ko-KR" sz="1800" b="1"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Line 5"/>
          <p:cNvSpPr>
            <a:spLocks noChangeShapeType="1"/>
          </p:cNvSpPr>
          <p:nvPr/>
        </p:nvSpPr>
        <p:spPr bwMode="auto">
          <a:xfrm>
            <a:off x="5038081" y="5052223"/>
            <a:ext cx="2990850" cy="1587"/>
          </a:xfrm>
          <a:prstGeom prst="line">
            <a:avLst/>
          </a:prstGeom>
          <a:noFill/>
          <a:ln w="12700">
            <a:solidFill>
              <a:srgbClr val="00008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" name="Line 6"/>
          <p:cNvSpPr>
            <a:spLocks noChangeShapeType="1"/>
          </p:cNvSpPr>
          <p:nvPr/>
        </p:nvSpPr>
        <p:spPr bwMode="auto">
          <a:xfrm>
            <a:off x="5038081" y="4695031"/>
            <a:ext cx="2990850" cy="1588"/>
          </a:xfrm>
          <a:prstGeom prst="line">
            <a:avLst/>
          </a:prstGeom>
          <a:noFill/>
          <a:ln w="12700">
            <a:solidFill>
              <a:srgbClr val="00008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" name="Line 7"/>
          <p:cNvSpPr>
            <a:spLocks noChangeShapeType="1"/>
          </p:cNvSpPr>
          <p:nvPr/>
        </p:nvSpPr>
        <p:spPr bwMode="auto">
          <a:xfrm>
            <a:off x="5038081" y="4339431"/>
            <a:ext cx="2990850" cy="1588"/>
          </a:xfrm>
          <a:prstGeom prst="line">
            <a:avLst/>
          </a:prstGeom>
          <a:noFill/>
          <a:ln w="12700">
            <a:solidFill>
              <a:srgbClr val="00008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" name="Line 8"/>
          <p:cNvSpPr>
            <a:spLocks noChangeShapeType="1"/>
          </p:cNvSpPr>
          <p:nvPr/>
        </p:nvSpPr>
        <p:spPr bwMode="auto">
          <a:xfrm>
            <a:off x="5038081" y="3982248"/>
            <a:ext cx="2990850" cy="1587"/>
          </a:xfrm>
          <a:prstGeom prst="line">
            <a:avLst/>
          </a:prstGeom>
          <a:noFill/>
          <a:ln w="12700">
            <a:solidFill>
              <a:srgbClr val="00008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2" name="Line 9"/>
          <p:cNvSpPr>
            <a:spLocks noChangeShapeType="1"/>
          </p:cNvSpPr>
          <p:nvPr/>
        </p:nvSpPr>
        <p:spPr bwMode="auto">
          <a:xfrm>
            <a:off x="5038081" y="3612356"/>
            <a:ext cx="2990850" cy="1588"/>
          </a:xfrm>
          <a:prstGeom prst="line">
            <a:avLst/>
          </a:prstGeom>
          <a:noFill/>
          <a:ln w="12700">
            <a:solidFill>
              <a:srgbClr val="00008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3" name="Line 10"/>
          <p:cNvSpPr>
            <a:spLocks noChangeShapeType="1"/>
          </p:cNvSpPr>
          <p:nvPr/>
        </p:nvSpPr>
        <p:spPr bwMode="auto">
          <a:xfrm>
            <a:off x="5038081" y="3256756"/>
            <a:ext cx="2990850" cy="1588"/>
          </a:xfrm>
          <a:prstGeom prst="line">
            <a:avLst/>
          </a:prstGeom>
          <a:noFill/>
          <a:ln w="12700">
            <a:solidFill>
              <a:srgbClr val="00008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4" name="Line 11"/>
          <p:cNvSpPr>
            <a:spLocks noChangeShapeType="1"/>
          </p:cNvSpPr>
          <p:nvPr/>
        </p:nvSpPr>
        <p:spPr bwMode="auto">
          <a:xfrm>
            <a:off x="5038081" y="2899573"/>
            <a:ext cx="2990850" cy="1587"/>
          </a:xfrm>
          <a:prstGeom prst="line">
            <a:avLst/>
          </a:prstGeom>
          <a:noFill/>
          <a:ln w="12700">
            <a:solidFill>
              <a:srgbClr val="00008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5" name="Line 12"/>
          <p:cNvSpPr>
            <a:spLocks noChangeShapeType="1"/>
          </p:cNvSpPr>
          <p:nvPr/>
        </p:nvSpPr>
        <p:spPr bwMode="auto">
          <a:xfrm>
            <a:off x="5038081" y="2543973"/>
            <a:ext cx="2990850" cy="1587"/>
          </a:xfrm>
          <a:prstGeom prst="line">
            <a:avLst/>
          </a:prstGeom>
          <a:noFill/>
          <a:ln w="12700">
            <a:solidFill>
              <a:srgbClr val="00008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6" name="Line 13"/>
          <p:cNvSpPr>
            <a:spLocks noChangeShapeType="1"/>
          </p:cNvSpPr>
          <p:nvPr/>
        </p:nvSpPr>
        <p:spPr bwMode="auto">
          <a:xfrm flipV="1">
            <a:off x="6546208" y="5407819"/>
            <a:ext cx="1587" cy="55562"/>
          </a:xfrm>
          <a:prstGeom prst="line">
            <a:avLst/>
          </a:prstGeom>
          <a:noFill/>
          <a:ln w="12700">
            <a:solidFill>
              <a:srgbClr val="00008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7" name="Line 14"/>
          <p:cNvSpPr>
            <a:spLocks noChangeShapeType="1"/>
          </p:cNvSpPr>
          <p:nvPr/>
        </p:nvSpPr>
        <p:spPr bwMode="auto">
          <a:xfrm flipV="1">
            <a:off x="8028933" y="5407819"/>
            <a:ext cx="1587" cy="55562"/>
          </a:xfrm>
          <a:prstGeom prst="line">
            <a:avLst/>
          </a:prstGeom>
          <a:noFill/>
          <a:ln w="12700">
            <a:solidFill>
              <a:srgbClr val="00008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8" name="Rectangle 15"/>
          <p:cNvSpPr>
            <a:spLocks noChangeArrowheads="1"/>
          </p:cNvSpPr>
          <p:nvPr/>
        </p:nvSpPr>
        <p:spPr bwMode="auto">
          <a:xfrm>
            <a:off x="4894384" y="5330034"/>
            <a:ext cx="84959" cy="1661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marL="0" marR="0" lvl="0" indent="0" algn="r" defTabSz="91440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0" cap="none" spc="0" normalizeH="0" baseline="0" noProof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0</a:t>
            </a:r>
            <a:endParaRPr kumimoji="0" lang="en-US" altLang="ko-KR" sz="1200" b="1" i="0" u="none" strike="noStrike" kern="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19" name="Rectangle 16"/>
          <p:cNvSpPr>
            <a:spLocks noChangeArrowheads="1"/>
          </p:cNvSpPr>
          <p:nvPr/>
        </p:nvSpPr>
        <p:spPr bwMode="auto">
          <a:xfrm>
            <a:off x="4809426" y="4972847"/>
            <a:ext cx="169918" cy="1661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marL="0" marR="0" lvl="0" indent="0" algn="r" defTabSz="91440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0" cap="none" spc="0" normalizeH="0" baseline="0" noProof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20</a:t>
            </a:r>
            <a:endParaRPr kumimoji="0" lang="en-US" altLang="ko-KR" sz="1200" b="1" i="0" u="none" strike="noStrike" kern="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20" name="Rectangle 17"/>
          <p:cNvSpPr>
            <a:spLocks noChangeArrowheads="1"/>
          </p:cNvSpPr>
          <p:nvPr/>
        </p:nvSpPr>
        <p:spPr bwMode="auto">
          <a:xfrm>
            <a:off x="4809426" y="4617247"/>
            <a:ext cx="169918" cy="1661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marL="0" marR="0" lvl="0" indent="0" algn="r" defTabSz="91440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0" cap="none" spc="0" normalizeH="0" baseline="0" noProof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40</a:t>
            </a:r>
            <a:endParaRPr kumimoji="0" lang="en-US" altLang="ko-KR" sz="1200" b="1" i="0" u="none" strike="noStrike" kern="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Rectangle 18"/>
          <p:cNvSpPr>
            <a:spLocks noChangeArrowheads="1"/>
          </p:cNvSpPr>
          <p:nvPr/>
        </p:nvSpPr>
        <p:spPr bwMode="auto">
          <a:xfrm>
            <a:off x="4809426" y="4260059"/>
            <a:ext cx="169918" cy="1661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marL="0" marR="0" lvl="0" indent="0" algn="r" defTabSz="91440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0" cap="none" spc="0" normalizeH="0" baseline="0" noProof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60</a:t>
            </a:r>
            <a:endParaRPr kumimoji="0" lang="en-US" altLang="ko-KR" sz="1200" b="1" i="0" u="none" strike="noStrike" kern="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22" name="Rectangle 19"/>
          <p:cNvSpPr>
            <a:spLocks noChangeArrowheads="1"/>
          </p:cNvSpPr>
          <p:nvPr/>
        </p:nvSpPr>
        <p:spPr bwMode="auto">
          <a:xfrm>
            <a:off x="4809426" y="3904458"/>
            <a:ext cx="169918" cy="1661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marL="0" marR="0" lvl="0" indent="0" algn="r" defTabSz="91440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0" cap="none" spc="0" normalizeH="0" baseline="0" noProof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80</a:t>
            </a:r>
            <a:endParaRPr kumimoji="0" lang="en-US" altLang="ko-KR" sz="1200" b="1" i="0" u="none" strike="noStrike" kern="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23" name="Rectangle 20"/>
          <p:cNvSpPr>
            <a:spLocks noChangeArrowheads="1"/>
          </p:cNvSpPr>
          <p:nvPr/>
        </p:nvSpPr>
        <p:spPr bwMode="auto">
          <a:xfrm>
            <a:off x="4724468" y="3534572"/>
            <a:ext cx="254877" cy="1661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marL="0" marR="0" lvl="0" indent="0" algn="r" defTabSz="91440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0" cap="none" spc="0" normalizeH="0" baseline="0" noProof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100</a:t>
            </a:r>
            <a:endParaRPr kumimoji="0" lang="en-US" altLang="ko-KR" sz="1200" b="1" i="0" u="none" strike="noStrike" kern="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24" name="Rectangle 21"/>
          <p:cNvSpPr>
            <a:spLocks noChangeArrowheads="1"/>
          </p:cNvSpPr>
          <p:nvPr/>
        </p:nvSpPr>
        <p:spPr bwMode="auto">
          <a:xfrm>
            <a:off x="4724468" y="3177384"/>
            <a:ext cx="254877" cy="1661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marL="0" marR="0" lvl="0" indent="0" algn="r" defTabSz="91440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0" cap="none" spc="0" normalizeH="0" baseline="0" noProof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120</a:t>
            </a:r>
            <a:endParaRPr kumimoji="0" lang="en-US" altLang="ko-KR" sz="1200" b="1" i="0" u="none" strike="noStrike" kern="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25" name="Rectangle 22"/>
          <p:cNvSpPr>
            <a:spLocks noChangeArrowheads="1"/>
          </p:cNvSpPr>
          <p:nvPr/>
        </p:nvSpPr>
        <p:spPr bwMode="auto">
          <a:xfrm>
            <a:off x="4724468" y="2820197"/>
            <a:ext cx="254877" cy="1661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marL="0" marR="0" lvl="0" indent="0" algn="r" defTabSz="91440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0" cap="none" spc="0" normalizeH="0" baseline="0" noProof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140</a:t>
            </a:r>
            <a:endParaRPr kumimoji="0" lang="en-US" altLang="ko-KR" sz="1200" b="1" i="0" u="none" strike="noStrike" kern="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26" name="Rectangle 23"/>
          <p:cNvSpPr>
            <a:spLocks noChangeArrowheads="1"/>
          </p:cNvSpPr>
          <p:nvPr/>
        </p:nvSpPr>
        <p:spPr bwMode="auto">
          <a:xfrm>
            <a:off x="4724468" y="2464597"/>
            <a:ext cx="254877" cy="1661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marL="0" marR="0" lvl="0" indent="0" algn="r" defTabSz="91440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0" cap="none" spc="0" normalizeH="0" baseline="0" noProof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160</a:t>
            </a:r>
            <a:endParaRPr kumimoji="0" lang="en-US" altLang="ko-KR" sz="1200" b="1" i="0" u="none" strike="noStrike" kern="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27" name="Rectangle 24"/>
          <p:cNvSpPr>
            <a:spLocks noChangeArrowheads="1"/>
          </p:cNvSpPr>
          <p:nvPr/>
        </p:nvSpPr>
        <p:spPr bwMode="auto">
          <a:xfrm>
            <a:off x="4724468" y="2102647"/>
            <a:ext cx="254877" cy="1661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marL="0" marR="0" lvl="0" indent="0" algn="r" defTabSz="91440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0" cap="none" spc="0" normalizeH="0" baseline="0" noProof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180</a:t>
            </a:r>
            <a:endParaRPr kumimoji="0" lang="en-US" altLang="ko-KR" sz="1200" b="1" i="0" u="none" strike="noStrike" kern="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28" name="Line 25"/>
          <p:cNvSpPr>
            <a:spLocks noChangeShapeType="1"/>
          </p:cNvSpPr>
          <p:nvPr/>
        </p:nvSpPr>
        <p:spPr bwMode="auto">
          <a:xfrm>
            <a:off x="5095234" y="2193131"/>
            <a:ext cx="1587" cy="3270250"/>
          </a:xfrm>
          <a:prstGeom prst="line">
            <a:avLst/>
          </a:prstGeom>
          <a:noFill/>
          <a:ln w="12700">
            <a:solidFill>
              <a:srgbClr val="00008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9" name="Line 26"/>
          <p:cNvSpPr>
            <a:spLocks noChangeShapeType="1"/>
          </p:cNvSpPr>
          <p:nvPr/>
        </p:nvSpPr>
        <p:spPr bwMode="auto">
          <a:xfrm>
            <a:off x="5041256" y="2188373"/>
            <a:ext cx="2987675" cy="1587"/>
          </a:xfrm>
          <a:prstGeom prst="line">
            <a:avLst/>
          </a:prstGeom>
          <a:noFill/>
          <a:ln w="12700">
            <a:solidFill>
              <a:srgbClr val="00008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0" name="Text Box 27"/>
          <p:cNvSpPr txBox="1">
            <a:spLocks noChangeArrowheads="1"/>
          </p:cNvSpPr>
          <p:nvPr/>
        </p:nvSpPr>
        <p:spPr bwMode="auto">
          <a:xfrm>
            <a:off x="5332275" y="5504656"/>
            <a:ext cx="1571625" cy="1524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88" tIns="44450" rIns="90488" bIns="44450" anchor="ctr"/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altLang="ko-KR" sz="1200" b="1" dirty="0" err="1">
                <a:solidFill>
                  <a:srgbClr val="000080"/>
                </a:solidFill>
                <a:latin typeface="Arial" pitchFamily="34" charset="0"/>
                <a:cs typeface="Arial" pitchFamily="34" charset="0"/>
              </a:rPr>
              <a:t>Informatica</a:t>
            </a:r>
            <a:endParaRPr lang="en-US" altLang="ko-KR" sz="1200" b="1" dirty="0">
              <a:solidFill>
                <a:srgbClr val="00008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1" name="Text Box 28"/>
          <p:cNvSpPr txBox="1">
            <a:spLocks noChangeArrowheads="1"/>
          </p:cNvSpPr>
          <p:nvPr/>
        </p:nvSpPr>
        <p:spPr bwMode="auto">
          <a:xfrm>
            <a:off x="6819762" y="5580856"/>
            <a:ext cx="1571625" cy="1524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88" tIns="44450" rIns="90488" bIns="44450" anchor="ctr"/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altLang="ko-KR" sz="1200" b="1">
                <a:solidFill>
                  <a:srgbClr val="000080"/>
                </a:solidFill>
                <a:latin typeface="Arial" pitchFamily="34" charset="0"/>
                <a:cs typeface="Arial" pitchFamily="34" charset="0"/>
              </a:rPr>
              <a:t>DMExpress Technology</a:t>
            </a:r>
          </a:p>
        </p:txBody>
      </p:sp>
      <p:sp>
        <p:nvSpPr>
          <p:cNvPr id="32" name="Rectangle 29"/>
          <p:cNvSpPr>
            <a:spLocks noChangeArrowheads="1"/>
          </p:cNvSpPr>
          <p:nvPr/>
        </p:nvSpPr>
        <p:spPr bwMode="auto">
          <a:xfrm>
            <a:off x="5433368" y="2405856"/>
            <a:ext cx="711200" cy="2997200"/>
          </a:xfrm>
          <a:prstGeom prst="rect">
            <a:avLst/>
          </a:prstGeom>
          <a:solidFill>
            <a:srgbClr val="BDBD57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3" name="Rectangle 30"/>
          <p:cNvSpPr>
            <a:spLocks noChangeArrowheads="1"/>
          </p:cNvSpPr>
          <p:nvPr/>
        </p:nvSpPr>
        <p:spPr bwMode="auto">
          <a:xfrm>
            <a:off x="6919268" y="5034756"/>
            <a:ext cx="711200" cy="368300"/>
          </a:xfrm>
          <a:prstGeom prst="rect">
            <a:avLst/>
          </a:prstGeom>
          <a:solidFill>
            <a:srgbClr val="3354A1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4" name="Text Box 31"/>
          <p:cNvSpPr txBox="1">
            <a:spLocks noChangeArrowheads="1"/>
          </p:cNvSpPr>
          <p:nvPr/>
        </p:nvSpPr>
        <p:spPr bwMode="auto">
          <a:xfrm>
            <a:off x="5047608" y="1529556"/>
            <a:ext cx="3032125" cy="711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88" tIns="44450" rIns="90488" bIns="44450" anchor="ctr"/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altLang="ko-KR" sz="1600" b="1">
                <a:solidFill>
                  <a:srgbClr val="000080"/>
                </a:solidFill>
                <a:latin typeface="Arial" pitchFamily="34" charset="0"/>
                <a:cs typeface="Arial" pitchFamily="34" charset="0"/>
              </a:rPr>
              <a:t>DMExpress Reduced</a:t>
            </a:r>
            <a:br>
              <a:rPr lang="en-US" altLang="ko-KR" sz="1600" b="1">
                <a:solidFill>
                  <a:srgbClr val="000080"/>
                </a:solidFill>
                <a:latin typeface="Arial" pitchFamily="34" charset="0"/>
                <a:cs typeface="Arial" pitchFamily="34" charset="0"/>
              </a:rPr>
            </a:br>
            <a:r>
              <a:rPr lang="en-US" altLang="ko-KR" sz="1600" b="1">
                <a:solidFill>
                  <a:srgbClr val="000080"/>
                </a:solidFill>
                <a:latin typeface="Arial" pitchFamily="34" charset="0"/>
                <a:cs typeface="Arial" pitchFamily="34" charset="0"/>
              </a:rPr>
              <a:t> Processing Time by 88%</a:t>
            </a:r>
          </a:p>
        </p:txBody>
      </p:sp>
      <p:sp>
        <p:nvSpPr>
          <p:cNvPr id="35" name="Line 32"/>
          <p:cNvSpPr>
            <a:spLocks noChangeShapeType="1"/>
          </p:cNvSpPr>
          <p:nvPr/>
        </p:nvSpPr>
        <p:spPr bwMode="auto">
          <a:xfrm>
            <a:off x="5038081" y="5407823"/>
            <a:ext cx="2990850" cy="1587"/>
          </a:xfrm>
          <a:prstGeom prst="line">
            <a:avLst/>
          </a:prstGeom>
          <a:noFill/>
          <a:ln w="12700">
            <a:solidFill>
              <a:srgbClr val="00008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6" name="Text Box 33"/>
          <p:cNvSpPr txBox="1">
            <a:spLocks noChangeArrowheads="1"/>
          </p:cNvSpPr>
          <p:nvPr/>
        </p:nvSpPr>
        <p:spPr bwMode="auto">
          <a:xfrm>
            <a:off x="683570" y="1372404"/>
            <a:ext cx="3340979" cy="904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80000"/>
              </a:lnSpc>
              <a:spcBef>
                <a:spcPct val="35000"/>
              </a:spcBef>
              <a:spcAft>
                <a:spcPts val="0"/>
              </a:spcAft>
              <a:buClr>
                <a:srgbClr val="FA4E19"/>
              </a:buClr>
              <a:buSzPct val="75000"/>
              <a:buFont typeface="Wingdings" pitchFamily="2" charset="2"/>
              <a:buNone/>
              <a:tabLst/>
              <a:defRPr/>
            </a:pPr>
            <a:r>
              <a:rPr kumimoji="0" lang="en-US" altLang="ko-KR" sz="1800" b="1" i="0" u="none" strike="noStrike" kern="0" cap="none" spc="0" normalizeH="0" baseline="0" noProof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Verdana" pitchFamily="34" charset="0"/>
              </a:rPr>
              <a:t>Business Problem:</a:t>
            </a:r>
            <a:r>
              <a:rPr kumimoji="0" lang="en-US" altLang="ko-KR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itchFamily="34" charset="0"/>
              </a:rPr>
              <a:t> </a:t>
            </a:r>
          </a:p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82988"/>
              </a:buClr>
              <a:buSzPct val="75000"/>
              <a:buFont typeface="Wingdings" pitchFamily="2" charset="2"/>
              <a:buNone/>
              <a:tabLst/>
              <a:defRPr/>
            </a:pPr>
            <a:r>
              <a:rPr kumimoji="0" lang="ko-KR" altLang="en-US" sz="1600" b="0" i="0" u="none" strike="noStrike" kern="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Verdana" pitchFamily="34" charset="0"/>
              </a:rPr>
              <a:t>재고목록과 </a:t>
            </a:r>
            <a:r>
              <a:rPr kumimoji="0" lang="en-US" altLang="ko-KR" sz="1600" b="0" i="0" u="none" strike="noStrike" kern="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Verdana" pitchFamily="34" charset="0"/>
              </a:rPr>
              <a:t>billing </a:t>
            </a:r>
            <a:r>
              <a:rPr kumimoji="0" lang="ko-KR" altLang="en-US" sz="1600" b="0" i="0" u="none" strike="noStrike" kern="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Verdana" pitchFamily="34" charset="0"/>
              </a:rPr>
              <a:t>시스템 처리가 </a:t>
            </a:r>
          </a:p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82988"/>
              </a:buClr>
              <a:buSzPct val="75000"/>
              <a:buFont typeface="Wingdings" pitchFamily="2" charset="2"/>
              <a:buNone/>
              <a:tabLst/>
              <a:defRPr/>
            </a:pPr>
            <a:r>
              <a:rPr kumimoji="0" lang="en-US" altLang="ko-KR" sz="1600" b="0" i="0" u="none" strike="noStrike" kern="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Verdana" pitchFamily="34" charset="0"/>
              </a:rPr>
              <a:t>7</a:t>
            </a:r>
            <a:r>
              <a:rPr kumimoji="0" lang="ko-KR" altLang="en-US" sz="1600" b="0" i="0" u="none" strike="noStrike" kern="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Verdana" pitchFamily="34" charset="0"/>
              </a:rPr>
              <a:t>일 소요되고 있었음</a:t>
            </a:r>
            <a:r>
              <a:rPr kumimoji="0" lang="en-US" altLang="ko-KR" sz="1600" b="0" i="0" u="none" strike="noStrike" kern="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Verdana" pitchFamily="34" charset="0"/>
              </a:rPr>
              <a:t>.</a:t>
            </a:r>
          </a:p>
        </p:txBody>
      </p:sp>
      <p:sp>
        <p:nvSpPr>
          <p:cNvPr id="37" name="Text Box 34"/>
          <p:cNvSpPr txBox="1">
            <a:spLocks noChangeArrowheads="1"/>
          </p:cNvSpPr>
          <p:nvPr/>
        </p:nvSpPr>
        <p:spPr bwMode="auto">
          <a:xfrm>
            <a:off x="683568" y="2382752"/>
            <a:ext cx="3076804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marL="233363" marR="0" lvl="0" indent="-233363" algn="l" defTabSz="914400" eaLnBrk="1" fontAlgn="auto" latinLnBrk="0" hangingPunct="1">
              <a:lnSpc>
                <a:spcPct val="80000"/>
              </a:lnSpc>
              <a:spcBef>
                <a:spcPct val="35000"/>
              </a:spcBef>
              <a:spcAft>
                <a:spcPts val="0"/>
              </a:spcAft>
              <a:buClr>
                <a:srgbClr val="FA4E19"/>
              </a:buClr>
              <a:buSzPct val="75000"/>
              <a:buFont typeface="Wingdings" pitchFamily="2" charset="2"/>
              <a:buNone/>
              <a:tabLst/>
              <a:defRPr/>
            </a:pPr>
            <a:r>
              <a:rPr kumimoji="0" lang="en-US" altLang="ko-KR" sz="1800" b="1" i="0" u="none" strike="noStrike" kern="0" cap="none" spc="0" normalizeH="0" baseline="0" noProof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Verdana" pitchFamily="34" charset="0"/>
              </a:rPr>
              <a:t>Original Approach: </a:t>
            </a:r>
          </a:p>
          <a:p>
            <a:pPr marL="233363" marR="0" lvl="0" indent="-233363" algn="l" defTabSz="914400" eaLnBrk="1" fontAlgn="auto" latinLnBrk="0" hangingPunct="1">
              <a:lnSpc>
                <a:spcPct val="95000"/>
              </a:lnSpc>
              <a:spcBef>
                <a:spcPct val="25000"/>
              </a:spcBef>
              <a:spcAft>
                <a:spcPts val="0"/>
              </a:spcAft>
              <a:buClr>
                <a:srgbClr val="082484"/>
              </a:buClr>
              <a:buSzPct val="75000"/>
              <a:buFont typeface="Wingdings" pitchFamily="2" charset="2"/>
              <a:buChar char="u"/>
              <a:tabLst/>
              <a:defRPr/>
            </a:pPr>
            <a:r>
              <a:rPr kumimoji="0" lang="en-US" altLang="ko-KR" sz="1600" b="0" i="0" u="none" strike="noStrike" kern="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Verdana" pitchFamily="34" charset="0"/>
              </a:rPr>
              <a:t>Informatica</a:t>
            </a:r>
          </a:p>
          <a:p>
            <a:pPr marL="233363" marR="0" lvl="0" indent="-233363" algn="l" defTabSz="914400" eaLnBrk="1" fontAlgn="auto" latinLnBrk="0" hangingPunct="1">
              <a:lnSpc>
                <a:spcPct val="95000"/>
              </a:lnSpc>
              <a:spcBef>
                <a:spcPct val="25000"/>
              </a:spcBef>
              <a:spcAft>
                <a:spcPts val="0"/>
              </a:spcAft>
              <a:buClr>
                <a:srgbClr val="082484"/>
              </a:buClr>
              <a:buSzPct val="75000"/>
              <a:buFont typeface="Wingdings" pitchFamily="2" charset="2"/>
              <a:buChar char="u"/>
              <a:tabLst/>
              <a:defRPr/>
            </a:pPr>
            <a:r>
              <a:rPr kumimoji="0" lang="en-US" altLang="ko-KR" sz="1600" b="0" i="0" u="none" strike="noStrike" kern="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Verdana" pitchFamily="34" charset="0"/>
              </a:rPr>
              <a:t>Oracle 8i</a:t>
            </a:r>
          </a:p>
          <a:p>
            <a:pPr marL="233363" marR="0" lvl="0" indent="-233363" algn="l" defTabSz="914400" eaLnBrk="1" fontAlgn="auto" latinLnBrk="0" hangingPunct="1">
              <a:lnSpc>
                <a:spcPct val="95000"/>
              </a:lnSpc>
              <a:spcBef>
                <a:spcPct val="25000"/>
              </a:spcBef>
              <a:spcAft>
                <a:spcPts val="0"/>
              </a:spcAft>
              <a:buClr>
                <a:srgbClr val="082484"/>
              </a:buClr>
              <a:buSzPct val="75000"/>
              <a:buFont typeface="Wingdings" pitchFamily="2" charset="2"/>
              <a:buChar char="u"/>
              <a:tabLst/>
              <a:defRPr/>
            </a:pPr>
            <a:r>
              <a:rPr kumimoji="0" lang="en-US" altLang="ko-KR" sz="1600" b="0" i="0" u="none" strike="noStrike" kern="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Verdana" pitchFamily="34" charset="0"/>
              </a:rPr>
              <a:t>HP 9000/800 with 8 CPUs</a:t>
            </a:r>
          </a:p>
        </p:txBody>
      </p:sp>
      <p:sp>
        <p:nvSpPr>
          <p:cNvPr id="38" name="Text Box 35"/>
          <p:cNvSpPr txBox="1">
            <a:spLocks noChangeArrowheads="1"/>
          </p:cNvSpPr>
          <p:nvPr/>
        </p:nvSpPr>
        <p:spPr bwMode="auto">
          <a:xfrm>
            <a:off x="683568" y="3824259"/>
            <a:ext cx="3530134" cy="18574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80000"/>
              </a:lnSpc>
              <a:spcBef>
                <a:spcPct val="35000"/>
              </a:spcBef>
              <a:spcAft>
                <a:spcPts val="0"/>
              </a:spcAft>
              <a:buClr>
                <a:srgbClr val="FA4E19"/>
              </a:buClr>
              <a:buSzPct val="75000"/>
              <a:buFont typeface="Wingdings" pitchFamily="2" charset="2"/>
              <a:buNone/>
              <a:tabLst/>
              <a:defRPr/>
            </a:pPr>
            <a:r>
              <a:rPr kumimoji="0" lang="en-US" altLang="ko-KR" sz="1800" b="1" i="0" u="none" strike="noStrike" kern="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Verdana" pitchFamily="34" charset="0"/>
              </a:rPr>
              <a:t>Solution:</a:t>
            </a:r>
            <a:r>
              <a:rPr kumimoji="0" lang="en-US" altLang="ko-KR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itchFamily="34" charset="0"/>
              </a:rPr>
              <a:t> </a:t>
            </a:r>
          </a:p>
          <a:p>
            <a:pPr marL="0" marR="0" lvl="0" indent="0" algn="l" defTabSz="914400" eaLnBrk="1" fontAlgn="auto" latinLnBrk="0" hangingPunct="1">
              <a:lnSpc>
                <a:spcPct val="95000"/>
              </a:lnSpc>
              <a:spcBef>
                <a:spcPct val="25000"/>
              </a:spcBef>
              <a:spcAft>
                <a:spcPts val="0"/>
              </a:spcAft>
              <a:buClr>
                <a:srgbClr val="082988"/>
              </a:buClr>
              <a:buSzPct val="75000"/>
              <a:buFont typeface="Wingdings" pitchFamily="2" charset="2"/>
              <a:buNone/>
              <a:tabLst/>
              <a:defRPr/>
            </a:pP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Verdana" pitchFamily="34" charset="0"/>
              </a:rPr>
              <a:t>대부분 </a:t>
            </a:r>
            <a:r>
              <a:rPr kumimoji="0" lang="en-US" altLang="ko-KR" sz="1600" b="0" i="0" u="none" strike="noStrike" kern="0" cap="none" spc="0" normalizeH="0" baseline="0" noProof="0" dirty="0" err="1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Verdana" pitchFamily="34" charset="0"/>
              </a:rPr>
              <a:t>informatica</a:t>
            </a: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Verdana" pitchFamily="34" charset="0"/>
              </a:rPr>
              <a:t>로 처리하고 </a:t>
            </a:r>
          </a:p>
          <a:p>
            <a:pPr marL="0" marR="0" lvl="0" indent="0" algn="l" defTabSz="914400" eaLnBrk="1" fontAlgn="auto" latinLnBrk="0" hangingPunct="1">
              <a:lnSpc>
                <a:spcPct val="95000"/>
              </a:lnSpc>
              <a:spcBef>
                <a:spcPct val="25000"/>
              </a:spcBef>
              <a:spcAft>
                <a:spcPts val="0"/>
              </a:spcAft>
              <a:buClr>
                <a:srgbClr val="082988"/>
              </a:buClr>
              <a:buSzPct val="75000"/>
              <a:buFont typeface="Wingdings" pitchFamily="2" charset="2"/>
              <a:buNone/>
              <a:tabLst/>
              <a:defRPr/>
            </a:pP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Verdana" pitchFamily="34" charset="0"/>
              </a:rPr>
              <a:t>있었으며</a:t>
            </a: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Verdana" pitchFamily="34" charset="0"/>
              </a:rPr>
              <a:t>, DMExpress </a:t>
            </a: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Verdana" pitchFamily="34" charset="0"/>
              </a:rPr>
              <a:t>로 바꾸어서</a:t>
            </a:r>
          </a:p>
          <a:p>
            <a:pPr marL="0" marR="0" lvl="0" indent="0" algn="l" defTabSz="914400" eaLnBrk="1" fontAlgn="auto" latinLnBrk="0" hangingPunct="1">
              <a:lnSpc>
                <a:spcPct val="95000"/>
              </a:lnSpc>
              <a:spcBef>
                <a:spcPct val="25000"/>
              </a:spcBef>
              <a:spcAft>
                <a:spcPts val="0"/>
              </a:spcAft>
              <a:buClr>
                <a:srgbClr val="082988"/>
              </a:buClr>
              <a:buSzPct val="75000"/>
              <a:buFont typeface="Wingdings" pitchFamily="2" charset="2"/>
              <a:buNone/>
              <a:tabLst/>
              <a:defRPr/>
            </a:pP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Verdana" pitchFamily="34" charset="0"/>
              </a:rPr>
              <a:t>처리하였음</a:t>
            </a: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Verdana" pitchFamily="34" charset="0"/>
              </a:rPr>
              <a:t>. </a:t>
            </a:r>
          </a:p>
          <a:p>
            <a:pPr marL="0" marR="0" lvl="0" indent="0" algn="l" defTabSz="914400" eaLnBrk="1" fontAlgn="auto" latinLnBrk="0" hangingPunct="1">
              <a:lnSpc>
                <a:spcPct val="80000"/>
              </a:lnSpc>
              <a:spcBef>
                <a:spcPct val="55000"/>
              </a:spcBef>
              <a:spcAft>
                <a:spcPts val="0"/>
              </a:spcAft>
              <a:buClr>
                <a:srgbClr val="082988"/>
              </a:buClr>
              <a:buSzPct val="75000"/>
              <a:buFont typeface="Wingdings" pitchFamily="2" charset="2"/>
              <a:buNone/>
              <a:tabLst/>
              <a:defRPr/>
            </a:pPr>
            <a:r>
              <a:rPr kumimoji="0" lang="ko-KR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Verdana" pitchFamily="34" charset="0"/>
              </a:rPr>
              <a:t>성능</a:t>
            </a:r>
            <a:r>
              <a:rPr kumimoji="0" lang="en-US" altLang="ko-KR" sz="1800" b="1" i="0" u="none" strike="noStrike" kern="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Verdana" pitchFamily="34" charset="0"/>
              </a:rPr>
              <a:t>:</a:t>
            </a:r>
            <a:r>
              <a:rPr kumimoji="0" lang="en-US" altLang="ko-KR" sz="1800" b="1" i="0" u="none" strike="noStrike" kern="0" cap="none" spc="0" normalizeH="0" baseline="0" noProof="0" dirty="0">
                <a:ln>
                  <a:noFill/>
                </a:ln>
                <a:solidFill>
                  <a:srgbClr val="030AE2"/>
                </a:solidFill>
                <a:effectLst/>
                <a:uLnTx/>
                <a:uFillTx/>
                <a:latin typeface="Verdana" pitchFamily="34" charset="0"/>
              </a:rPr>
              <a:t> </a:t>
            </a:r>
          </a:p>
          <a:p>
            <a:pPr marL="0" marR="0" lvl="0" indent="0" algn="l" defTabSz="914400" eaLnBrk="1" fontAlgn="auto" latinLnBrk="0" hangingPunct="1">
              <a:lnSpc>
                <a:spcPct val="80000"/>
              </a:lnSpc>
              <a:spcBef>
                <a:spcPct val="35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Wingdings" pitchFamily="2" charset="2"/>
              <a:buNone/>
              <a:tabLst/>
              <a:defRPr/>
            </a:pPr>
            <a:r>
              <a:rPr kumimoji="0" lang="en-US" altLang="ko-KR" sz="16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Verdana" pitchFamily="34" charset="0"/>
              </a:rPr>
              <a:t>1</a:t>
            </a:r>
            <a:r>
              <a: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Verdana" pitchFamily="34" charset="0"/>
              </a:rPr>
              <a:t>주일 소요시간을 </a:t>
            </a:r>
            <a:r>
              <a:rPr kumimoji="0" lang="en-US" altLang="ko-KR" sz="16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Verdana" pitchFamily="34" charset="0"/>
              </a:rPr>
              <a:t>20 </a:t>
            </a:r>
            <a:r>
              <a: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Verdana" pitchFamily="34" charset="0"/>
              </a:rPr>
              <a:t>시간으로 단축</a:t>
            </a:r>
            <a:endParaRPr kumimoji="0" lang="en-US" altLang="ko-KR" sz="16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143980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39</a:t>
            </a:fld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16972" y="339729"/>
            <a:ext cx="8543925" cy="625473"/>
          </a:xfrm>
        </p:spPr>
        <p:txBody>
          <a:bodyPr>
            <a:normAutofit/>
          </a:bodyPr>
          <a:lstStyle/>
          <a:p>
            <a:r>
              <a:rPr lang="ko-KR" altLang="en-US" sz="2600" b="1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성능 개선 사례</a:t>
            </a:r>
            <a:endParaRPr lang="en-US" sz="2600" b="1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graphicFrame>
        <p:nvGraphicFramePr>
          <p:cNvPr id="39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4409999"/>
              </p:ext>
            </p:extLst>
          </p:nvPr>
        </p:nvGraphicFramePr>
        <p:xfrm>
          <a:off x="371475" y="1190367"/>
          <a:ext cx="6851650" cy="5030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2" name="Document" r:id="rId3" imgW="9376303" imgH="11790299" progId="Word.Document.8">
                  <p:embed/>
                </p:oleObj>
              </mc:Choice>
              <mc:Fallback>
                <p:oleObj name="Document" r:id="rId3" imgW="9376303" imgH="11790299" progId="Word.Document.8">
                  <p:embed/>
                  <p:pic>
                    <p:nvPicPr>
                      <p:cNvPr id="35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t="6656" r="2188" b="32213"/>
                      <a:stretch>
                        <a:fillRect/>
                      </a:stretch>
                    </p:blipFill>
                    <p:spPr bwMode="auto">
                      <a:xfrm>
                        <a:off x="371475" y="1190367"/>
                        <a:ext cx="6851650" cy="50307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" name="TextBox 39"/>
          <p:cNvSpPr txBox="1"/>
          <p:nvPr/>
        </p:nvSpPr>
        <p:spPr>
          <a:xfrm>
            <a:off x="1495426" y="5267325"/>
            <a:ext cx="23920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처리 시간 </a:t>
            </a:r>
            <a:r>
              <a:rPr lang="en-US" altLang="ko-KR" sz="2800" b="1" dirty="0" smtClean="0">
                <a:solidFill>
                  <a:srgbClr val="FF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59%</a:t>
            </a:r>
            <a:r>
              <a:rPr lang="en-US" altLang="ko-KR" b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b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단축</a:t>
            </a:r>
            <a:endParaRPr lang="ko-KR" altLang="en-US" b="1" dirty="0">
              <a:solidFill>
                <a:schemeClr val="accent1">
                  <a:lumMod val="60000"/>
                  <a:lumOff val="40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41" name="TextBox 6"/>
          <p:cNvSpPr txBox="1">
            <a:spLocks noChangeArrowheads="1"/>
          </p:cNvSpPr>
          <p:nvPr/>
        </p:nvSpPr>
        <p:spPr bwMode="auto">
          <a:xfrm>
            <a:off x="7391402" y="1215767"/>
            <a:ext cx="2057401" cy="4643437"/>
          </a:xfrm>
          <a:prstGeom prst="rect">
            <a:avLst/>
          </a:prstGeom>
          <a:noFill/>
          <a:ln w="12700">
            <a:solidFill>
              <a:schemeClr val="accent6"/>
            </a:solidFill>
            <a:prstDash val="dash"/>
            <a:miter lim="800000"/>
            <a:headEnd/>
            <a:tailEnd/>
          </a:ln>
        </p:spPr>
        <p:txBody>
          <a:bodyPr/>
          <a:lstStyle/>
          <a:p>
            <a:pPr algn="l"/>
            <a:r>
              <a:rPr lang="en-US" altLang="ko-KR" sz="1600" dirty="0" smtClean="0">
                <a:latin typeface="휴먼모음T" pitchFamily="18" charset="-127"/>
                <a:ea typeface="휴먼모음T" pitchFamily="18" charset="-127"/>
              </a:rPr>
              <a:t>* </a:t>
            </a:r>
            <a:r>
              <a:rPr lang="ko-KR" altLang="en-US" sz="1600" dirty="0" smtClean="0">
                <a:latin typeface="휴먼모음T" pitchFamily="18" charset="-127"/>
                <a:ea typeface="휴먼모음T" pitchFamily="18" charset="-127"/>
              </a:rPr>
              <a:t>고객</a:t>
            </a:r>
            <a:endParaRPr lang="en-US" altLang="ko-KR" sz="1600" dirty="0" smtClean="0">
              <a:latin typeface="휴먼모음T" pitchFamily="18" charset="-127"/>
              <a:ea typeface="휴먼모음T" pitchFamily="18" charset="-127"/>
            </a:endParaRPr>
          </a:p>
          <a:p>
            <a:pPr algn="l"/>
            <a:r>
              <a:rPr lang="en-US" altLang="ko-KR" sz="1600" dirty="0" smtClean="0">
                <a:latin typeface="휴먼모음T" pitchFamily="18" charset="-127"/>
                <a:ea typeface="휴먼모음T" pitchFamily="18" charset="-127"/>
              </a:rPr>
              <a:t>  Bank holding</a:t>
            </a:r>
            <a:br>
              <a:rPr lang="en-US" altLang="ko-KR" sz="1600" dirty="0" smtClean="0">
                <a:latin typeface="휴먼모음T" pitchFamily="18" charset="-127"/>
                <a:ea typeface="휴먼모음T" pitchFamily="18" charset="-127"/>
              </a:rPr>
            </a:br>
            <a:r>
              <a:rPr lang="en-US" altLang="ko-KR" sz="1600" dirty="0" smtClean="0">
                <a:latin typeface="휴먼모음T" pitchFamily="18" charset="-127"/>
                <a:ea typeface="휴먼모음T" pitchFamily="18" charset="-127"/>
              </a:rPr>
              <a:t>  Company</a:t>
            </a:r>
            <a:endParaRPr lang="en-US" altLang="ko-KR" sz="1600" dirty="0">
              <a:latin typeface="휴먼모음T" pitchFamily="18" charset="-127"/>
              <a:ea typeface="휴먼모음T" pitchFamily="18" charset="-127"/>
            </a:endParaRPr>
          </a:p>
          <a:p>
            <a:pPr algn="l"/>
            <a:endParaRPr lang="en-US" altLang="ko-KR" sz="1600" dirty="0" smtClean="0">
              <a:latin typeface="휴먼모음T" pitchFamily="18" charset="-127"/>
              <a:ea typeface="휴먼모음T" pitchFamily="18" charset="-127"/>
            </a:endParaRPr>
          </a:p>
          <a:p>
            <a:pPr algn="l"/>
            <a:r>
              <a:rPr lang="en-US" altLang="ko-KR" sz="1600" dirty="0" smtClean="0">
                <a:latin typeface="휴먼모음T" pitchFamily="18" charset="-127"/>
                <a:ea typeface="휴먼모음T" pitchFamily="18" charset="-127"/>
              </a:rPr>
              <a:t>* </a:t>
            </a:r>
            <a:r>
              <a:rPr lang="ko-KR" altLang="en-US" sz="1600" dirty="0" smtClean="0">
                <a:latin typeface="휴먼모음T" pitchFamily="18" charset="-127"/>
                <a:ea typeface="휴먼모음T" pitchFamily="18" charset="-127"/>
              </a:rPr>
              <a:t>작업 방식</a:t>
            </a:r>
            <a:endParaRPr lang="en-US" altLang="ko-KR" sz="1600" dirty="0">
              <a:latin typeface="휴먼모음T" pitchFamily="18" charset="-127"/>
              <a:ea typeface="휴먼모음T" pitchFamily="18" charset="-127"/>
            </a:endParaRPr>
          </a:p>
          <a:p>
            <a:pPr algn="l"/>
            <a:r>
              <a:rPr lang="ko-KR" altLang="en-US" sz="1600" dirty="0" smtClean="0">
                <a:latin typeface="휴먼모음T" pitchFamily="18" charset="-127"/>
                <a:ea typeface="휴먼모음T" pitchFamily="18" charset="-127"/>
              </a:rPr>
              <a:t> 여러 </a:t>
            </a:r>
            <a:r>
              <a:rPr lang="en-US" altLang="ko-KR" sz="1600" dirty="0" smtClean="0">
                <a:latin typeface="휴먼모음T" pitchFamily="18" charset="-127"/>
                <a:ea typeface="휴먼모음T" pitchFamily="18" charset="-127"/>
              </a:rPr>
              <a:t>Table</a:t>
            </a:r>
            <a:r>
              <a:rPr lang="ko-KR" altLang="en-US" sz="1600" dirty="0" smtClean="0">
                <a:latin typeface="휴먼모음T" pitchFamily="18" charset="-127"/>
                <a:ea typeface="휴먼모음T" pitchFamily="18" charset="-127"/>
              </a:rPr>
              <a:t>의 데이터</a:t>
            </a:r>
            <a:endParaRPr lang="en-US" altLang="ko-KR" sz="1600" dirty="0" smtClean="0">
              <a:latin typeface="휴먼모음T" pitchFamily="18" charset="-127"/>
              <a:ea typeface="휴먼모음T" pitchFamily="18" charset="-127"/>
            </a:endParaRPr>
          </a:p>
          <a:p>
            <a:pPr algn="l"/>
            <a:r>
              <a:rPr lang="en-US" altLang="ko-KR" sz="1600" dirty="0" smtClean="0">
                <a:latin typeface="휴먼모음T" pitchFamily="18" charset="-127"/>
                <a:ea typeface="휴먼모음T" pitchFamily="18" charset="-127"/>
              </a:rPr>
              <a:t> </a:t>
            </a:r>
            <a:r>
              <a:rPr lang="en-US" altLang="ko-KR" sz="1600" dirty="0" err="1" smtClean="0">
                <a:latin typeface="휴먼모음T" pitchFamily="18" charset="-127"/>
                <a:ea typeface="휴먼모음T" pitchFamily="18" charset="-127"/>
              </a:rPr>
              <a:t>select,Join</a:t>
            </a:r>
            <a:r>
              <a:rPr lang="en-US" altLang="ko-KR" sz="1600" dirty="0" smtClean="0">
                <a:latin typeface="휴먼모음T" pitchFamily="18" charset="-127"/>
                <a:ea typeface="휴먼모음T" pitchFamily="18" charset="-127"/>
              </a:rPr>
              <a:t>,</a:t>
            </a:r>
            <a:r>
              <a:rPr lang="ko-KR" altLang="en-US" sz="1600" dirty="0" smtClean="0">
                <a:latin typeface="휴먼모음T" pitchFamily="18" charset="-127"/>
                <a:ea typeface="휴먼모음T" pitchFamily="18" charset="-127"/>
              </a:rPr>
              <a:t>추출 후 </a:t>
            </a:r>
            <a:endParaRPr lang="en-US" altLang="ko-KR" sz="1600" dirty="0" smtClean="0">
              <a:latin typeface="휴먼모음T" pitchFamily="18" charset="-127"/>
              <a:ea typeface="휴먼모음T" pitchFamily="18" charset="-127"/>
            </a:endParaRPr>
          </a:p>
          <a:p>
            <a:pPr algn="l"/>
            <a:r>
              <a:rPr lang="en-US" altLang="ko-KR" sz="1600" dirty="0" smtClean="0">
                <a:latin typeface="휴먼모음T" pitchFamily="18" charset="-127"/>
                <a:ea typeface="휴먼모음T" pitchFamily="18" charset="-127"/>
              </a:rPr>
              <a:t> DW</a:t>
            </a:r>
            <a:r>
              <a:rPr lang="ko-KR" altLang="en-US" sz="1600" dirty="0" smtClean="0">
                <a:latin typeface="휴먼모음T" pitchFamily="18" charset="-127"/>
                <a:ea typeface="휴먼모음T" pitchFamily="18" charset="-127"/>
              </a:rPr>
              <a:t>에 저장</a:t>
            </a:r>
            <a:endParaRPr lang="en-US" altLang="ko-KR" sz="1600" dirty="0">
              <a:latin typeface="휴먼모음T" pitchFamily="18" charset="-127"/>
              <a:ea typeface="휴먼모음T" pitchFamily="18" charset="-127"/>
            </a:endParaRPr>
          </a:p>
          <a:p>
            <a:pPr algn="l"/>
            <a:endParaRPr lang="en-US" altLang="ko-KR" sz="1600" dirty="0" smtClean="0">
              <a:latin typeface="휴먼모음T" pitchFamily="18" charset="-127"/>
              <a:ea typeface="휴먼모음T" pitchFamily="18" charset="-127"/>
            </a:endParaRPr>
          </a:p>
          <a:p>
            <a:pPr algn="l"/>
            <a:r>
              <a:rPr lang="en-US" altLang="ko-KR" sz="1600" dirty="0" smtClean="0">
                <a:latin typeface="휴먼모음T" pitchFamily="18" charset="-127"/>
                <a:ea typeface="휴먼모음T" pitchFamily="18" charset="-127"/>
              </a:rPr>
              <a:t>* </a:t>
            </a:r>
            <a:r>
              <a:rPr lang="ko-KR" altLang="en-US" sz="1600" dirty="0" smtClean="0">
                <a:latin typeface="휴먼모음T" pitchFamily="18" charset="-127"/>
                <a:ea typeface="휴먼모음T" pitchFamily="18" charset="-127"/>
              </a:rPr>
              <a:t>적용 효과</a:t>
            </a:r>
            <a:endParaRPr lang="en-US" altLang="ko-KR" sz="1600" dirty="0">
              <a:latin typeface="휴먼모음T" pitchFamily="18" charset="-127"/>
              <a:ea typeface="휴먼모음T" pitchFamily="18" charset="-127"/>
            </a:endParaRPr>
          </a:p>
          <a:p>
            <a:pPr algn="l"/>
            <a:r>
              <a:rPr lang="en-US" altLang="ko-KR" sz="1600" dirty="0" smtClean="0">
                <a:latin typeface="휴먼모음T" pitchFamily="18" charset="-127"/>
                <a:ea typeface="휴먼모음T" pitchFamily="18" charset="-127"/>
              </a:rPr>
              <a:t>- </a:t>
            </a:r>
            <a:r>
              <a:rPr lang="en-US" altLang="ko-KR" sz="1600" dirty="0" err="1" smtClean="0">
                <a:latin typeface="휴먼모음T" pitchFamily="18" charset="-127"/>
                <a:ea typeface="휴먼모음T" pitchFamily="18" charset="-127"/>
              </a:rPr>
              <a:t>Informatica</a:t>
            </a:r>
            <a:r>
              <a:rPr lang="en-US" altLang="ko-KR" sz="1600" dirty="0" smtClean="0">
                <a:latin typeface="휴먼모음T" pitchFamily="18" charset="-127"/>
                <a:ea typeface="휴먼모음T" pitchFamily="18" charset="-127"/>
              </a:rPr>
              <a:t> </a:t>
            </a:r>
            <a:r>
              <a:rPr lang="ko-KR" altLang="en-US" sz="1600" dirty="0" smtClean="0">
                <a:latin typeface="휴먼모음T" pitchFamily="18" charset="-127"/>
                <a:ea typeface="휴먼모음T" pitchFamily="18" charset="-127"/>
              </a:rPr>
              <a:t>작업을</a:t>
            </a:r>
            <a:endParaRPr lang="en-US" altLang="ko-KR" sz="1600" dirty="0" smtClean="0">
              <a:latin typeface="휴먼모음T" pitchFamily="18" charset="-127"/>
              <a:ea typeface="휴먼모음T" pitchFamily="18" charset="-127"/>
            </a:endParaRPr>
          </a:p>
          <a:p>
            <a:pPr algn="l"/>
            <a:r>
              <a:rPr lang="en-US" altLang="ko-KR" sz="1600" dirty="0" smtClean="0">
                <a:latin typeface="휴먼모음T" pitchFamily="18" charset="-127"/>
                <a:ea typeface="휴먼모음T" pitchFamily="18" charset="-127"/>
              </a:rPr>
              <a:t> DMExpress</a:t>
            </a:r>
            <a:r>
              <a:rPr lang="ko-KR" altLang="en-US" sz="1600" dirty="0" smtClean="0">
                <a:latin typeface="휴먼모음T" pitchFamily="18" charset="-127"/>
                <a:ea typeface="휴먼모음T" pitchFamily="18" charset="-127"/>
              </a:rPr>
              <a:t>로 변환  </a:t>
            </a:r>
            <a:r>
              <a:rPr lang="en-US" altLang="ko-KR" sz="1600" dirty="0" smtClean="0">
                <a:latin typeface="휴먼모음T" pitchFamily="18" charset="-127"/>
                <a:ea typeface="휴먼모음T" pitchFamily="18" charset="-127"/>
              </a:rPr>
              <a:t/>
            </a:r>
            <a:br>
              <a:rPr lang="en-US" altLang="ko-KR" sz="1600" dirty="0" smtClean="0">
                <a:latin typeface="휴먼모음T" pitchFamily="18" charset="-127"/>
                <a:ea typeface="휴먼모음T" pitchFamily="18" charset="-127"/>
              </a:rPr>
            </a:br>
            <a:r>
              <a:rPr lang="en-US" altLang="ko-KR" sz="1600" dirty="0" smtClean="0">
                <a:latin typeface="휴먼모음T" pitchFamily="18" charset="-127"/>
                <a:ea typeface="휴먼모음T" pitchFamily="18" charset="-127"/>
              </a:rPr>
              <a:t> </a:t>
            </a:r>
            <a:r>
              <a:rPr lang="ko-KR" altLang="en-US" sz="1600" dirty="0" smtClean="0">
                <a:latin typeface="휴먼모음T" pitchFamily="18" charset="-127"/>
                <a:ea typeface="휴먼모음T" pitchFamily="18" charset="-127"/>
              </a:rPr>
              <a:t>후 </a:t>
            </a:r>
            <a:r>
              <a:rPr lang="en-US" altLang="ko-KR" sz="1600" dirty="0" smtClean="0">
                <a:latin typeface="휴먼모음T" pitchFamily="18" charset="-127"/>
                <a:ea typeface="휴먼모음T" pitchFamily="18" charset="-127"/>
              </a:rPr>
              <a:t>59%</a:t>
            </a:r>
            <a:r>
              <a:rPr lang="ko-KR" altLang="en-US" sz="1600" dirty="0" smtClean="0">
                <a:latin typeface="휴먼모음T" pitchFamily="18" charset="-127"/>
                <a:ea typeface="휴먼모음T" pitchFamily="18" charset="-127"/>
              </a:rPr>
              <a:t>의</a:t>
            </a:r>
            <a:r>
              <a:rPr lang="en-US" altLang="ko-KR" sz="1600" dirty="0" smtClean="0">
                <a:latin typeface="휴먼모음T" pitchFamily="18" charset="-127"/>
                <a:ea typeface="휴먼모음T" pitchFamily="18" charset="-127"/>
              </a:rPr>
              <a:t> </a:t>
            </a:r>
            <a:r>
              <a:rPr lang="ko-KR" altLang="en-US" sz="1600" dirty="0" smtClean="0">
                <a:latin typeface="휴먼모음T" pitchFamily="18" charset="-127"/>
                <a:ea typeface="휴먼모음T" pitchFamily="18" charset="-127"/>
              </a:rPr>
              <a:t>시간 절감</a:t>
            </a:r>
            <a:endParaRPr lang="en-US" altLang="ko-KR" sz="1600" dirty="0" smtClean="0">
              <a:latin typeface="휴먼모음T" pitchFamily="18" charset="-127"/>
              <a:ea typeface="휴먼모음T" pitchFamily="18" charset="-127"/>
            </a:endParaRPr>
          </a:p>
          <a:p>
            <a:pPr algn="l"/>
            <a:r>
              <a:rPr lang="ko-KR" altLang="en-US" sz="1600" dirty="0" smtClean="0">
                <a:latin typeface="휴먼모음T" pitchFamily="18" charset="-127"/>
                <a:ea typeface="휴먼모음T" pitchFamily="18" charset="-127"/>
              </a:rPr>
              <a:t> 효과</a:t>
            </a:r>
            <a:endParaRPr lang="en-US" altLang="ko-KR" sz="1600" dirty="0" smtClean="0">
              <a:latin typeface="휴먼모음T" pitchFamily="18" charset="-127"/>
              <a:ea typeface="휴먼모음T" pitchFamily="18" charset="-127"/>
            </a:endParaRPr>
          </a:p>
          <a:p>
            <a:pPr algn="l"/>
            <a:r>
              <a:rPr lang="en-US" altLang="ko-KR" sz="1600" dirty="0" smtClean="0">
                <a:latin typeface="휴먼모음T" pitchFamily="18" charset="-127"/>
                <a:ea typeface="휴먼모음T" pitchFamily="18" charset="-127"/>
              </a:rPr>
              <a:t>- File </a:t>
            </a:r>
            <a:r>
              <a:rPr lang="ko-KR" altLang="en-US" sz="1600" dirty="0" smtClean="0">
                <a:latin typeface="휴먼모음T" pitchFamily="18" charset="-127"/>
                <a:ea typeface="휴먼모음T" pitchFamily="18" charset="-127"/>
              </a:rPr>
              <a:t>처리 가능</a:t>
            </a:r>
            <a:endParaRPr lang="en-US" altLang="ko-KR" sz="1600" dirty="0">
              <a:latin typeface="휴먼모음T" pitchFamily="18" charset="-127"/>
              <a:ea typeface="휴먼모음T" pitchFamily="18" charset="-127"/>
            </a:endParaRPr>
          </a:p>
          <a:p>
            <a:pPr algn="l"/>
            <a:r>
              <a:rPr lang="en-US" altLang="ko-KR" sz="1600" dirty="0" smtClean="0">
                <a:latin typeface="휴먼모음T" pitchFamily="18" charset="-127"/>
                <a:ea typeface="휴먼모음T" pitchFamily="18" charset="-127"/>
              </a:rPr>
              <a:t>- </a:t>
            </a:r>
            <a:r>
              <a:rPr lang="ko-KR" altLang="en-US" sz="1600" dirty="0" smtClean="0">
                <a:latin typeface="휴먼모음T" pitchFamily="18" charset="-127"/>
                <a:ea typeface="휴먼모음T" pitchFamily="18" charset="-127"/>
              </a:rPr>
              <a:t>유지보수 편리</a:t>
            </a:r>
            <a:endParaRPr lang="en-US" altLang="ko-KR" sz="1600" dirty="0">
              <a:latin typeface="휴먼모음T" pitchFamily="18" charset="-127"/>
              <a:ea typeface="휴먼모음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710556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AutoShape 12" descr="Wide upward diagonal"/>
          <p:cNvSpPr>
            <a:spLocks noChangeArrowheads="1"/>
          </p:cNvSpPr>
          <p:nvPr/>
        </p:nvSpPr>
        <p:spPr bwMode="auto">
          <a:xfrm>
            <a:off x="506617" y="1241610"/>
            <a:ext cx="4629375" cy="1320800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</p:spPr>
        <p:txBody>
          <a:bodyPr lIns="0" anchor="ctr"/>
          <a:lstStyle/>
          <a:p>
            <a:pPr marL="114300" indent="-114300" eaLnBrk="0" hangingPunct="0">
              <a:buClr>
                <a:srgbClr val="006CB7"/>
              </a:buClr>
              <a:buSzPct val="120000"/>
              <a:defRPr/>
            </a:pPr>
            <a:r>
              <a:rPr lang="en-US" sz="1800" b="1" dirty="0">
                <a:solidFill>
                  <a:srgbClr val="006BB7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Multinational Software Company</a:t>
            </a:r>
          </a:p>
          <a:p>
            <a:pPr marL="114300" indent="-114300" eaLnBrk="0" hangingPunct="0">
              <a:buClr>
                <a:srgbClr val="006CB7"/>
              </a:buClr>
              <a:buSzPct val="120000"/>
              <a:defRPr/>
            </a:pPr>
            <a:endParaRPr lang="en-US" sz="500" b="1" dirty="0">
              <a:solidFill>
                <a:srgbClr val="006BB7"/>
              </a:solidFill>
              <a:latin typeface="Calibri" pitchFamily="34" charset="0"/>
              <a:ea typeface="ＭＳ Ｐゴシック" pitchFamily="-65" charset="-128"/>
              <a:cs typeface="Calibri" pitchFamily="34" charset="0"/>
            </a:endParaRPr>
          </a:p>
          <a:p>
            <a:pPr marL="171450" indent="-171450" eaLnBrk="0" hangingPunct="0">
              <a:buClr>
                <a:srgbClr val="006CB7"/>
              </a:buClr>
              <a:buSzPct val="100000"/>
              <a:buFontTx/>
              <a:buChar char="•"/>
              <a:defRPr/>
            </a:pPr>
            <a:r>
              <a:rPr lang="en-US" sz="1600" dirty="0">
                <a:solidFill>
                  <a:srgbClr val="00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 1968</a:t>
            </a:r>
            <a:r>
              <a:rPr lang="ko-KR" altLang="en-US" sz="1400" b="1" dirty="0">
                <a:solidFill>
                  <a:srgbClr val="00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년 설립</a:t>
            </a:r>
            <a:r>
              <a:rPr lang="en-US" sz="1600" dirty="0">
                <a:solidFill>
                  <a:srgbClr val="00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, </a:t>
            </a:r>
            <a:r>
              <a:rPr lang="ko-KR" altLang="en-US" sz="1400" b="1" dirty="0">
                <a:solidFill>
                  <a:srgbClr val="00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북미</a:t>
            </a:r>
            <a:r>
              <a:rPr lang="en-US" altLang="ko-KR" sz="1400" b="1" dirty="0">
                <a:solidFill>
                  <a:srgbClr val="00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, </a:t>
            </a:r>
            <a:r>
              <a:rPr lang="ko-KR" altLang="en-US" sz="1400" b="1" dirty="0">
                <a:solidFill>
                  <a:srgbClr val="00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유럽 및 아시아 </a:t>
            </a:r>
            <a:r>
              <a:rPr lang="en-US" altLang="ko-KR" sz="1400" b="1" dirty="0" smtClean="0">
                <a:solidFill>
                  <a:srgbClr val="00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 </a:t>
            </a:r>
            <a:r>
              <a:rPr lang="ko-KR" altLang="en-US" sz="1400" b="1" dirty="0">
                <a:solidFill>
                  <a:srgbClr val="00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지역에서 영업</a:t>
            </a:r>
            <a:endParaRPr lang="en-US" sz="1600" dirty="0">
              <a:solidFill>
                <a:srgbClr val="000000"/>
              </a:solidFill>
              <a:latin typeface="Calibri" pitchFamily="34" charset="0"/>
              <a:ea typeface="ＭＳ Ｐゴシック" pitchFamily="-65" charset="-128"/>
              <a:cs typeface="Calibri" pitchFamily="34" charset="0"/>
            </a:endParaRPr>
          </a:p>
          <a:p>
            <a:pPr marL="171450" indent="-171450" defTabSz="403225" eaLnBrk="0" hangingPunct="0">
              <a:buClr>
                <a:srgbClr val="006CB7"/>
              </a:buClr>
              <a:buSzPct val="100000"/>
              <a:buFontTx/>
              <a:buChar char="•"/>
              <a:defRPr/>
            </a:pPr>
            <a:r>
              <a:rPr lang="en-US" sz="1600" dirty="0">
                <a:solidFill>
                  <a:srgbClr val="00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 </a:t>
            </a:r>
            <a:r>
              <a:rPr lang="en-US" sz="1600" b="1" u="sng" dirty="0" smtClean="0">
                <a:solidFill>
                  <a:srgbClr val="FF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50</a:t>
            </a:r>
            <a:r>
              <a:rPr lang="ko-KR" altLang="en-US" sz="1400" b="1" u="sng" dirty="0" smtClean="0">
                <a:solidFill>
                  <a:srgbClr val="FF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년 </a:t>
            </a:r>
            <a:r>
              <a:rPr lang="ko-KR" altLang="en-US" sz="1400" b="1" u="sng" dirty="0">
                <a:solidFill>
                  <a:srgbClr val="FF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이상 성능 혁신</a:t>
            </a:r>
            <a:endParaRPr lang="en-US" sz="1600" b="1" u="sng" dirty="0">
              <a:solidFill>
                <a:srgbClr val="FF0000"/>
              </a:solidFill>
              <a:latin typeface="Calibri" pitchFamily="34" charset="0"/>
              <a:ea typeface="ＭＳ Ｐゴシック" pitchFamily="-65" charset="-128"/>
              <a:cs typeface="Calibri" pitchFamily="34" charset="0"/>
            </a:endParaRPr>
          </a:p>
          <a:p>
            <a:pPr marL="171450" indent="-171450" eaLnBrk="0" hangingPunct="0">
              <a:buClr>
                <a:srgbClr val="006CB7"/>
              </a:buClr>
              <a:buSzPct val="100000"/>
              <a:buFontTx/>
              <a:buChar char="•"/>
              <a:defRPr/>
            </a:pPr>
            <a:r>
              <a:rPr lang="en-US" sz="1600" dirty="0">
                <a:solidFill>
                  <a:srgbClr val="00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 25</a:t>
            </a:r>
            <a:r>
              <a:rPr lang="ko-KR" altLang="en-US" sz="1400" b="1" dirty="0">
                <a:solidFill>
                  <a:srgbClr val="00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개 이상의 특허 출원 및 발급</a:t>
            </a:r>
            <a:endParaRPr lang="en-US" sz="1600" dirty="0">
              <a:solidFill>
                <a:srgbClr val="000000"/>
              </a:solidFill>
              <a:latin typeface="Calibri" pitchFamily="34" charset="0"/>
              <a:ea typeface="ＭＳ Ｐゴシック" pitchFamily="-65" charset="-128"/>
              <a:cs typeface="Calibri" pitchFamily="34" charset="0"/>
            </a:endParaRPr>
          </a:p>
          <a:p>
            <a:pPr marL="171450" indent="-171450" eaLnBrk="0" hangingPunct="0">
              <a:buClr>
                <a:srgbClr val="006CB7"/>
              </a:buClr>
              <a:buSzPct val="100000"/>
              <a:buFontTx/>
              <a:buChar char="•"/>
              <a:defRPr/>
            </a:pPr>
            <a:r>
              <a:rPr lang="en-US" altLang="ko-KR" sz="1600" dirty="0">
                <a:solidFill>
                  <a:srgbClr val="00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 </a:t>
            </a:r>
            <a:r>
              <a:rPr lang="ko-KR" altLang="en-US" sz="1400" b="1" dirty="0">
                <a:solidFill>
                  <a:srgbClr val="00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투자자</a:t>
            </a:r>
            <a:r>
              <a:rPr lang="en-US" sz="1600" dirty="0">
                <a:solidFill>
                  <a:srgbClr val="00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:</a:t>
            </a:r>
          </a:p>
        </p:txBody>
      </p:sp>
      <p:sp>
        <p:nvSpPr>
          <p:cNvPr id="69" name="AutoShape 12" descr="Wide upward diagonal"/>
          <p:cNvSpPr>
            <a:spLocks noChangeArrowheads="1"/>
          </p:cNvSpPr>
          <p:nvPr/>
        </p:nvSpPr>
        <p:spPr bwMode="auto">
          <a:xfrm>
            <a:off x="506619" y="3056302"/>
            <a:ext cx="5018040" cy="1350477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</p:spPr>
        <p:txBody>
          <a:bodyPr lIns="0" anchor="ctr"/>
          <a:lstStyle/>
          <a:p>
            <a:pPr marL="114300" indent="-114300" eaLnBrk="0" hangingPunct="0">
              <a:buSzPct val="120000"/>
              <a:defRPr/>
            </a:pPr>
            <a:r>
              <a:rPr lang="en-US" sz="1800" b="1" dirty="0">
                <a:solidFill>
                  <a:srgbClr val="006BB7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Large Global Customer Base</a:t>
            </a:r>
          </a:p>
          <a:p>
            <a:pPr marL="114300" indent="-114300" eaLnBrk="0" hangingPunct="0">
              <a:buSzPct val="120000"/>
              <a:defRPr/>
            </a:pPr>
            <a:endParaRPr lang="en-US" sz="500" b="1" dirty="0">
              <a:solidFill>
                <a:srgbClr val="006BB7"/>
              </a:solidFill>
              <a:latin typeface="Calibri" pitchFamily="34" charset="0"/>
              <a:ea typeface="ＭＳ Ｐゴシック" pitchFamily="-65" charset="-128"/>
              <a:cs typeface="Calibri" pitchFamily="34" charset="0"/>
            </a:endParaRPr>
          </a:p>
          <a:p>
            <a:pPr marL="171450" indent="-171450" eaLnBrk="0" hangingPunct="0">
              <a:buClr>
                <a:srgbClr val="006BB7"/>
              </a:buClr>
              <a:buSzPct val="100000"/>
              <a:buFontTx/>
              <a:buChar char="•"/>
              <a:defRPr/>
            </a:pPr>
            <a:r>
              <a:rPr lang="en-US" sz="1600" dirty="0">
                <a:solidFill>
                  <a:srgbClr val="00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 </a:t>
            </a:r>
            <a:r>
              <a:rPr lang="ko-KR" altLang="en-US" sz="1400" b="1" dirty="0">
                <a:solidFill>
                  <a:srgbClr val="00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기업 및 전세계의 정부에 대한 데이터 통합 및 데이터 보호 </a:t>
            </a:r>
            <a:r>
              <a:rPr lang="en-US" altLang="ko-KR" sz="1400" b="1" dirty="0" smtClean="0">
                <a:solidFill>
                  <a:srgbClr val="00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/>
            </a:r>
            <a:br>
              <a:rPr lang="en-US" altLang="ko-KR" sz="1400" b="1" dirty="0" smtClean="0">
                <a:solidFill>
                  <a:srgbClr val="00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</a:br>
            <a:r>
              <a:rPr lang="en-US" altLang="ko-KR" sz="1400" b="1" dirty="0" smtClean="0">
                <a:solidFill>
                  <a:srgbClr val="00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 </a:t>
            </a:r>
            <a:r>
              <a:rPr lang="ko-KR" altLang="en-US" sz="1400" b="1" dirty="0" smtClean="0">
                <a:solidFill>
                  <a:srgbClr val="00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솔루션 </a:t>
            </a:r>
            <a:r>
              <a:rPr lang="ko-KR" altLang="en-US" sz="1400" b="1" dirty="0">
                <a:solidFill>
                  <a:srgbClr val="00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선두 업체</a:t>
            </a:r>
            <a:endParaRPr lang="en-US" sz="1600" dirty="0">
              <a:solidFill>
                <a:srgbClr val="000000"/>
              </a:solidFill>
              <a:latin typeface="Calibri" pitchFamily="34" charset="0"/>
              <a:ea typeface="ＭＳ Ｐゴシック" pitchFamily="-65" charset="-128"/>
              <a:cs typeface="Calibri" pitchFamily="34" charset="0"/>
            </a:endParaRPr>
          </a:p>
          <a:p>
            <a:pPr marL="171450" indent="-171450" eaLnBrk="0" hangingPunct="0">
              <a:buClr>
                <a:srgbClr val="006BB7"/>
              </a:buClr>
              <a:buSzPct val="100000"/>
              <a:buFontTx/>
              <a:buChar char="•"/>
              <a:defRPr/>
            </a:pPr>
            <a:r>
              <a:rPr lang="en-US" sz="1600" dirty="0">
                <a:solidFill>
                  <a:srgbClr val="00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 </a:t>
            </a:r>
            <a:r>
              <a:rPr lang="en-US" sz="1600" b="1" u="sng" dirty="0">
                <a:solidFill>
                  <a:srgbClr val="FF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68 </a:t>
            </a:r>
            <a:r>
              <a:rPr lang="ko-KR" altLang="en-US" sz="1400" b="1" u="sng" dirty="0">
                <a:solidFill>
                  <a:srgbClr val="FF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개국에서 </a:t>
            </a:r>
            <a:r>
              <a:rPr lang="en-US" altLang="ko-KR" sz="1600" b="1" u="sng" dirty="0">
                <a:solidFill>
                  <a:srgbClr val="FF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15,000 </a:t>
            </a:r>
            <a:r>
              <a:rPr lang="ko-KR" altLang="en-US" sz="1400" b="1" u="sng" dirty="0">
                <a:solidFill>
                  <a:srgbClr val="FF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개 이상 </a:t>
            </a:r>
            <a:r>
              <a:rPr lang="ko-KR" altLang="en-US" sz="1400" b="1" u="sng" dirty="0" smtClean="0">
                <a:solidFill>
                  <a:srgbClr val="FF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제공</a:t>
            </a:r>
            <a:endParaRPr lang="en-US" altLang="ko-KR" sz="1400" b="1" u="sng" dirty="0" smtClean="0">
              <a:solidFill>
                <a:srgbClr val="FF0000"/>
              </a:solidFill>
              <a:latin typeface="Calibri" pitchFamily="34" charset="0"/>
              <a:ea typeface="ＭＳ Ｐゴシック" pitchFamily="-65" charset="-128"/>
              <a:cs typeface="Calibri" pitchFamily="34" charset="0"/>
            </a:endParaRPr>
          </a:p>
          <a:p>
            <a:pPr marL="171450" indent="-171450" eaLnBrk="0" hangingPunct="0">
              <a:buClr>
                <a:srgbClr val="006BB7"/>
              </a:buClr>
              <a:buSzPct val="100000"/>
              <a:buFontTx/>
              <a:buChar char="•"/>
              <a:defRPr/>
            </a:pPr>
            <a:r>
              <a:rPr lang="en-US" altLang="ko-KR" sz="1600" dirty="0" smtClean="0">
                <a:solidFill>
                  <a:srgbClr val="00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 </a:t>
            </a:r>
            <a:r>
              <a:rPr lang="en-US" altLang="ko-KR" sz="1600" b="1" u="sng" dirty="0" smtClean="0">
                <a:solidFill>
                  <a:srgbClr val="FF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Fortune</a:t>
            </a:r>
            <a:r>
              <a:rPr lang="en-US" altLang="ko-KR" sz="1400" b="1" u="sng" dirty="0" smtClean="0">
                <a:solidFill>
                  <a:srgbClr val="FF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 100 </a:t>
            </a:r>
            <a:r>
              <a:rPr lang="ko-KR" altLang="en-US" sz="1400" b="1" u="sng" dirty="0" smtClean="0">
                <a:solidFill>
                  <a:srgbClr val="FF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기업 </a:t>
            </a:r>
            <a:r>
              <a:rPr lang="en-US" altLang="ko-KR" sz="1400" b="1" u="sng" dirty="0">
                <a:solidFill>
                  <a:srgbClr val="FF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95% </a:t>
            </a:r>
            <a:r>
              <a:rPr lang="ko-KR" altLang="en-US" sz="1400" b="1" u="sng" dirty="0">
                <a:solidFill>
                  <a:srgbClr val="FF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이상</a:t>
            </a:r>
            <a:r>
              <a:rPr lang="en-US" altLang="ko-KR" sz="1400" b="1" u="sng" dirty="0">
                <a:solidFill>
                  <a:srgbClr val="FF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, </a:t>
            </a:r>
            <a:r>
              <a:rPr lang="en-US" altLang="ko-KR" sz="1600" b="1" u="sng" dirty="0">
                <a:solidFill>
                  <a:srgbClr val="FF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Dow Jones</a:t>
            </a:r>
            <a:r>
              <a:rPr lang="en-US" altLang="ko-KR" sz="1400" b="1" u="sng" dirty="0">
                <a:solidFill>
                  <a:srgbClr val="FF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 </a:t>
            </a:r>
            <a:r>
              <a:rPr lang="ko-KR" altLang="en-US" sz="1400" b="1" u="sng" dirty="0" err="1" smtClean="0">
                <a:solidFill>
                  <a:srgbClr val="FF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상장사</a:t>
            </a:r>
            <a:r>
              <a:rPr lang="ko-KR" altLang="en-US" sz="1400" b="1" u="sng" dirty="0" smtClean="0">
                <a:solidFill>
                  <a:srgbClr val="FF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 </a:t>
            </a:r>
            <a:r>
              <a:rPr lang="en-US" altLang="ko-KR" sz="1400" b="1" u="sng" dirty="0">
                <a:solidFill>
                  <a:srgbClr val="FF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80% </a:t>
            </a:r>
            <a:r>
              <a:rPr lang="ko-KR" altLang="en-US" sz="1400" b="1" u="sng" dirty="0" smtClean="0">
                <a:solidFill>
                  <a:srgbClr val="FF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이상</a:t>
            </a:r>
            <a:endParaRPr lang="en-US" sz="1400" b="1" u="sng" dirty="0">
              <a:solidFill>
                <a:srgbClr val="FF0000"/>
              </a:solidFill>
              <a:latin typeface="Calibri" pitchFamily="34" charset="0"/>
              <a:ea typeface="ＭＳ Ｐゴシック" pitchFamily="-65" charset="-128"/>
              <a:cs typeface="Calibri" pitchFamily="34" charset="0"/>
            </a:endParaRPr>
          </a:p>
        </p:txBody>
      </p:sp>
      <p:sp>
        <p:nvSpPr>
          <p:cNvPr id="70" name="AutoShape 12" descr="Wide upward diagonal"/>
          <p:cNvSpPr>
            <a:spLocks noChangeArrowheads="1"/>
          </p:cNvSpPr>
          <p:nvPr/>
        </p:nvSpPr>
        <p:spPr bwMode="auto">
          <a:xfrm>
            <a:off x="506622" y="4435945"/>
            <a:ext cx="4432449" cy="1892047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</p:spPr>
        <p:txBody>
          <a:bodyPr lIns="0" anchor="ctr"/>
          <a:lstStyle/>
          <a:p>
            <a:pPr marL="114300" indent="-114300" eaLnBrk="0" hangingPunct="0">
              <a:buClr>
                <a:srgbClr val="006CB7"/>
              </a:buClr>
              <a:buSzPct val="120000"/>
              <a:defRPr/>
            </a:pPr>
            <a:r>
              <a:rPr lang="en-US" sz="1800" b="1" dirty="0">
                <a:solidFill>
                  <a:srgbClr val="006BB7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Syncsort Data Integration Offerings</a:t>
            </a:r>
          </a:p>
          <a:p>
            <a:pPr marL="114300" indent="-114300" eaLnBrk="0" hangingPunct="0">
              <a:buClr>
                <a:srgbClr val="006CB7"/>
              </a:buClr>
              <a:buSzPct val="120000"/>
              <a:defRPr/>
            </a:pPr>
            <a:endParaRPr lang="en-US" sz="500" b="1" dirty="0">
              <a:solidFill>
                <a:srgbClr val="006BB7"/>
              </a:solidFill>
              <a:latin typeface="Calibri" pitchFamily="34" charset="0"/>
              <a:ea typeface="ＭＳ Ｐゴシック" pitchFamily="-65" charset="-128"/>
              <a:cs typeface="Calibri" pitchFamily="34" charset="0"/>
            </a:endParaRPr>
          </a:p>
          <a:p>
            <a:pPr marL="171450" indent="-171450" eaLnBrk="0" hangingPunct="0">
              <a:buClr>
                <a:srgbClr val="006CB7"/>
              </a:buClr>
              <a:buSzPct val="100000"/>
              <a:buFontTx/>
              <a:buChar char="•"/>
              <a:defRPr/>
            </a:pPr>
            <a:r>
              <a:rPr lang="ko-KR" altLang="en-US" sz="1600" dirty="0" smtClean="0">
                <a:solidFill>
                  <a:srgbClr val="00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 </a:t>
            </a:r>
            <a:r>
              <a:rPr lang="ko-KR" altLang="en-US" sz="1400" b="1" dirty="0" err="1" smtClean="0">
                <a:solidFill>
                  <a:srgbClr val="00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빅</a:t>
            </a:r>
            <a:r>
              <a:rPr lang="ko-KR" altLang="en-US" sz="1400" b="1" dirty="0" smtClean="0">
                <a:solidFill>
                  <a:srgbClr val="00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 </a:t>
            </a:r>
            <a:r>
              <a:rPr lang="ko-KR" altLang="en-US" sz="1400" b="1" dirty="0">
                <a:solidFill>
                  <a:srgbClr val="00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데이터의 통합</a:t>
            </a:r>
            <a:r>
              <a:rPr lang="en-US" altLang="ko-KR" sz="1400" b="1" dirty="0">
                <a:solidFill>
                  <a:srgbClr val="00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, </a:t>
            </a:r>
            <a:r>
              <a:rPr lang="ko-KR" altLang="en-US" sz="1400" b="1" dirty="0">
                <a:solidFill>
                  <a:srgbClr val="00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최적화 및 </a:t>
            </a:r>
            <a:r>
              <a:rPr lang="ko-KR" altLang="en-US" sz="1400" b="1" dirty="0" err="1" smtClean="0">
                <a:solidFill>
                  <a:srgbClr val="00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마이그레이션을</a:t>
            </a:r>
            <a:r>
              <a:rPr lang="ko-KR" altLang="en-US" sz="1400" b="1" dirty="0" smtClean="0">
                <a:solidFill>
                  <a:srgbClr val="00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 </a:t>
            </a:r>
            <a:r>
              <a:rPr lang="ko-KR" altLang="en-US" sz="1400" b="1" dirty="0">
                <a:solidFill>
                  <a:srgbClr val="00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위한 </a:t>
            </a:r>
            <a:r>
              <a:rPr lang="en-US" altLang="ko-KR" sz="1400" b="1" dirty="0" smtClean="0">
                <a:solidFill>
                  <a:srgbClr val="00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/>
            </a:r>
            <a:br>
              <a:rPr lang="en-US" altLang="ko-KR" sz="1400" b="1" dirty="0" smtClean="0">
                <a:solidFill>
                  <a:srgbClr val="00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</a:br>
            <a:r>
              <a:rPr lang="ko-KR" altLang="en-US" sz="1400" b="1" dirty="0" smtClean="0">
                <a:solidFill>
                  <a:srgbClr val="00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고성능</a:t>
            </a:r>
            <a:r>
              <a:rPr lang="en-US" altLang="ko-KR" sz="1400" b="1" dirty="0">
                <a:solidFill>
                  <a:srgbClr val="00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, </a:t>
            </a:r>
            <a:r>
              <a:rPr lang="ko-KR" altLang="en-US" sz="1400" b="1" dirty="0">
                <a:solidFill>
                  <a:srgbClr val="00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특수 용도의 데이터 통합 </a:t>
            </a:r>
            <a:r>
              <a:rPr lang="ko-KR" altLang="en-US" sz="1400" b="1" dirty="0" smtClean="0">
                <a:solidFill>
                  <a:srgbClr val="00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솔루션 </a:t>
            </a:r>
            <a:r>
              <a:rPr lang="en-US" altLang="ko-KR" sz="1400" b="1" dirty="0">
                <a:solidFill>
                  <a:srgbClr val="00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DMExpress ™ </a:t>
            </a:r>
            <a:r>
              <a:rPr lang="ko-KR" altLang="en-US" sz="1400" b="1" dirty="0" err="1">
                <a:solidFill>
                  <a:srgbClr val="00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제품군</a:t>
            </a:r>
            <a:endParaRPr lang="en-US" sz="1600" b="1" dirty="0">
              <a:solidFill>
                <a:srgbClr val="000000"/>
              </a:solidFill>
              <a:latin typeface="Calibri" pitchFamily="34" charset="0"/>
              <a:ea typeface="ＭＳ Ｐゴシック" pitchFamily="-65" charset="-128"/>
              <a:cs typeface="Calibri" pitchFamily="34" charset="0"/>
            </a:endParaRPr>
          </a:p>
          <a:p>
            <a:pPr marL="171450" indent="-171450" eaLnBrk="0" hangingPunct="0">
              <a:buClr>
                <a:srgbClr val="006CB7"/>
              </a:buClr>
              <a:buSzPct val="100000"/>
              <a:buFontTx/>
              <a:buChar char="•"/>
              <a:defRPr/>
            </a:pPr>
            <a:r>
              <a:rPr lang="en-US" altLang="ko-KR" sz="1600" b="1" dirty="0">
                <a:solidFill>
                  <a:srgbClr val="00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z</a:t>
            </a:r>
            <a:r>
              <a:rPr lang="en-US" altLang="ko-KR" sz="1400" b="1" dirty="0">
                <a:solidFill>
                  <a:srgbClr val="00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/OS </a:t>
            </a:r>
            <a:r>
              <a:rPr lang="ko-KR" altLang="en-US" sz="1400" b="1" dirty="0">
                <a:solidFill>
                  <a:srgbClr val="00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및 </a:t>
            </a:r>
            <a:r>
              <a:rPr lang="en-US" altLang="ko-KR" sz="1400" b="1" dirty="0">
                <a:solidFill>
                  <a:srgbClr val="00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SAS </a:t>
            </a:r>
            <a:r>
              <a:rPr lang="ko-KR" altLang="en-US" sz="1400" b="1" dirty="0">
                <a:solidFill>
                  <a:srgbClr val="00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메인 프레임 환경을 위한 </a:t>
            </a:r>
            <a:r>
              <a:rPr lang="en-US" altLang="ko-KR" sz="1400" b="1" dirty="0">
                <a:solidFill>
                  <a:srgbClr val="00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MFX™ </a:t>
            </a:r>
            <a:r>
              <a:rPr lang="ko-KR" altLang="en-US" sz="1400" b="1" dirty="0">
                <a:solidFill>
                  <a:srgbClr val="00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고성능 </a:t>
            </a:r>
            <a:r>
              <a:rPr lang="en-US" altLang="ko-KR" sz="1400" b="1" dirty="0" smtClean="0">
                <a:solidFill>
                  <a:srgbClr val="00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/>
            </a:r>
            <a:br>
              <a:rPr lang="en-US" altLang="ko-KR" sz="1400" b="1" dirty="0" smtClean="0">
                <a:solidFill>
                  <a:srgbClr val="00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</a:br>
            <a:r>
              <a:rPr lang="ko-KR" altLang="en-US" sz="1400" b="1" dirty="0" smtClean="0">
                <a:solidFill>
                  <a:srgbClr val="00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정렬 </a:t>
            </a:r>
            <a:r>
              <a:rPr lang="ko-KR" altLang="en-US" sz="1400" b="1" dirty="0">
                <a:solidFill>
                  <a:srgbClr val="00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솔루션</a:t>
            </a:r>
            <a:endParaRPr lang="en-US" sz="1600" b="1" dirty="0">
              <a:solidFill>
                <a:srgbClr val="000000"/>
              </a:solidFill>
              <a:latin typeface="Calibri" pitchFamily="34" charset="0"/>
              <a:ea typeface="ＭＳ Ｐゴシック" pitchFamily="-65" charset="-128"/>
              <a:cs typeface="Calibri" pitchFamily="34" charset="0"/>
            </a:endParaRPr>
          </a:p>
        </p:txBody>
      </p:sp>
      <p:cxnSp>
        <p:nvCxnSpPr>
          <p:cNvPr id="71" name="Straight Connector 23"/>
          <p:cNvCxnSpPr/>
          <p:nvPr/>
        </p:nvCxnSpPr>
        <p:spPr bwMode="auto">
          <a:xfrm>
            <a:off x="506619" y="1525007"/>
            <a:ext cx="3124200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accent1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2" name="Straight Connector 24"/>
          <p:cNvCxnSpPr/>
          <p:nvPr/>
        </p:nvCxnSpPr>
        <p:spPr bwMode="auto">
          <a:xfrm>
            <a:off x="506619" y="3365682"/>
            <a:ext cx="3124200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accent1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3" name="Straight Connector 26"/>
          <p:cNvCxnSpPr/>
          <p:nvPr/>
        </p:nvCxnSpPr>
        <p:spPr bwMode="auto">
          <a:xfrm>
            <a:off x="506619" y="4898869"/>
            <a:ext cx="3124200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accent1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aphicFrame>
        <p:nvGraphicFramePr>
          <p:cNvPr id="74" name="Content Placeholder 4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05296953"/>
              </p:ext>
            </p:extLst>
          </p:nvPr>
        </p:nvGraphicFramePr>
        <p:xfrm>
          <a:off x="5626055" y="1123664"/>
          <a:ext cx="3909760" cy="51845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5" name="Picture 258" descr="EXPERIAN2CLRRGB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899807" y="1657620"/>
            <a:ext cx="864096" cy="3307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6" name="Picture 65" descr="orange-logo.pn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878633" y="4873963"/>
            <a:ext cx="376241" cy="407595"/>
          </a:xfrm>
          <a:prstGeom prst="rect">
            <a:avLst/>
          </a:prstGeom>
        </p:spPr>
      </p:pic>
      <p:pic>
        <p:nvPicPr>
          <p:cNvPr id="77" name="Picture 66" descr="Sprint.pn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627966" y="4937122"/>
            <a:ext cx="658701" cy="293317"/>
          </a:xfrm>
          <a:prstGeom prst="rect">
            <a:avLst/>
          </a:prstGeom>
        </p:spPr>
      </p:pic>
      <p:pic>
        <p:nvPicPr>
          <p:cNvPr id="78" name="Picture 67" descr="default.gif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435003" y="5788968"/>
            <a:ext cx="858742" cy="182880"/>
          </a:xfrm>
          <a:prstGeom prst="rect">
            <a:avLst/>
          </a:prstGeom>
        </p:spPr>
      </p:pic>
      <p:pic>
        <p:nvPicPr>
          <p:cNvPr id="79" name="Picture 68" descr="Comscore_962x167.jpg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632532" y="1724639"/>
            <a:ext cx="929705" cy="174843"/>
          </a:xfrm>
          <a:prstGeom prst="rect">
            <a:avLst/>
          </a:prstGeom>
        </p:spPr>
      </p:pic>
      <p:pic>
        <p:nvPicPr>
          <p:cNvPr id="80" name="Picture 69" descr="nationwide.jpg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807840" y="3257953"/>
            <a:ext cx="987946" cy="452928"/>
          </a:xfrm>
          <a:prstGeom prst="rect">
            <a:avLst/>
          </a:prstGeom>
        </p:spPr>
      </p:pic>
      <p:pic>
        <p:nvPicPr>
          <p:cNvPr id="81" name="Picture 70" descr="The_co-operative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396396" y="5811442"/>
            <a:ext cx="1000449" cy="158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Picture 10" descr="http://www.fai.gov/img/DNB%20LOGO.gif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8704729" y="1630654"/>
            <a:ext cx="579960" cy="322200"/>
          </a:xfrm>
          <a:prstGeom prst="rect">
            <a:avLst/>
          </a:prstGeom>
          <a:noFill/>
        </p:spPr>
      </p:pic>
      <p:pic>
        <p:nvPicPr>
          <p:cNvPr id="83" name="Picture 72" descr="global payments.gif"/>
          <p:cNvPicPr>
            <a:picLocks noChangeAspect="1"/>
          </p:cNvPicPr>
          <p:nvPr/>
        </p:nvPicPr>
        <p:blipFill>
          <a:blip r:embed="rId15" cstate="print"/>
          <a:srcRect t="25636" b="23455"/>
          <a:stretch>
            <a:fillRect/>
          </a:stretch>
        </p:blipFill>
        <p:spPr>
          <a:xfrm>
            <a:off x="6769206" y="1631013"/>
            <a:ext cx="785807" cy="400046"/>
          </a:xfrm>
          <a:prstGeom prst="rect">
            <a:avLst/>
          </a:prstGeom>
        </p:spPr>
      </p:pic>
      <p:pic>
        <p:nvPicPr>
          <p:cNvPr id="84" name="Picture 73" descr="barclays capital.jpg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5887630" y="2480084"/>
            <a:ext cx="936035" cy="325149"/>
          </a:xfrm>
          <a:prstGeom prst="rect">
            <a:avLst/>
          </a:prstGeom>
        </p:spPr>
      </p:pic>
      <p:pic>
        <p:nvPicPr>
          <p:cNvPr id="85" name="Picture 38" descr="RM_BBVA_Compass_logo"/>
          <p:cNvPicPr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7079659" y="2534353"/>
            <a:ext cx="1022952" cy="2274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6" name="Picture 4" descr="http://acadianacenterforthearts.org/Images/Interior/logos/jp%20morgan%20chase%20logo.jpg"/>
          <p:cNvPicPr>
            <a:picLocks noChangeAspect="1" noChangeArrowheads="1"/>
          </p:cNvPicPr>
          <p:nvPr/>
        </p:nvPicPr>
        <p:blipFill>
          <a:blip r:embed="rId18" cstate="print"/>
          <a:srcRect t="11323" b="12001"/>
          <a:stretch>
            <a:fillRect/>
          </a:stretch>
        </p:blipFill>
        <p:spPr bwMode="auto">
          <a:xfrm>
            <a:off x="8259237" y="2529605"/>
            <a:ext cx="1102319" cy="225169"/>
          </a:xfrm>
          <a:prstGeom prst="rect">
            <a:avLst/>
          </a:prstGeom>
          <a:noFill/>
        </p:spPr>
      </p:pic>
      <p:pic>
        <p:nvPicPr>
          <p:cNvPr id="87" name="Picture 2"/>
          <p:cNvPicPr>
            <a:picLocks noChangeAspect="1" noChangeArrowheads="1"/>
          </p:cNvPicPr>
          <p:nvPr/>
        </p:nvPicPr>
        <p:blipFill>
          <a:blip r:embed="rId19" cstate="print"/>
          <a:srcRect/>
          <a:stretch>
            <a:fillRect/>
          </a:stretch>
        </p:blipFill>
        <p:spPr bwMode="auto">
          <a:xfrm>
            <a:off x="5881364" y="4078497"/>
            <a:ext cx="928342" cy="3945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8" name="Picture 2"/>
          <p:cNvPicPr>
            <a:picLocks noChangeAspect="1" noChangeArrowheads="1"/>
          </p:cNvPicPr>
          <p:nvPr/>
        </p:nvPicPr>
        <p:blipFill>
          <a:blip r:embed="rId20" cstate="print"/>
          <a:srcRect b="16928"/>
          <a:stretch>
            <a:fillRect/>
          </a:stretch>
        </p:blipFill>
        <p:spPr bwMode="auto">
          <a:xfrm>
            <a:off x="7166323" y="4131871"/>
            <a:ext cx="850392" cy="3245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9" name="Picture 5" descr="Overstock.png"/>
          <p:cNvPicPr>
            <a:picLocks noChangeAspect="1"/>
          </p:cNvPicPr>
          <p:nvPr/>
        </p:nvPicPr>
        <p:blipFill>
          <a:blip r:embed="rId21" cstate="print"/>
          <a:srcRect/>
          <a:stretch>
            <a:fillRect/>
          </a:stretch>
        </p:blipFill>
        <p:spPr bwMode="auto">
          <a:xfrm>
            <a:off x="6448723" y="5774037"/>
            <a:ext cx="896112" cy="20397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</p:pic>
      <p:pic>
        <p:nvPicPr>
          <p:cNvPr id="90" name="Picture 6" descr="http://4.bp.blogspot.com/_j-gJc72HO_Y/TJkH4zLJlHI/AAAAAAAAANA/y3CqnhTPDME/s1600/HCA.jpg"/>
          <p:cNvPicPr>
            <a:picLocks noChangeAspect="1" noChangeArrowheads="1"/>
          </p:cNvPicPr>
          <p:nvPr/>
        </p:nvPicPr>
        <p:blipFill>
          <a:blip r:embed="rId22" cstate="print"/>
          <a:srcRect t="32128" b="33312"/>
          <a:stretch>
            <a:fillRect/>
          </a:stretch>
        </p:blipFill>
        <p:spPr bwMode="auto">
          <a:xfrm>
            <a:off x="7071331" y="3359540"/>
            <a:ext cx="822960" cy="284415"/>
          </a:xfrm>
          <a:prstGeom prst="rect">
            <a:avLst/>
          </a:prstGeom>
          <a:noFill/>
        </p:spPr>
      </p:pic>
      <p:pic>
        <p:nvPicPr>
          <p:cNvPr id="91" name="Picture 8" descr="http://www.dsea.org/Images/NEA-logoBlueRGB.jpg"/>
          <p:cNvPicPr>
            <a:picLocks noChangeAspect="1" noChangeArrowheads="1"/>
          </p:cNvPicPr>
          <p:nvPr/>
        </p:nvPicPr>
        <p:blipFill>
          <a:blip r:embed="rId23" cstate="print"/>
          <a:srcRect/>
          <a:stretch>
            <a:fillRect/>
          </a:stretch>
        </p:blipFill>
        <p:spPr bwMode="auto">
          <a:xfrm>
            <a:off x="8311506" y="4137864"/>
            <a:ext cx="823573" cy="314706"/>
          </a:xfrm>
          <a:prstGeom prst="rect">
            <a:avLst/>
          </a:prstGeom>
          <a:noFill/>
        </p:spPr>
      </p:pic>
      <p:pic>
        <p:nvPicPr>
          <p:cNvPr id="92" name="Picture 10" descr="Presbyterian Healthcare Services">
            <a:hlinkClick r:id="rId24"/>
          </p:cNvPr>
          <p:cNvPicPr>
            <a:picLocks noChangeAspect="1" noChangeArrowheads="1"/>
          </p:cNvPicPr>
          <p:nvPr/>
        </p:nvPicPr>
        <p:blipFill>
          <a:blip r:embed="rId25" cstate="print"/>
          <a:srcRect/>
          <a:stretch>
            <a:fillRect/>
          </a:stretch>
        </p:blipFill>
        <p:spPr bwMode="auto">
          <a:xfrm>
            <a:off x="8031452" y="3377861"/>
            <a:ext cx="1151509" cy="131852"/>
          </a:xfrm>
          <a:prstGeom prst="rect">
            <a:avLst/>
          </a:prstGeom>
          <a:noFill/>
        </p:spPr>
      </p:pic>
      <p:pic>
        <p:nvPicPr>
          <p:cNvPr id="93" name="Picture 12" descr="http://berryscoop.com/wp-content/uploads/2010/01/610px-verizon-wireless-logo.png"/>
          <p:cNvPicPr>
            <a:picLocks noChangeAspect="1" noChangeArrowheads="1"/>
          </p:cNvPicPr>
          <p:nvPr/>
        </p:nvPicPr>
        <p:blipFill>
          <a:blip r:embed="rId26" cstate="print"/>
          <a:srcRect/>
          <a:stretch>
            <a:fillRect/>
          </a:stretch>
        </p:blipFill>
        <p:spPr bwMode="auto">
          <a:xfrm>
            <a:off x="8414684" y="4906263"/>
            <a:ext cx="927481" cy="366431"/>
          </a:xfrm>
          <a:prstGeom prst="rect">
            <a:avLst/>
          </a:prstGeom>
          <a:noFill/>
        </p:spPr>
      </p:pic>
      <p:pic>
        <p:nvPicPr>
          <p:cNvPr id="94" name="Picture 14" descr="http://t3.gstatic.com/images?q=tbn:ANd9GcTdsOw4mGcfDDX59afYhjKXWeDNjllzWkWM_w74vcvq5s6BI_RpGA"/>
          <p:cNvPicPr>
            <a:picLocks noChangeAspect="1" noChangeArrowheads="1"/>
          </p:cNvPicPr>
          <p:nvPr/>
        </p:nvPicPr>
        <p:blipFill>
          <a:blip r:embed="rId27" cstate="print"/>
          <a:srcRect/>
          <a:stretch>
            <a:fillRect/>
          </a:stretch>
        </p:blipFill>
        <p:spPr bwMode="auto">
          <a:xfrm>
            <a:off x="5754971" y="5650600"/>
            <a:ext cx="635794" cy="450056"/>
          </a:xfrm>
          <a:prstGeom prst="rect">
            <a:avLst/>
          </a:prstGeom>
          <a:noFill/>
        </p:spPr>
      </p:pic>
      <p:pic>
        <p:nvPicPr>
          <p:cNvPr id="100" name="Picture 4" descr="Logo of MetroPCS"/>
          <p:cNvPicPr>
            <a:picLocks noChangeAspect="1" noChangeArrowheads="1"/>
          </p:cNvPicPr>
          <p:nvPr/>
        </p:nvPicPr>
        <p:blipFill>
          <a:blip r:embed="rId28" cstate="print"/>
          <a:srcRect t="38616" b="39966"/>
          <a:stretch>
            <a:fillRect/>
          </a:stretch>
        </p:blipFill>
        <p:spPr bwMode="auto">
          <a:xfrm>
            <a:off x="6426155" y="5003514"/>
            <a:ext cx="978408" cy="209550"/>
          </a:xfrm>
          <a:prstGeom prst="rect">
            <a:avLst/>
          </a:prstGeom>
          <a:noFill/>
        </p:spPr>
      </p:pic>
      <p:sp>
        <p:nvSpPr>
          <p:cNvPr id="102" name="Title 1"/>
          <p:cNvSpPr txBox="1">
            <a:spLocks/>
          </p:cNvSpPr>
          <p:nvPr/>
        </p:nvSpPr>
        <p:spPr bwMode="auto">
          <a:xfrm>
            <a:off x="297372" y="286724"/>
            <a:ext cx="9325524" cy="725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ＭＳ Ｐゴシック"/>
              </a:rPr>
              <a:t>About </a:t>
            </a:r>
            <a:r>
              <a:rPr kumimoji="0" lang="en-US" sz="26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ＭＳ Ｐゴシック"/>
              </a:rPr>
              <a:t>Syncsort</a:t>
            </a:r>
            <a:endParaRPr kumimoji="0" lang="en-US" sz="26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itchFamily="34" charset="0"/>
              <a:ea typeface="ＭＳ Ｐゴシック"/>
            </a:endParaRPr>
          </a:p>
        </p:txBody>
      </p:sp>
      <p:pic>
        <p:nvPicPr>
          <p:cNvPr id="36" name="Picture 4" descr="Centerbridge Partners, L.P. Logo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8099" y="2470645"/>
            <a:ext cx="1666875" cy="466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그림 36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3242898" y="2341664"/>
            <a:ext cx="822960" cy="64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47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40</a:t>
            </a:fld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16972" y="339729"/>
            <a:ext cx="8543925" cy="625473"/>
          </a:xfrm>
        </p:spPr>
        <p:txBody>
          <a:bodyPr>
            <a:normAutofit/>
          </a:bodyPr>
          <a:lstStyle/>
          <a:p>
            <a:r>
              <a:rPr lang="ko-KR" altLang="en-US" sz="2600" b="1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성능 개선 사례</a:t>
            </a:r>
            <a:endParaRPr lang="en-US" sz="2600" b="1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graphicFrame>
        <p:nvGraphicFramePr>
          <p:cNvPr id="7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57607005"/>
              </p:ext>
            </p:extLst>
          </p:nvPr>
        </p:nvGraphicFramePr>
        <p:xfrm>
          <a:off x="390525" y="1165164"/>
          <a:ext cx="6723063" cy="5024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6" name="Document" r:id="rId3" imgW="9376303" imgH="11790299" progId="Word.Document.8">
                  <p:embed/>
                </p:oleObj>
              </mc:Choice>
              <mc:Fallback>
                <p:oleObj name="Document" r:id="rId3" imgW="9376303" imgH="11790299" progId="Word.Document.8">
                  <p:embed/>
                  <p:pic>
                    <p:nvPicPr>
                      <p:cNvPr id="5" name="Object 3"/>
                      <p:cNvPicPr preferRelativeResize="0"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t="6656" r="2496" b="32213"/>
                      <a:stretch>
                        <a:fillRect/>
                      </a:stretch>
                    </p:blipFill>
                    <p:spPr bwMode="auto">
                      <a:xfrm>
                        <a:off x="390525" y="1165164"/>
                        <a:ext cx="6723063" cy="50244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1466852" y="5129150"/>
            <a:ext cx="23952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처리 시간 </a:t>
            </a:r>
            <a:r>
              <a:rPr lang="en-US" altLang="ko-KR" sz="2800" b="1" dirty="0" smtClean="0">
                <a:solidFill>
                  <a:srgbClr val="FF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85%</a:t>
            </a:r>
            <a:r>
              <a:rPr lang="en-US" altLang="ko-KR" b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b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단축</a:t>
            </a:r>
            <a:endParaRPr lang="ko-KR" altLang="en-US" b="1" dirty="0">
              <a:solidFill>
                <a:schemeClr val="accent1">
                  <a:lumMod val="60000"/>
                  <a:lumOff val="40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7458078" y="1181767"/>
            <a:ext cx="2057401" cy="4643437"/>
          </a:xfrm>
          <a:prstGeom prst="rect">
            <a:avLst/>
          </a:prstGeom>
          <a:noFill/>
          <a:ln w="12700">
            <a:solidFill>
              <a:schemeClr val="accent6"/>
            </a:solidFill>
            <a:prstDash val="dash"/>
            <a:miter lim="800000"/>
            <a:headEnd/>
            <a:tailEnd/>
          </a:ln>
        </p:spPr>
        <p:txBody>
          <a:bodyPr/>
          <a:lstStyle/>
          <a:p>
            <a:pPr algn="l"/>
            <a:r>
              <a:rPr lang="en-US" altLang="ko-KR" sz="1600" dirty="0" smtClean="0">
                <a:latin typeface="휴먼모음T" pitchFamily="18" charset="-127"/>
                <a:ea typeface="휴먼모음T" pitchFamily="18" charset="-127"/>
              </a:rPr>
              <a:t>* </a:t>
            </a:r>
            <a:r>
              <a:rPr lang="ko-KR" altLang="en-US" sz="1600" dirty="0" smtClean="0">
                <a:latin typeface="휴먼모음T" pitchFamily="18" charset="-127"/>
                <a:ea typeface="휴먼모음T" pitchFamily="18" charset="-127"/>
              </a:rPr>
              <a:t>고객</a:t>
            </a:r>
            <a:endParaRPr lang="en-US" altLang="ko-KR" sz="1600" dirty="0" smtClean="0">
              <a:latin typeface="휴먼모음T" pitchFamily="18" charset="-127"/>
              <a:ea typeface="휴먼모음T" pitchFamily="18" charset="-127"/>
            </a:endParaRPr>
          </a:p>
          <a:p>
            <a:pPr algn="l"/>
            <a:r>
              <a:rPr lang="en-US" altLang="ko-KR" sz="1600" dirty="0" smtClean="0">
                <a:latin typeface="휴먼모음T" pitchFamily="18" charset="-127"/>
                <a:ea typeface="휴먼모음T" pitchFamily="18" charset="-127"/>
              </a:rPr>
              <a:t>  Sports News</a:t>
            </a:r>
            <a:endParaRPr lang="en-US" altLang="ko-KR" sz="1600" dirty="0">
              <a:latin typeface="휴먼모음T" pitchFamily="18" charset="-127"/>
              <a:ea typeface="휴먼모음T" pitchFamily="18" charset="-127"/>
            </a:endParaRPr>
          </a:p>
          <a:p>
            <a:pPr algn="l"/>
            <a:endParaRPr lang="en-US" altLang="ko-KR" sz="1600" dirty="0" smtClean="0">
              <a:latin typeface="휴먼모음T" pitchFamily="18" charset="-127"/>
              <a:ea typeface="휴먼모음T" pitchFamily="18" charset="-127"/>
            </a:endParaRPr>
          </a:p>
          <a:p>
            <a:pPr algn="l"/>
            <a:r>
              <a:rPr lang="en-US" altLang="ko-KR" sz="1600" dirty="0" smtClean="0">
                <a:latin typeface="휴먼모음T" pitchFamily="18" charset="-127"/>
                <a:ea typeface="휴먼모음T" pitchFamily="18" charset="-127"/>
              </a:rPr>
              <a:t>* </a:t>
            </a:r>
            <a:r>
              <a:rPr lang="ko-KR" altLang="en-US" sz="1600" dirty="0" smtClean="0">
                <a:latin typeface="휴먼모음T" pitchFamily="18" charset="-127"/>
                <a:ea typeface="휴먼모음T" pitchFamily="18" charset="-127"/>
              </a:rPr>
              <a:t>작업 방식</a:t>
            </a:r>
            <a:endParaRPr lang="en-US" altLang="ko-KR" sz="1600" dirty="0">
              <a:latin typeface="휴먼모음T" pitchFamily="18" charset="-127"/>
              <a:ea typeface="휴먼모음T" pitchFamily="18" charset="-127"/>
            </a:endParaRPr>
          </a:p>
          <a:p>
            <a:pPr algn="l"/>
            <a:r>
              <a:rPr lang="ko-KR" altLang="en-US" sz="1600" dirty="0" smtClean="0">
                <a:latin typeface="휴먼모음T" pitchFamily="18" charset="-127"/>
                <a:ea typeface="휴먼모음T" pitchFamily="18" charset="-127"/>
              </a:rPr>
              <a:t> 파일 데이터를 가공</a:t>
            </a:r>
            <a:r>
              <a:rPr lang="en-US" altLang="ko-KR" sz="1600" dirty="0" smtClean="0">
                <a:latin typeface="휴먼모음T" pitchFamily="18" charset="-127"/>
                <a:ea typeface="휴먼모음T" pitchFamily="18" charset="-127"/>
              </a:rPr>
              <a:t/>
            </a:r>
            <a:br>
              <a:rPr lang="en-US" altLang="ko-KR" sz="1600" dirty="0" smtClean="0">
                <a:latin typeface="휴먼모음T" pitchFamily="18" charset="-127"/>
                <a:ea typeface="휴먼모음T" pitchFamily="18" charset="-127"/>
              </a:rPr>
            </a:br>
            <a:r>
              <a:rPr lang="en-US" altLang="ko-KR" sz="1600" dirty="0" smtClean="0">
                <a:latin typeface="휴먼모음T" pitchFamily="18" charset="-127"/>
                <a:ea typeface="휴먼모음T" pitchFamily="18" charset="-127"/>
              </a:rPr>
              <a:t> </a:t>
            </a:r>
            <a:r>
              <a:rPr lang="ko-KR" altLang="en-US" sz="1600" dirty="0" smtClean="0">
                <a:latin typeface="휴먼모음T" pitchFamily="18" charset="-127"/>
                <a:ea typeface="휴먼모음T" pitchFamily="18" charset="-127"/>
              </a:rPr>
              <a:t>후 </a:t>
            </a:r>
            <a:r>
              <a:rPr lang="en-US" altLang="ko-KR" sz="1600" dirty="0" smtClean="0">
                <a:latin typeface="휴먼모음T" pitchFamily="18" charset="-127"/>
                <a:ea typeface="휴먼모음T" pitchFamily="18" charset="-127"/>
              </a:rPr>
              <a:t>DB</a:t>
            </a:r>
            <a:r>
              <a:rPr lang="ko-KR" altLang="en-US" sz="1600" dirty="0" smtClean="0">
                <a:latin typeface="휴먼모음T" pitchFamily="18" charset="-127"/>
                <a:ea typeface="휴먼모음T" pitchFamily="18" charset="-127"/>
              </a:rPr>
              <a:t>에 저장</a:t>
            </a:r>
            <a:endParaRPr lang="en-US" altLang="ko-KR" sz="1600" dirty="0">
              <a:latin typeface="휴먼모음T" pitchFamily="18" charset="-127"/>
              <a:ea typeface="휴먼모음T" pitchFamily="18" charset="-127"/>
            </a:endParaRPr>
          </a:p>
          <a:p>
            <a:pPr algn="l"/>
            <a:endParaRPr lang="en-US" altLang="ko-KR" sz="1600" dirty="0" smtClean="0">
              <a:latin typeface="휴먼모음T" pitchFamily="18" charset="-127"/>
              <a:ea typeface="휴먼모음T" pitchFamily="18" charset="-127"/>
            </a:endParaRPr>
          </a:p>
          <a:p>
            <a:pPr algn="l"/>
            <a:r>
              <a:rPr lang="en-US" altLang="ko-KR" sz="1600" dirty="0" smtClean="0">
                <a:latin typeface="휴먼모음T" pitchFamily="18" charset="-127"/>
                <a:ea typeface="휴먼모음T" pitchFamily="18" charset="-127"/>
              </a:rPr>
              <a:t>* </a:t>
            </a:r>
            <a:r>
              <a:rPr lang="ko-KR" altLang="en-US" sz="1600" dirty="0" smtClean="0">
                <a:latin typeface="휴먼모음T" pitchFamily="18" charset="-127"/>
                <a:ea typeface="휴먼모음T" pitchFamily="18" charset="-127"/>
              </a:rPr>
              <a:t>적용 효과</a:t>
            </a:r>
            <a:endParaRPr lang="en-US" altLang="ko-KR" sz="1600" dirty="0">
              <a:latin typeface="휴먼모음T" pitchFamily="18" charset="-127"/>
              <a:ea typeface="휴먼모음T" pitchFamily="18" charset="-127"/>
            </a:endParaRPr>
          </a:p>
          <a:p>
            <a:pPr algn="l"/>
            <a:r>
              <a:rPr lang="en-US" altLang="ko-KR" sz="1600" dirty="0" smtClean="0">
                <a:latin typeface="휴먼모음T" pitchFamily="18" charset="-127"/>
                <a:ea typeface="휴먼모음T" pitchFamily="18" charset="-127"/>
              </a:rPr>
              <a:t>- </a:t>
            </a:r>
            <a:r>
              <a:rPr lang="en-US" altLang="ko-KR" sz="1600" dirty="0" err="1" smtClean="0">
                <a:latin typeface="휴먼모음T" pitchFamily="18" charset="-127"/>
                <a:ea typeface="휴먼모음T" pitchFamily="18" charset="-127"/>
              </a:rPr>
              <a:t>Informatica</a:t>
            </a:r>
            <a:r>
              <a:rPr lang="ko-KR" altLang="en-US" sz="1600" dirty="0" smtClean="0">
                <a:latin typeface="휴먼모음T" pitchFamily="18" charset="-127"/>
                <a:ea typeface="휴먼모음T" pitchFamily="18" charset="-127"/>
              </a:rPr>
              <a:t>와 함께</a:t>
            </a:r>
            <a:endParaRPr lang="en-US" altLang="ko-KR" sz="1600" dirty="0" smtClean="0">
              <a:latin typeface="휴먼모음T" pitchFamily="18" charset="-127"/>
              <a:ea typeface="휴먼모음T" pitchFamily="18" charset="-127"/>
            </a:endParaRPr>
          </a:p>
          <a:p>
            <a:pPr algn="l"/>
            <a:r>
              <a:rPr lang="en-US" altLang="ko-KR" sz="1600" dirty="0" smtClean="0">
                <a:latin typeface="휴먼모음T" pitchFamily="18" charset="-127"/>
                <a:ea typeface="휴먼모음T" pitchFamily="18" charset="-127"/>
              </a:rPr>
              <a:t> DMExpress </a:t>
            </a:r>
            <a:r>
              <a:rPr lang="ko-KR" altLang="en-US" sz="1600" dirty="0" smtClean="0">
                <a:latin typeface="휴먼모음T" pitchFamily="18" charset="-127"/>
                <a:ea typeface="휴먼모음T" pitchFamily="18" charset="-127"/>
              </a:rPr>
              <a:t>사용 후  </a:t>
            </a:r>
            <a:r>
              <a:rPr lang="en-US" altLang="ko-KR" sz="1600" dirty="0" smtClean="0">
                <a:latin typeface="휴먼모음T" pitchFamily="18" charset="-127"/>
                <a:ea typeface="휴먼모음T" pitchFamily="18" charset="-127"/>
              </a:rPr>
              <a:t/>
            </a:r>
            <a:br>
              <a:rPr lang="en-US" altLang="ko-KR" sz="1600" dirty="0" smtClean="0">
                <a:latin typeface="휴먼모음T" pitchFamily="18" charset="-127"/>
                <a:ea typeface="휴먼모음T" pitchFamily="18" charset="-127"/>
              </a:rPr>
            </a:br>
            <a:r>
              <a:rPr lang="en-US" altLang="ko-KR" sz="1600" dirty="0" smtClean="0">
                <a:latin typeface="휴먼모음T" pitchFamily="18" charset="-127"/>
                <a:ea typeface="휴먼모음T" pitchFamily="18" charset="-127"/>
              </a:rPr>
              <a:t> 85%</a:t>
            </a:r>
            <a:r>
              <a:rPr lang="ko-KR" altLang="en-US" sz="1600" dirty="0" smtClean="0">
                <a:latin typeface="휴먼모음T" pitchFamily="18" charset="-127"/>
                <a:ea typeface="휴먼모음T" pitchFamily="18" charset="-127"/>
              </a:rPr>
              <a:t>의</a:t>
            </a:r>
            <a:r>
              <a:rPr lang="en-US" altLang="ko-KR" sz="1600" dirty="0" smtClean="0">
                <a:latin typeface="휴먼모음T" pitchFamily="18" charset="-127"/>
                <a:ea typeface="휴먼모음T" pitchFamily="18" charset="-127"/>
              </a:rPr>
              <a:t> </a:t>
            </a:r>
            <a:r>
              <a:rPr lang="ko-KR" altLang="en-US" sz="1600" dirty="0" smtClean="0">
                <a:latin typeface="휴먼모음T" pitchFamily="18" charset="-127"/>
                <a:ea typeface="휴먼모음T" pitchFamily="18" charset="-127"/>
              </a:rPr>
              <a:t>시간 절감</a:t>
            </a:r>
            <a:endParaRPr lang="en-US" altLang="ko-KR" sz="1600" dirty="0" smtClean="0">
              <a:latin typeface="휴먼모음T" pitchFamily="18" charset="-127"/>
              <a:ea typeface="휴먼모음T" pitchFamily="18" charset="-127"/>
            </a:endParaRPr>
          </a:p>
          <a:p>
            <a:pPr algn="l"/>
            <a:r>
              <a:rPr lang="ko-KR" altLang="en-US" sz="1600" dirty="0" smtClean="0">
                <a:latin typeface="휴먼모음T" pitchFamily="18" charset="-127"/>
                <a:ea typeface="휴먼모음T" pitchFamily="18" charset="-127"/>
              </a:rPr>
              <a:t> 효과</a:t>
            </a:r>
            <a:endParaRPr lang="en-US" altLang="ko-KR" sz="1600" dirty="0" smtClean="0">
              <a:latin typeface="휴먼모음T" pitchFamily="18" charset="-127"/>
              <a:ea typeface="휴먼모음T" pitchFamily="18" charset="-127"/>
            </a:endParaRPr>
          </a:p>
          <a:p>
            <a:pPr algn="l"/>
            <a:r>
              <a:rPr lang="en-US" altLang="ko-KR" sz="1600" dirty="0" smtClean="0">
                <a:latin typeface="휴먼모음T" pitchFamily="18" charset="-127"/>
                <a:ea typeface="휴먼모음T" pitchFamily="18" charset="-127"/>
              </a:rPr>
              <a:t>- File </a:t>
            </a:r>
            <a:r>
              <a:rPr lang="ko-KR" altLang="en-US" sz="1600" dirty="0" smtClean="0">
                <a:latin typeface="휴먼모음T" pitchFamily="18" charset="-127"/>
                <a:ea typeface="휴먼모음T" pitchFamily="18" charset="-127"/>
              </a:rPr>
              <a:t>처리 속도 향상</a:t>
            </a:r>
            <a:endParaRPr lang="en-US" altLang="ko-KR" sz="1600" dirty="0">
              <a:latin typeface="휴먼모음T" pitchFamily="18" charset="-127"/>
              <a:ea typeface="휴먼모음T" pitchFamily="18" charset="-127"/>
            </a:endParaRPr>
          </a:p>
          <a:p>
            <a:pPr algn="l"/>
            <a:endParaRPr lang="en-US" altLang="ko-KR" sz="1600" dirty="0">
              <a:latin typeface="휴먼모음T" pitchFamily="18" charset="-127"/>
              <a:ea typeface="휴먼모음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574035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16972" y="339729"/>
            <a:ext cx="8543925" cy="625473"/>
          </a:xfrm>
        </p:spPr>
        <p:txBody>
          <a:bodyPr>
            <a:normAutofit/>
          </a:bodyPr>
          <a:lstStyle/>
          <a:p>
            <a:r>
              <a:rPr lang="ko-KR" altLang="en-US" sz="2600" b="1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적용 분야</a:t>
            </a:r>
            <a:endParaRPr lang="en-US" sz="2600" b="1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2" name="오각형 31"/>
          <p:cNvSpPr/>
          <p:nvPr/>
        </p:nvSpPr>
        <p:spPr>
          <a:xfrm>
            <a:off x="1607092" y="1198655"/>
            <a:ext cx="1820708" cy="1197413"/>
          </a:xfrm>
          <a:prstGeom prst="homePlate">
            <a:avLst>
              <a:gd name="adj" fmla="val 20975"/>
            </a:avLst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SQL 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Migration</a:t>
            </a:r>
          </a:p>
        </p:txBody>
      </p:sp>
      <p:sp>
        <p:nvSpPr>
          <p:cNvPr id="33" name="갈매기형 수장 32"/>
          <p:cNvSpPr/>
          <p:nvPr/>
        </p:nvSpPr>
        <p:spPr>
          <a:xfrm>
            <a:off x="3254450" y="1198655"/>
            <a:ext cx="1910479" cy="1197413"/>
          </a:xfrm>
          <a:prstGeom prst="chevron">
            <a:avLst>
              <a:gd name="adj" fmla="val 20485"/>
            </a:avLst>
          </a:prstGeom>
          <a:gradFill rotWithShape="1">
            <a:gsLst>
              <a:gs pos="0">
                <a:srgbClr val="C0504D">
                  <a:tint val="50000"/>
                  <a:satMod val="300000"/>
                </a:srgbClr>
              </a:gs>
              <a:gs pos="35000">
                <a:srgbClr val="C0504D">
                  <a:tint val="37000"/>
                  <a:satMod val="300000"/>
                </a:srgbClr>
              </a:gs>
              <a:gs pos="100000">
                <a:srgbClr val="C0504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DI </a:t>
            </a:r>
            <a:r>
              <a:rPr kumimoji="0" lang="en-US" altLang="ko-KR" sz="16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Acceleration</a:t>
            </a:r>
            <a:endParaRPr kumimoji="0" lang="ko-KR" altLang="en-US" sz="1600" b="1" i="0" u="none" strike="noStrike" kern="0" cap="none" spc="0" normalizeH="0" baseline="0" noProof="0" dirty="0" smtClean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4" name="갈매기형 수장 33"/>
          <p:cNvSpPr/>
          <p:nvPr/>
        </p:nvSpPr>
        <p:spPr>
          <a:xfrm>
            <a:off x="4993330" y="1200773"/>
            <a:ext cx="1910875" cy="1197413"/>
          </a:xfrm>
          <a:prstGeom prst="chevron">
            <a:avLst>
              <a:gd name="adj" fmla="val 20485"/>
            </a:avLst>
          </a:prstGeom>
          <a:gradFill rotWithShape="1">
            <a:gsLst>
              <a:gs pos="0">
                <a:srgbClr val="9BBB59">
                  <a:tint val="50000"/>
                  <a:satMod val="300000"/>
                </a:srgbClr>
              </a:gs>
              <a:gs pos="35000">
                <a:srgbClr val="9BBB59">
                  <a:tint val="37000"/>
                  <a:satMod val="300000"/>
                </a:srgbClr>
              </a:gs>
              <a:gs pos="100000">
                <a:srgbClr val="9BBB59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Batch Solution</a:t>
            </a:r>
            <a:endParaRPr kumimoji="0" lang="ko-KR" altLang="en-US" sz="1800" b="1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5" name="갈매기형 수장 34"/>
          <p:cNvSpPr/>
          <p:nvPr/>
        </p:nvSpPr>
        <p:spPr>
          <a:xfrm>
            <a:off x="6723239" y="1199943"/>
            <a:ext cx="1853495" cy="1197413"/>
          </a:xfrm>
          <a:prstGeom prst="chevron">
            <a:avLst>
              <a:gd name="adj" fmla="val 20485"/>
            </a:avLst>
          </a:prstGeom>
          <a:gradFill rotWithShape="1">
            <a:gsLst>
              <a:gs pos="0">
                <a:srgbClr val="8064A2">
                  <a:tint val="50000"/>
                  <a:satMod val="300000"/>
                </a:srgbClr>
              </a:gs>
              <a:gs pos="35000">
                <a:srgbClr val="8064A2">
                  <a:tint val="37000"/>
                  <a:satMod val="300000"/>
                </a:srgbClr>
              </a:gs>
              <a:gs pos="100000">
                <a:srgbClr val="8064A2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8064A2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Big Data Solution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1210734" y="2629521"/>
            <a:ext cx="7882466" cy="3432612"/>
            <a:chOff x="1210734" y="2629521"/>
            <a:chExt cx="7882466" cy="3432612"/>
          </a:xfrm>
        </p:grpSpPr>
        <p:sp>
          <p:nvSpPr>
            <p:cNvPr id="4" name="직사각형 3"/>
            <p:cNvSpPr/>
            <p:nvPr/>
          </p:nvSpPr>
          <p:spPr>
            <a:xfrm>
              <a:off x="1210734" y="2629521"/>
              <a:ext cx="7882466" cy="34326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아시아헤드2" panose="02020600000000000000" pitchFamily="18" charset="-127"/>
                <a:ea typeface="a아시아헤드2" panose="02020600000000000000" pitchFamily="18" charset="-127"/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1416745" y="2714625"/>
              <a:ext cx="7444152" cy="3151965"/>
              <a:chOff x="1416745" y="2714625"/>
              <a:chExt cx="7444152" cy="3151965"/>
            </a:xfrm>
          </p:grpSpPr>
          <p:sp>
            <p:nvSpPr>
              <p:cNvPr id="59" name="Rectangle 4"/>
              <p:cNvSpPr>
                <a:spLocks noChangeArrowheads="1"/>
              </p:cNvSpPr>
              <p:nvPr/>
            </p:nvSpPr>
            <p:spPr bwMode="auto">
              <a:xfrm>
                <a:off x="1416745" y="2916238"/>
                <a:ext cx="1984131" cy="2889250"/>
              </a:xfrm>
              <a:prstGeom prst="rect">
                <a:avLst/>
              </a:prstGeom>
              <a:noFill/>
              <a:ln w="9525">
                <a:solidFill>
                  <a:srgbClr val="969696"/>
                </a:solidFill>
                <a:prstDash val="dash"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fontAlgn="base" latinLnBrk="0" hangingPunct="0">
                  <a:spcBef>
                    <a:spcPct val="0"/>
                  </a:spcBef>
                  <a:spcAft>
                    <a:spcPct val="0"/>
                  </a:spcAft>
                </a:pPr>
                <a:endParaRPr lang="ko-KR" altLang="en-US" sz="1000">
                  <a:solidFill>
                    <a:srgbClr val="000000"/>
                  </a:solidFill>
                  <a:latin typeface="a아시아헤드2" panose="02020600000000000000" pitchFamily="18" charset="-127"/>
                  <a:ea typeface="a아시아헤드2" panose="02020600000000000000" pitchFamily="18" charset="-127"/>
                </a:endParaRPr>
              </a:p>
            </p:txBody>
          </p:sp>
          <p:sp>
            <p:nvSpPr>
              <p:cNvPr id="60" name="Rectangle 5"/>
              <p:cNvSpPr>
                <a:spLocks noChangeArrowheads="1"/>
              </p:cNvSpPr>
              <p:nvPr/>
            </p:nvSpPr>
            <p:spPr bwMode="auto">
              <a:xfrm>
                <a:off x="7014512" y="2928941"/>
                <a:ext cx="1846385" cy="1690687"/>
              </a:xfrm>
              <a:prstGeom prst="rect">
                <a:avLst/>
              </a:prstGeom>
              <a:noFill/>
              <a:ln w="9525">
                <a:solidFill>
                  <a:schemeClr val="bg2">
                    <a:lumMod val="75000"/>
                  </a:schemeClr>
                </a:solidFill>
                <a:prstDash val="dash"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fontAlgn="base" latinLnBrk="0" hangingPunct="0">
                  <a:spcBef>
                    <a:spcPct val="0"/>
                  </a:spcBef>
                  <a:spcAft>
                    <a:spcPct val="0"/>
                  </a:spcAft>
                </a:pPr>
                <a:endParaRPr lang="ko-KR" altLang="en-US" sz="1000">
                  <a:solidFill>
                    <a:srgbClr val="000000"/>
                  </a:solidFill>
                  <a:latin typeface="a아시아헤드2" panose="02020600000000000000" pitchFamily="18" charset="-127"/>
                  <a:ea typeface="a아시아헤드2" panose="02020600000000000000" pitchFamily="18" charset="-127"/>
                </a:endParaRPr>
              </a:p>
            </p:txBody>
          </p:sp>
          <p:sp>
            <p:nvSpPr>
              <p:cNvPr id="61" name="Text Box 36"/>
              <p:cNvSpPr txBox="1">
                <a:spLocks noChangeArrowheads="1"/>
              </p:cNvSpPr>
              <p:nvPr/>
            </p:nvSpPr>
            <p:spPr bwMode="auto">
              <a:xfrm>
                <a:off x="1794424" y="2744789"/>
                <a:ext cx="1274195" cy="369332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ctr" eaLnBrk="0" fontAlgn="base" latinLnBrk="0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altLang="ko-KR" dirty="0">
                    <a:solidFill>
                      <a:srgbClr val="C0C0C0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a아시아헤드2" panose="02020600000000000000" pitchFamily="18" charset="-127"/>
                    <a:ea typeface="a아시아헤드2" panose="02020600000000000000" pitchFamily="18" charset="-127"/>
                  </a:rPr>
                  <a:t>Source DB</a:t>
                </a:r>
              </a:p>
            </p:txBody>
          </p:sp>
          <p:grpSp>
            <p:nvGrpSpPr>
              <p:cNvPr id="62" name="Group 5"/>
              <p:cNvGrpSpPr>
                <a:grpSpLocks/>
              </p:cNvGrpSpPr>
              <p:nvPr/>
            </p:nvGrpSpPr>
            <p:grpSpPr bwMode="auto">
              <a:xfrm>
                <a:off x="7506355" y="3186260"/>
                <a:ext cx="931926" cy="1008220"/>
                <a:chOff x="580" y="2478"/>
                <a:chExt cx="636" cy="635"/>
              </a:xfrm>
              <a:gradFill>
                <a:gsLst>
                  <a:gs pos="0">
                    <a:srgbClr val="FFC000"/>
                  </a:gs>
                  <a:gs pos="64999">
                    <a:srgbClr val="F0EBD5"/>
                  </a:gs>
                  <a:gs pos="100000">
                    <a:srgbClr val="D1C39F"/>
                  </a:gs>
                </a:gsLst>
                <a:lin ang="16200000" scaled="0"/>
              </a:gradFill>
            </p:grpSpPr>
            <p:sp>
              <p:nvSpPr>
                <p:cNvPr id="63" name="AutoShape 6"/>
                <p:cNvSpPr>
                  <a:spLocks noChangeArrowheads="1"/>
                </p:cNvSpPr>
                <p:nvPr/>
              </p:nvSpPr>
              <p:spPr bwMode="auto">
                <a:xfrm>
                  <a:off x="580" y="2478"/>
                  <a:ext cx="636" cy="635"/>
                </a:xfrm>
                <a:prstGeom prst="flowChartMagneticDisk">
                  <a:avLst/>
                </a:pr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fontAlgn="base" latinLnBrk="0" hangingPunct="0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ko-KR" altLang="en-US" sz="1000">
                    <a:solidFill>
                      <a:srgbClr val="000000"/>
                    </a:solidFill>
                    <a:latin typeface="a아시아헤드2" panose="02020600000000000000" pitchFamily="18" charset="-127"/>
                    <a:ea typeface="a아시아헤드2" panose="02020600000000000000" pitchFamily="18" charset="-127"/>
                  </a:endParaRPr>
                </a:p>
              </p:txBody>
            </p:sp>
            <p:sp>
              <p:nvSpPr>
                <p:cNvPr id="64" name="Text Box 7"/>
                <p:cNvSpPr txBox="1">
                  <a:spLocks noChangeArrowheads="1"/>
                </p:cNvSpPr>
                <p:nvPr/>
              </p:nvSpPr>
              <p:spPr bwMode="auto">
                <a:xfrm>
                  <a:off x="743" y="2750"/>
                  <a:ext cx="334" cy="233"/>
                </a:xfrm>
                <a:prstGeom prst="rect">
                  <a:avLst/>
                </a:prstGeom>
                <a:grp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algn="ctr" eaLnBrk="0" fontAlgn="base" latinLnBrk="0" hangingPunct="0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r>
                    <a:rPr lang="en-US" altLang="ko-KR" dirty="0">
                      <a:solidFill>
                        <a:srgbClr val="FF0000"/>
                      </a:solidFill>
                      <a:latin typeface="a아시아헤드2" panose="02020600000000000000" pitchFamily="18" charset="-127"/>
                      <a:ea typeface="a아시아헤드2" panose="02020600000000000000" pitchFamily="18" charset="-127"/>
                    </a:rPr>
                    <a:t>DB</a:t>
                  </a:r>
                </a:p>
              </p:txBody>
            </p:sp>
          </p:grpSp>
          <p:sp>
            <p:nvSpPr>
              <p:cNvPr id="65" name="AutoShape 9"/>
              <p:cNvSpPr>
                <a:spLocks noChangeArrowheads="1"/>
              </p:cNvSpPr>
              <p:nvPr/>
            </p:nvSpPr>
            <p:spPr bwMode="auto">
              <a:xfrm>
                <a:off x="3544482" y="3381375"/>
                <a:ext cx="690196" cy="552450"/>
              </a:xfrm>
              <a:prstGeom prst="flowChartDocument">
                <a:avLst/>
              </a:prstGeom>
              <a:solidFill>
                <a:srgbClr val="00CC9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latinLnBrk="0" hangingPunct="0">
                  <a:defRPr/>
                </a:pPr>
                <a:r>
                  <a:rPr lang="en-US" altLang="ko-KR" sz="1200" kern="0" dirty="0">
                    <a:solidFill>
                      <a:sysClr val="windowText" lastClr="000000"/>
                    </a:solidFill>
                    <a:latin typeface="a아시아헤드2" panose="02020600000000000000" pitchFamily="18" charset="-127"/>
                    <a:ea typeface="a아시아헤드2" panose="02020600000000000000" pitchFamily="18" charset="-127"/>
                  </a:rPr>
                  <a:t>SAM File</a:t>
                </a:r>
              </a:p>
            </p:txBody>
          </p:sp>
          <p:sp>
            <p:nvSpPr>
              <p:cNvPr id="66" name="AutoShape 8"/>
              <p:cNvSpPr>
                <a:spLocks noChangeArrowheads="1"/>
              </p:cNvSpPr>
              <p:nvPr/>
            </p:nvSpPr>
            <p:spPr bwMode="auto">
              <a:xfrm>
                <a:off x="5497839" y="3357563"/>
                <a:ext cx="704850" cy="646112"/>
              </a:xfrm>
              <a:prstGeom prst="flowChartMultidocument">
                <a:avLst/>
              </a:prstGeom>
              <a:solidFill>
                <a:srgbClr val="99CC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fontAlgn="base" latinLnBrk="0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ko-KR" sz="1200">
                    <a:solidFill>
                      <a:srgbClr val="000000"/>
                    </a:solidFill>
                    <a:latin typeface="a아시아헤드2" panose="02020600000000000000" pitchFamily="18" charset="-127"/>
                    <a:ea typeface="a아시아헤드2" panose="02020600000000000000" pitchFamily="18" charset="-127"/>
                  </a:rPr>
                  <a:t>Output</a:t>
                </a:r>
              </a:p>
            </p:txBody>
          </p:sp>
          <p:sp>
            <p:nvSpPr>
              <p:cNvPr id="67" name="Text Box 37"/>
              <p:cNvSpPr txBox="1">
                <a:spLocks noChangeArrowheads="1"/>
              </p:cNvSpPr>
              <p:nvPr/>
            </p:nvSpPr>
            <p:spPr bwMode="auto">
              <a:xfrm>
                <a:off x="7323027" y="2714625"/>
                <a:ext cx="1236685" cy="369332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ctr" eaLnBrk="0" fontAlgn="base" latinLnBrk="0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altLang="ko-KR" dirty="0">
                    <a:solidFill>
                      <a:srgbClr val="C0C0C0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a아시아헤드2" panose="02020600000000000000" pitchFamily="18" charset="-127"/>
                    <a:ea typeface="a아시아헤드2" panose="02020600000000000000" pitchFamily="18" charset="-127"/>
                  </a:rPr>
                  <a:t>Target DB</a:t>
                </a:r>
              </a:p>
            </p:txBody>
          </p:sp>
          <p:grpSp>
            <p:nvGrpSpPr>
              <p:cNvPr id="68" name="그룹 63"/>
              <p:cNvGrpSpPr>
                <a:grpSpLocks/>
              </p:cNvGrpSpPr>
              <p:nvPr/>
            </p:nvGrpSpPr>
            <p:grpSpPr bwMode="auto">
              <a:xfrm>
                <a:off x="1658532" y="3213100"/>
                <a:ext cx="931985" cy="998538"/>
                <a:chOff x="719042" y="3249992"/>
                <a:chExt cx="1009587" cy="660504"/>
              </a:xfrm>
            </p:grpSpPr>
            <p:sp>
              <p:nvSpPr>
                <p:cNvPr id="69" name="AutoShape 6"/>
                <p:cNvSpPr>
                  <a:spLocks noChangeArrowheads="1"/>
                </p:cNvSpPr>
                <p:nvPr/>
              </p:nvSpPr>
              <p:spPr bwMode="auto">
                <a:xfrm>
                  <a:off x="719042" y="3249992"/>
                  <a:ext cx="1009587" cy="660504"/>
                </a:xfrm>
                <a:prstGeom prst="flowChartMagneticDisk">
                  <a:avLst/>
                </a:prstGeom>
                <a:gradFill rotWithShape="0">
                  <a:gsLst>
                    <a:gs pos="0">
                      <a:srgbClr val="5E9EFF"/>
                    </a:gs>
                    <a:gs pos="39999">
                      <a:srgbClr val="85C2FF"/>
                    </a:gs>
                    <a:gs pos="70000">
                      <a:srgbClr val="C4D6EB"/>
                    </a:gs>
                    <a:gs pos="100000">
                      <a:srgbClr val="FFEBFA"/>
                    </a:gs>
                  </a:gsLst>
                  <a:lin ang="16200000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fontAlgn="base" latinLnBrk="0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ko-KR" altLang="en-US" sz="1000">
                    <a:solidFill>
                      <a:srgbClr val="000000"/>
                    </a:solidFill>
                    <a:latin typeface="a아시아헤드2" panose="02020600000000000000" pitchFamily="18" charset="-127"/>
                    <a:ea typeface="a아시아헤드2" panose="02020600000000000000" pitchFamily="18" charset="-127"/>
                  </a:endParaRPr>
                </a:p>
              </p:txBody>
            </p:sp>
            <p:sp>
              <p:nvSpPr>
                <p:cNvPr id="70" name="Text Box 7"/>
                <p:cNvSpPr txBox="1">
                  <a:spLocks noChangeArrowheads="1"/>
                </p:cNvSpPr>
                <p:nvPr/>
              </p:nvSpPr>
              <p:spPr bwMode="auto">
                <a:xfrm>
                  <a:off x="1027081" y="3537371"/>
                  <a:ext cx="493508" cy="22394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algn="ctr" eaLnBrk="0" fontAlgn="base" latinLnBrk="0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ko-KR" sz="1600">
                      <a:solidFill>
                        <a:srgbClr val="FB2D0B"/>
                      </a:solidFill>
                      <a:latin typeface="a아시아헤드2" panose="02020600000000000000" pitchFamily="18" charset="-127"/>
                      <a:ea typeface="a아시아헤드2" panose="02020600000000000000" pitchFamily="18" charset="-127"/>
                    </a:rPr>
                    <a:t>DB</a:t>
                  </a:r>
                  <a:endParaRPr lang="en-US" altLang="ko-KR" sz="1600">
                    <a:solidFill>
                      <a:srgbClr val="000000"/>
                    </a:solidFill>
                    <a:latin typeface="a아시아헤드2" panose="02020600000000000000" pitchFamily="18" charset="-127"/>
                    <a:ea typeface="a아시아헤드2" panose="02020600000000000000" pitchFamily="18" charset="-127"/>
                  </a:endParaRPr>
                </a:p>
              </p:txBody>
            </p:sp>
          </p:grpSp>
          <p:cxnSp>
            <p:nvCxnSpPr>
              <p:cNvPr id="71" name="Shape 67"/>
              <p:cNvCxnSpPr>
                <a:cxnSpLocks noChangeShapeType="1"/>
                <a:endCxn id="65" idx="1"/>
              </p:cNvCxnSpPr>
              <p:nvPr/>
            </p:nvCxnSpPr>
            <p:spPr bwMode="auto">
              <a:xfrm flipV="1">
                <a:off x="2590516" y="3657603"/>
                <a:ext cx="953966" cy="53975"/>
              </a:xfrm>
              <a:prstGeom prst="bentConnector3">
                <a:avLst>
                  <a:gd name="adj1" fmla="val 50000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sp>
            <p:nvSpPr>
              <p:cNvPr id="72" name="Text Box 20"/>
              <p:cNvSpPr txBox="1">
                <a:spLocks noChangeArrowheads="1"/>
              </p:cNvSpPr>
              <p:nvPr/>
            </p:nvSpPr>
            <p:spPr bwMode="auto">
              <a:xfrm>
                <a:off x="4837846" y="3213103"/>
                <a:ext cx="590226" cy="27699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ctr" eaLnBrk="0" fontAlgn="base" latinLnBrk="0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altLang="ko-KR" sz="1200" dirty="0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a아시아헤드2" panose="02020600000000000000" pitchFamily="18" charset="-127"/>
                    <a:ea typeface="a아시아헤드2" panose="02020600000000000000" pitchFamily="18" charset="-127"/>
                  </a:rPr>
                  <a:t>(Sort)</a:t>
                </a:r>
              </a:p>
            </p:txBody>
          </p:sp>
          <p:sp>
            <p:nvSpPr>
              <p:cNvPr id="73" name="Text Box 20"/>
              <p:cNvSpPr txBox="1">
                <a:spLocks noChangeArrowheads="1"/>
              </p:cNvSpPr>
              <p:nvPr/>
            </p:nvSpPr>
            <p:spPr bwMode="auto">
              <a:xfrm>
                <a:off x="4835746" y="4508503"/>
                <a:ext cx="569515" cy="27699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ctr" eaLnBrk="0" fontAlgn="base" latinLnBrk="0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altLang="ko-KR" sz="1200" dirty="0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a아시아헤드2" panose="02020600000000000000" pitchFamily="18" charset="-127"/>
                    <a:ea typeface="a아시아헤드2" panose="02020600000000000000" pitchFamily="18" charset="-127"/>
                  </a:rPr>
                  <a:t>(Join)</a:t>
                </a:r>
              </a:p>
            </p:txBody>
          </p:sp>
          <p:sp>
            <p:nvSpPr>
              <p:cNvPr id="74" name="Text Box 20"/>
              <p:cNvSpPr txBox="1">
                <a:spLocks noChangeArrowheads="1"/>
              </p:cNvSpPr>
              <p:nvPr/>
            </p:nvSpPr>
            <p:spPr bwMode="auto">
              <a:xfrm>
                <a:off x="4339953" y="5589591"/>
                <a:ext cx="1786771" cy="276999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ctr" eaLnBrk="0" fontAlgn="base" latinLnBrk="0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altLang="ko-KR" sz="1200" dirty="0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a아시아헤드2" panose="02020600000000000000" pitchFamily="18" charset="-127"/>
                    <a:ea typeface="a아시아헤드2" panose="02020600000000000000" pitchFamily="18" charset="-127"/>
                  </a:rPr>
                  <a:t>(Conversion, Reformat)</a:t>
                </a:r>
              </a:p>
            </p:txBody>
          </p:sp>
          <p:sp>
            <p:nvSpPr>
              <p:cNvPr id="75" name="AutoShape 9"/>
              <p:cNvSpPr>
                <a:spLocks noChangeArrowheads="1"/>
              </p:cNvSpPr>
              <p:nvPr/>
            </p:nvSpPr>
            <p:spPr bwMode="auto">
              <a:xfrm>
                <a:off x="5497840" y="4221163"/>
                <a:ext cx="690197" cy="552450"/>
              </a:xfrm>
              <a:prstGeom prst="flowChartDocumen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latinLnBrk="0" hangingPunct="0">
                  <a:defRPr/>
                </a:pPr>
                <a:r>
                  <a:rPr lang="en-US" altLang="ko-KR" sz="1200" kern="0" dirty="0">
                    <a:solidFill>
                      <a:sysClr val="windowText" lastClr="000000"/>
                    </a:solidFill>
                    <a:latin typeface="a아시아헤드2" panose="02020600000000000000" pitchFamily="18" charset="-127"/>
                    <a:ea typeface="a아시아헤드2" panose="02020600000000000000" pitchFamily="18" charset="-127"/>
                  </a:rPr>
                  <a:t>Output</a:t>
                </a:r>
              </a:p>
            </p:txBody>
          </p:sp>
          <p:cxnSp>
            <p:nvCxnSpPr>
              <p:cNvPr id="76" name="꺾인 연결선 77"/>
              <p:cNvCxnSpPr>
                <a:cxnSpLocks noChangeShapeType="1"/>
                <a:stCxn id="65" idx="3"/>
                <a:endCxn id="66" idx="1"/>
              </p:cNvCxnSpPr>
              <p:nvPr/>
            </p:nvCxnSpPr>
            <p:spPr bwMode="auto">
              <a:xfrm>
                <a:off x="4234678" y="3657603"/>
                <a:ext cx="1263162" cy="22225"/>
              </a:xfrm>
              <a:prstGeom prst="bentConnector3">
                <a:avLst>
                  <a:gd name="adj1" fmla="val 50000"/>
                </a:avLst>
              </a:prstGeom>
              <a:noFill/>
              <a:ln w="9525" algn="ctr">
                <a:solidFill>
                  <a:schemeClr val="tx1"/>
                </a:solidFill>
                <a:miter lim="800000"/>
                <a:headEnd/>
                <a:tailEnd type="arrow" w="med" len="med"/>
              </a:ln>
            </p:spPr>
          </p:cxnSp>
          <p:cxnSp>
            <p:nvCxnSpPr>
              <p:cNvPr id="77" name="직선 화살표 연결선 78"/>
              <p:cNvCxnSpPr>
                <a:cxnSpLocks noChangeShapeType="1"/>
                <a:stCxn id="65" idx="3"/>
                <a:endCxn id="75" idx="1"/>
              </p:cNvCxnSpPr>
              <p:nvPr/>
            </p:nvCxnSpPr>
            <p:spPr bwMode="auto">
              <a:xfrm>
                <a:off x="4234678" y="3657600"/>
                <a:ext cx="1263162" cy="839788"/>
              </a:xfrm>
              <a:prstGeom prst="straightConnector1">
                <a:avLst/>
              </a:prstGeom>
              <a:noFill/>
              <a:ln w="9525" algn="ctr">
                <a:solidFill>
                  <a:schemeClr val="tx1"/>
                </a:solidFill>
                <a:miter lim="800000"/>
                <a:headEnd/>
                <a:tailEnd type="arrow" w="med" len="med"/>
              </a:ln>
            </p:spPr>
          </p:cxnSp>
          <p:cxnSp>
            <p:nvCxnSpPr>
              <p:cNvPr id="78" name="Shape 79"/>
              <p:cNvCxnSpPr>
                <a:cxnSpLocks noChangeShapeType="1"/>
                <a:stCxn id="66" idx="3"/>
              </p:cNvCxnSpPr>
              <p:nvPr/>
            </p:nvCxnSpPr>
            <p:spPr bwMode="auto">
              <a:xfrm>
                <a:off x="6202691" y="3679828"/>
                <a:ext cx="1304192" cy="11113"/>
              </a:xfrm>
              <a:prstGeom prst="bentConnector3">
                <a:avLst>
                  <a:gd name="adj1" fmla="val 50000"/>
                </a:avLst>
              </a:prstGeom>
              <a:noFill/>
              <a:ln w="9525" algn="ctr">
                <a:solidFill>
                  <a:schemeClr val="tx1"/>
                </a:solidFill>
                <a:miter lim="800000"/>
                <a:headEnd/>
                <a:tailEnd type="arrow" w="med" len="med"/>
              </a:ln>
            </p:spPr>
          </p:cxnSp>
          <p:cxnSp>
            <p:nvCxnSpPr>
              <p:cNvPr id="79" name="Shape 80"/>
              <p:cNvCxnSpPr>
                <a:cxnSpLocks noChangeShapeType="1"/>
                <a:stCxn id="75" idx="3"/>
              </p:cNvCxnSpPr>
              <p:nvPr/>
            </p:nvCxnSpPr>
            <p:spPr bwMode="auto">
              <a:xfrm flipV="1">
                <a:off x="6188036" y="4194178"/>
                <a:ext cx="1784838" cy="303213"/>
              </a:xfrm>
              <a:prstGeom prst="bentConnector2">
                <a:avLst/>
              </a:prstGeom>
              <a:noFill/>
              <a:ln w="9525" algn="ctr">
                <a:solidFill>
                  <a:schemeClr val="tx1"/>
                </a:solidFill>
                <a:miter lim="800000"/>
                <a:headEnd/>
                <a:tailEnd type="arrow" w="med" len="med"/>
              </a:ln>
            </p:spPr>
          </p:cxnSp>
          <p:sp>
            <p:nvSpPr>
              <p:cNvPr id="80" name="순서도: 화면 표시 79"/>
              <p:cNvSpPr/>
              <p:nvPr/>
            </p:nvSpPr>
            <p:spPr bwMode="auto">
              <a:xfrm>
                <a:off x="7665143" y="5132391"/>
                <a:ext cx="738554" cy="638175"/>
              </a:xfrm>
              <a:prstGeom prst="flowChartDisplay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 fontAlgn="base" latinLnBrk="0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ko-KR" altLang="en-US" sz="1100" b="1" dirty="0">
                    <a:solidFill>
                      <a:srgbClr val="000000"/>
                    </a:solidFill>
                    <a:latin typeface="a아시아헤드2" panose="02020600000000000000" pitchFamily="18" charset="-127"/>
                    <a:ea typeface="a아시아헤드2" panose="02020600000000000000" pitchFamily="18" charset="-127"/>
                  </a:rPr>
                  <a:t>결과조회</a:t>
                </a:r>
              </a:p>
            </p:txBody>
          </p:sp>
          <p:cxnSp>
            <p:nvCxnSpPr>
              <p:cNvPr id="81" name="직선 화살표 연결선 82"/>
              <p:cNvCxnSpPr>
                <a:cxnSpLocks noChangeShapeType="1"/>
                <a:stCxn id="94" idx="3"/>
                <a:endCxn id="80" idx="1"/>
              </p:cNvCxnSpPr>
              <p:nvPr/>
            </p:nvCxnSpPr>
            <p:spPr bwMode="auto">
              <a:xfrm flipV="1">
                <a:off x="6826943" y="5451478"/>
                <a:ext cx="838200" cy="11113"/>
              </a:xfrm>
              <a:prstGeom prst="straightConnector1">
                <a:avLst/>
              </a:prstGeom>
              <a:noFill/>
              <a:ln w="9525" algn="ctr">
                <a:solidFill>
                  <a:schemeClr val="tx1"/>
                </a:solidFill>
                <a:miter lim="800000"/>
                <a:headEnd/>
                <a:tailEnd type="arrow" w="med" len="med"/>
              </a:ln>
            </p:spPr>
          </p:cxnSp>
          <p:pic>
            <p:nvPicPr>
              <p:cNvPr id="82" name="Picture 5" descr="DMExpressLogo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4475002" y="3284538"/>
                <a:ext cx="593481" cy="56673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grpSp>
            <p:nvGrpSpPr>
              <p:cNvPr id="83" name="그룹 63"/>
              <p:cNvGrpSpPr>
                <a:grpSpLocks/>
              </p:cNvGrpSpPr>
              <p:nvPr/>
            </p:nvGrpSpPr>
            <p:grpSpPr bwMode="auto">
              <a:xfrm>
                <a:off x="2124523" y="3860800"/>
                <a:ext cx="931985" cy="998538"/>
                <a:chOff x="719042" y="3249992"/>
                <a:chExt cx="1009587" cy="660504"/>
              </a:xfrm>
            </p:grpSpPr>
            <p:sp>
              <p:nvSpPr>
                <p:cNvPr id="84" name="AutoShape 6"/>
                <p:cNvSpPr>
                  <a:spLocks noChangeArrowheads="1"/>
                </p:cNvSpPr>
                <p:nvPr/>
              </p:nvSpPr>
              <p:spPr bwMode="auto">
                <a:xfrm>
                  <a:off x="719042" y="3249992"/>
                  <a:ext cx="1009587" cy="660504"/>
                </a:xfrm>
                <a:prstGeom prst="flowChartMagneticDisk">
                  <a:avLst/>
                </a:prstGeom>
                <a:gradFill rotWithShape="0">
                  <a:gsLst>
                    <a:gs pos="0">
                      <a:srgbClr val="5E9EFF"/>
                    </a:gs>
                    <a:gs pos="39999">
                      <a:srgbClr val="85C2FF"/>
                    </a:gs>
                    <a:gs pos="70000">
                      <a:srgbClr val="C4D6EB"/>
                    </a:gs>
                    <a:gs pos="100000">
                      <a:srgbClr val="FFEBFA"/>
                    </a:gs>
                  </a:gsLst>
                  <a:lin ang="16200000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fontAlgn="base" latinLnBrk="0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ko-KR" altLang="en-US" sz="1000">
                    <a:solidFill>
                      <a:srgbClr val="000000"/>
                    </a:solidFill>
                    <a:latin typeface="a아시아헤드2" panose="02020600000000000000" pitchFamily="18" charset="-127"/>
                    <a:ea typeface="a아시아헤드2" panose="02020600000000000000" pitchFamily="18" charset="-127"/>
                  </a:endParaRPr>
                </a:p>
              </p:txBody>
            </p:sp>
            <p:sp>
              <p:nvSpPr>
                <p:cNvPr id="85" name="Text Box 7"/>
                <p:cNvSpPr txBox="1">
                  <a:spLocks noChangeArrowheads="1"/>
                </p:cNvSpPr>
                <p:nvPr/>
              </p:nvSpPr>
              <p:spPr bwMode="auto">
                <a:xfrm>
                  <a:off x="1027081" y="3537371"/>
                  <a:ext cx="493508" cy="22394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algn="ctr" eaLnBrk="0" fontAlgn="base" latinLnBrk="0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ko-KR" sz="1600">
                      <a:solidFill>
                        <a:srgbClr val="FB2D0B"/>
                      </a:solidFill>
                      <a:latin typeface="a아시아헤드2" panose="02020600000000000000" pitchFamily="18" charset="-127"/>
                      <a:ea typeface="a아시아헤드2" panose="02020600000000000000" pitchFamily="18" charset="-127"/>
                    </a:rPr>
                    <a:t>DB</a:t>
                  </a:r>
                  <a:endParaRPr lang="en-US" altLang="ko-KR" sz="1600">
                    <a:solidFill>
                      <a:srgbClr val="000000"/>
                    </a:solidFill>
                    <a:latin typeface="a아시아헤드2" panose="02020600000000000000" pitchFamily="18" charset="-127"/>
                    <a:ea typeface="a아시아헤드2" panose="02020600000000000000" pitchFamily="18" charset="-127"/>
                  </a:endParaRPr>
                </a:p>
              </p:txBody>
            </p:sp>
          </p:grpSp>
          <p:grpSp>
            <p:nvGrpSpPr>
              <p:cNvPr id="86" name="그룹 63"/>
              <p:cNvGrpSpPr>
                <a:grpSpLocks/>
              </p:cNvGrpSpPr>
              <p:nvPr/>
            </p:nvGrpSpPr>
            <p:grpSpPr bwMode="auto">
              <a:xfrm>
                <a:off x="1725940" y="4581525"/>
                <a:ext cx="931985" cy="998538"/>
                <a:chOff x="719042" y="3249992"/>
                <a:chExt cx="1009587" cy="660504"/>
              </a:xfrm>
            </p:grpSpPr>
            <p:sp>
              <p:nvSpPr>
                <p:cNvPr id="87" name="AutoShape 6"/>
                <p:cNvSpPr>
                  <a:spLocks noChangeArrowheads="1"/>
                </p:cNvSpPr>
                <p:nvPr/>
              </p:nvSpPr>
              <p:spPr bwMode="auto">
                <a:xfrm>
                  <a:off x="719042" y="3249992"/>
                  <a:ext cx="1009587" cy="660504"/>
                </a:xfrm>
                <a:prstGeom prst="flowChartMagneticDisk">
                  <a:avLst/>
                </a:prstGeom>
                <a:gradFill rotWithShape="0">
                  <a:gsLst>
                    <a:gs pos="0">
                      <a:srgbClr val="5E9EFF"/>
                    </a:gs>
                    <a:gs pos="39999">
                      <a:srgbClr val="85C2FF"/>
                    </a:gs>
                    <a:gs pos="70000">
                      <a:srgbClr val="C4D6EB"/>
                    </a:gs>
                    <a:gs pos="100000">
                      <a:srgbClr val="FFEBFA"/>
                    </a:gs>
                  </a:gsLst>
                  <a:lin ang="16200000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fontAlgn="base" latinLnBrk="0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ko-KR" altLang="en-US" sz="1000">
                    <a:solidFill>
                      <a:srgbClr val="000000"/>
                    </a:solidFill>
                    <a:latin typeface="a아시아헤드2" panose="02020600000000000000" pitchFamily="18" charset="-127"/>
                    <a:ea typeface="a아시아헤드2" panose="02020600000000000000" pitchFamily="18" charset="-127"/>
                  </a:endParaRPr>
                </a:p>
              </p:txBody>
            </p:sp>
            <p:sp>
              <p:nvSpPr>
                <p:cNvPr id="88" name="Text Box 7"/>
                <p:cNvSpPr txBox="1">
                  <a:spLocks noChangeArrowheads="1"/>
                </p:cNvSpPr>
                <p:nvPr/>
              </p:nvSpPr>
              <p:spPr bwMode="auto">
                <a:xfrm>
                  <a:off x="1027081" y="3537371"/>
                  <a:ext cx="493508" cy="22394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algn="ctr" eaLnBrk="0" fontAlgn="base" latinLnBrk="0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ko-KR" sz="1600">
                      <a:solidFill>
                        <a:srgbClr val="FB2D0B"/>
                      </a:solidFill>
                      <a:latin typeface="a아시아헤드2" panose="02020600000000000000" pitchFamily="18" charset="-127"/>
                      <a:ea typeface="a아시아헤드2" panose="02020600000000000000" pitchFamily="18" charset="-127"/>
                    </a:rPr>
                    <a:t>DB</a:t>
                  </a:r>
                  <a:endParaRPr lang="en-US" altLang="ko-KR" sz="1600">
                    <a:solidFill>
                      <a:srgbClr val="000000"/>
                    </a:solidFill>
                    <a:latin typeface="a아시아헤드2" panose="02020600000000000000" pitchFamily="18" charset="-127"/>
                    <a:ea typeface="a아시아헤드2" panose="02020600000000000000" pitchFamily="18" charset="-127"/>
                  </a:endParaRPr>
                </a:p>
              </p:txBody>
            </p:sp>
          </p:grpSp>
          <p:sp>
            <p:nvSpPr>
              <p:cNvPr id="89" name="AutoShape 9"/>
              <p:cNvSpPr>
                <a:spLocks noChangeArrowheads="1"/>
              </p:cNvSpPr>
              <p:nvPr/>
            </p:nvSpPr>
            <p:spPr bwMode="auto">
              <a:xfrm>
                <a:off x="3544482" y="4221163"/>
                <a:ext cx="690196" cy="552450"/>
              </a:xfrm>
              <a:prstGeom prst="flowChartDocument">
                <a:avLst/>
              </a:prstGeom>
              <a:solidFill>
                <a:srgbClr val="00CC9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latinLnBrk="0" hangingPunct="0">
                  <a:defRPr/>
                </a:pPr>
                <a:r>
                  <a:rPr lang="en-US" altLang="ko-KR" sz="1200" kern="0" dirty="0">
                    <a:solidFill>
                      <a:sysClr val="windowText" lastClr="000000"/>
                    </a:solidFill>
                    <a:latin typeface="a아시아헤드2" panose="02020600000000000000" pitchFamily="18" charset="-127"/>
                    <a:ea typeface="a아시아헤드2" panose="02020600000000000000" pitchFamily="18" charset="-127"/>
                  </a:rPr>
                  <a:t>SAM File</a:t>
                </a:r>
              </a:p>
            </p:txBody>
          </p:sp>
          <p:sp>
            <p:nvSpPr>
              <p:cNvPr id="90" name="AutoShape 9"/>
              <p:cNvSpPr>
                <a:spLocks noChangeArrowheads="1"/>
              </p:cNvSpPr>
              <p:nvPr/>
            </p:nvSpPr>
            <p:spPr bwMode="auto">
              <a:xfrm>
                <a:off x="3544482" y="5180013"/>
                <a:ext cx="690196" cy="552450"/>
              </a:xfrm>
              <a:prstGeom prst="flowChartDocument">
                <a:avLst/>
              </a:prstGeom>
              <a:solidFill>
                <a:srgbClr val="00CC9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latinLnBrk="0" hangingPunct="0">
                  <a:defRPr/>
                </a:pPr>
                <a:r>
                  <a:rPr lang="en-US" altLang="ko-KR" sz="1200" kern="0" dirty="0">
                    <a:solidFill>
                      <a:sysClr val="windowText" lastClr="000000"/>
                    </a:solidFill>
                    <a:latin typeface="a아시아헤드2" panose="02020600000000000000" pitchFamily="18" charset="-127"/>
                    <a:ea typeface="a아시아헤드2" panose="02020600000000000000" pitchFamily="18" charset="-127"/>
                  </a:rPr>
                  <a:t>SAM File</a:t>
                </a:r>
              </a:p>
            </p:txBody>
          </p:sp>
          <p:cxnSp>
            <p:nvCxnSpPr>
              <p:cNvPr id="91" name="Shape 67"/>
              <p:cNvCxnSpPr>
                <a:cxnSpLocks noChangeShapeType="1"/>
                <a:endCxn id="90" idx="1"/>
              </p:cNvCxnSpPr>
              <p:nvPr/>
            </p:nvCxnSpPr>
            <p:spPr bwMode="auto">
              <a:xfrm>
                <a:off x="2657924" y="5080000"/>
                <a:ext cx="886558" cy="376238"/>
              </a:xfrm>
              <a:prstGeom prst="bentConnector3">
                <a:avLst>
                  <a:gd name="adj1" fmla="val 50000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92" name="Shape 67"/>
              <p:cNvCxnSpPr>
                <a:cxnSpLocks noChangeShapeType="1"/>
                <a:endCxn id="89" idx="1"/>
              </p:cNvCxnSpPr>
              <p:nvPr/>
            </p:nvCxnSpPr>
            <p:spPr bwMode="auto">
              <a:xfrm>
                <a:off x="3056509" y="4360866"/>
                <a:ext cx="487974" cy="136525"/>
              </a:xfrm>
              <a:prstGeom prst="bentConnector3">
                <a:avLst>
                  <a:gd name="adj1" fmla="val 50000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93" name="직선 화살표 연결선 78"/>
              <p:cNvCxnSpPr>
                <a:cxnSpLocks noChangeShapeType="1"/>
                <a:stCxn id="89" idx="3"/>
                <a:endCxn id="75" idx="1"/>
              </p:cNvCxnSpPr>
              <p:nvPr/>
            </p:nvCxnSpPr>
            <p:spPr bwMode="auto">
              <a:xfrm>
                <a:off x="4234678" y="4497391"/>
                <a:ext cx="1263162" cy="1587"/>
              </a:xfrm>
              <a:prstGeom prst="straightConnector1">
                <a:avLst/>
              </a:prstGeom>
              <a:noFill/>
              <a:ln w="9525" algn="ctr">
                <a:solidFill>
                  <a:schemeClr val="tx1"/>
                </a:solidFill>
                <a:miter lim="800000"/>
                <a:headEnd/>
                <a:tailEnd type="arrow" w="med" len="med"/>
              </a:ln>
            </p:spPr>
          </p:cxnSp>
          <p:sp>
            <p:nvSpPr>
              <p:cNvPr id="94" name="AutoShape 9"/>
              <p:cNvSpPr>
                <a:spLocks noChangeArrowheads="1"/>
              </p:cNvSpPr>
              <p:nvPr/>
            </p:nvSpPr>
            <p:spPr bwMode="auto">
              <a:xfrm>
                <a:off x="6136748" y="5186363"/>
                <a:ext cx="690197" cy="552450"/>
              </a:xfrm>
              <a:prstGeom prst="flowChartDocumen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latinLnBrk="0" hangingPunct="0">
                  <a:defRPr/>
                </a:pPr>
                <a:r>
                  <a:rPr lang="en-US" altLang="ko-KR" sz="1200" kern="0" dirty="0">
                    <a:solidFill>
                      <a:sysClr val="windowText" lastClr="000000"/>
                    </a:solidFill>
                    <a:latin typeface="a아시아헤드2" panose="02020600000000000000" pitchFamily="18" charset="-127"/>
                    <a:ea typeface="a아시아헤드2" panose="02020600000000000000" pitchFamily="18" charset="-127"/>
                  </a:rPr>
                  <a:t>Output</a:t>
                </a:r>
              </a:p>
            </p:txBody>
          </p:sp>
          <p:cxnSp>
            <p:nvCxnSpPr>
              <p:cNvPr id="95" name="직선 화살표 연결선 78"/>
              <p:cNvCxnSpPr>
                <a:cxnSpLocks noChangeShapeType="1"/>
                <a:stCxn id="90" idx="3"/>
                <a:endCxn id="94" idx="1"/>
              </p:cNvCxnSpPr>
              <p:nvPr/>
            </p:nvCxnSpPr>
            <p:spPr bwMode="auto">
              <a:xfrm>
                <a:off x="4234679" y="5456238"/>
                <a:ext cx="1902069" cy="6350"/>
              </a:xfrm>
              <a:prstGeom prst="straightConnector1">
                <a:avLst/>
              </a:prstGeom>
              <a:noFill/>
              <a:ln w="9525" algn="ctr">
                <a:solidFill>
                  <a:schemeClr val="tx1"/>
                </a:solidFill>
                <a:miter lim="800000"/>
                <a:headEnd/>
                <a:tailEnd type="arrow" w="med" len="med"/>
              </a:ln>
            </p:spPr>
          </p:cxnSp>
          <p:cxnSp>
            <p:nvCxnSpPr>
              <p:cNvPr id="96" name="Shape 80"/>
              <p:cNvCxnSpPr>
                <a:cxnSpLocks noChangeShapeType="1"/>
                <a:stCxn id="94" idx="0"/>
              </p:cNvCxnSpPr>
              <p:nvPr/>
            </p:nvCxnSpPr>
            <p:spPr bwMode="auto">
              <a:xfrm rot="5400000" flipH="1" flipV="1">
                <a:off x="6730900" y="3944388"/>
                <a:ext cx="992188" cy="1491762"/>
              </a:xfrm>
              <a:prstGeom prst="bentConnector3">
                <a:avLst>
                  <a:gd name="adj1" fmla="val 50000"/>
                </a:avLst>
              </a:prstGeom>
              <a:noFill/>
              <a:ln w="9525" algn="ctr">
                <a:solidFill>
                  <a:schemeClr val="tx1"/>
                </a:solidFill>
                <a:miter lim="800000"/>
                <a:headEnd/>
                <a:tailEnd type="arrow" w="med" len="med"/>
              </a:ln>
            </p:spPr>
          </p:cxnSp>
          <p:pic>
            <p:nvPicPr>
              <p:cNvPr id="97" name="Picture 5" descr="DMExpressLogo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4540945" y="4157666"/>
                <a:ext cx="593480" cy="56673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98" name="Picture 5" descr="DMExpressLogo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4877982" y="5084766"/>
                <a:ext cx="593480" cy="56673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</p:grpSp>
    </p:spTree>
    <p:extLst>
      <p:ext uri="{BB962C8B-B14F-4D97-AF65-F5344CB8AC3E}">
        <p14:creationId xmlns:p14="http://schemas.microsoft.com/office/powerpoint/2010/main" val="1231195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16972" y="339729"/>
            <a:ext cx="8543925" cy="625473"/>
          </a:xfrm>
        </p:spPr>
        <p:txBody>
          <a:bodyPr>
            <a:normAutofit/>
          </a:bodyPr>
          <a:lstStyle/>
          <a:p>
            <a:r>
              <a:rPr lang="ko-KR" altLang="en-US" sz="2600" b="1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적용 분야</a:t>
            </a:r>
            <a:endParaRPr lang="en-US" sz="2600" b="1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2" name="오각형 31"/>
          <p:cNvSpPr/>
          <p:nvPr/>
        </p:nvSpPr>
        <p:spPr>
          <a:xfrm>
            <a:off x="1607092" y="1198655"/>
            <a:ext cx="1820708" cy="1197413"/>
          </a:xfrm>
          <a:prstGeom prst="homePlate">
            <a:avLst>
              <a:gd name="adj" fmla="val 20975"/>
            </a:avLst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SQL 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Migration</a:t>
            </a:r>
          </a:p>
        </p:txBody>
      </p:sp>
      <p:sp>
        <p:nvSpPr>
          <p:cNvPr id="33" name="갈매기형 수장 32"/>
          <p:cNvSpPr/>
          <p:nvPr/>
        </p:nvSpPr>
        <p:spPr>
          <a:xfrm>
            <a:off x="3254450" y="1198655"/>
            <a:ext cx="1910479" cy="1197413"/>
          </a:xfrm>
          <a:prstGeom prst="chevron">
            <a:avLst>
              <a:gd name="adj" fmla="val 20485"/>
            </a:avLst>
          </a:prstGeom>
          <a:gradFill rotWithShape="1">
            <a:gsLst>
              <a:gs pos="0">
                <a:srgbClr val="C0504D">
                  <a:tint val="50000"/>
                  <a:satMod val="300000"/>
                </a:srgbClr>
              </a:gs>
              <a:gs pos="35000">
                <a:srgbClr val="C0504D">
                  <a:tint val="37000"/>
                  <a:satMod val="300000"/>
                </a:srgbClr>
              </a:gs>
              <a:gs pos="100000">
                <a:srgbClr val="C0504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DI </a:t>
            </a:r>
            <a:r>
              <a:rPr kumimoji="0" lang="en-US" altLang="ko-KR" sz="16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Acceleration</a:t>
            </a:r>
            <a:endParaRPr kumimoji="0" lang="ko-KR" altLang="en-US" sz="1600" b="1" i="0" u="none" strike="noStrike" kern="0" cap="none" spc="0" normalizeH="0" baseline="0" noProof="0" dirty="0" smtClean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4" name="갈매기형 수장 33"/>
          <p:cNvSpPr/>
          <p:nvPr/>
        </p:nvSpPr>
        <p:spPr>
          <a:xfrm>
            <a:off x="4993330" y="1200773"/>
            <a:ext cx="1910875" cy="1197413"/>
          </a:xfrm>
          <a:prstGeom prst="chevron">
            <a:avLst>
              <a:gd name="adj" fmla="val 20485"/>
            </a:avLst>
          </a:prstGeom>
          <a:gradFill rotWithShape="1">
            <a:gsLst>
              <a:gs pos="0">
                <a:srgbClr val="9BBB59">
                  <a:tint val="50000"/>
                  <a:satMod val="300000"/>
                </a:srgbClr>
              </a:gs>
              <a:gs pos="35000">
                <a:srgbClr val="9BBB59">
                  <a:tint val="37000"/>
                  <a:satMod val="300000"/>
                </a:srgbClr>
              </a:gs>
              <a:gs pos="100000">
                <a:srgbClr val="9BBB59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Batch Solution</a:t>
            </a:r>
            <a:endParaRPr kumimoji="0" lang="ko-KR" altLang="en-US" sz="1800" b="1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5" name="갈매기형 수장 34"/>
          <p:cNvSpPr/>
          <p:nvPr/>
        </p:nvSpPr>
        <p:spPr>
          <a:xfrm>
            <a:off x="6723239" y="1199943"/>
            <a:ext cx="1853495" cy="1197413"/>
          </a:xfrm>
          <a:prstGeom prst="chevron">
            <a:avLst>
              <a:gd name="adj" fmla="val 20485"/>
            </a:avLst>
          </a:prstGeom>
          <a:gradFill rotWithShape="1">
            <a:gsLst>
              <a:gs pos="0">
                <a:srgbClr val="8064A2">
                  <a:tint val="50000"/>
                  <a:satMod val="300000"/>
                </a:srgbClr>
              </a:gs>
              <a:gs pos="35000">
                <a:srgbClr val="8064A2">
                  <a:tint val="37000"/>
                  <a:satMod val="300000"/>
                </a:srgbClr>
              </a:gs>
              <a:gs pos="100000">
                <a:srgbClr val="8064A2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8064A2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Big Data Solution</a:t>
            </a:r>
          </a:p>
        </p:txBody>
      </p:sp>
      <p:sp>
        <p:nvSpPr>
          <p:cNvPr id="50" name="Rectangle 34"/>
          <p:cNvSpPr/>
          <p:nvPr/>
        </p:nvSpPr>
        <p:spPr bwMode="auto">
          <a:xfrm>
            <a:off x="1618747" y="2517040"/>
            <a:ext cx="6749149" cy="3668487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-112" charset="-128"/>
            </a:endParaRPr>
          </a:p>
        </p:txBody>
      </p:sp>
      <p:pic>
        <p:nvPicPr>
          <p:cNvPr id="51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2112244" y="2629521"/>
            <a:ext cx="5762171" cy="345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3" name="Picture 2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2180282" y="2612587"/>
            <a:ext cx="5702082" cy="351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43322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16972" y="339729"/>
            <a:ext cx="8543925" cy="625473"/>
          </a:xfrm>
        </p:spPr>
        <p:txBody>
          <a:bodyPr>
            <a:normAutofit/>
          </a:bodyPr>
          <a:lstStyle/>
          <a:p>
            <a:r>
              <a:rPr lang="ko-KR" altLang="en-US" sz="2600" b="1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적용 분야</a:t>
            </a:r>
            <a:endParaRPr lang="en-US" sz="2600" b="1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2" name="오각형 31"/>
          <p:cNvSpPr/>
          <p:nvPr/>
        </p:nvSpPr>
        <p:spPr>
          <a:xfrm>
            <a:off x="1607092" y="1198655"/>
            <a:ext cx="1820708" cy="1197413"/>
          </a:xfrm>
          <a:prstGeom prst="homePlate">
            <a:avLst>
              <a:gd name="adj" fmla="val 20975"/>
            </a:avLst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SQL 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Migration</a:t>
            </a:r>
          </a:p>
        </p:txBody>
      </p:sp>
      <p:sp>
        <p:nvSpPr>
          <p:cNvPr id="33" name="갈매기형 수장 32"/>
          <p:cNvSpPr/>
          <p:nvPr/>
        </p:nvSpPr>
        <p:spPr>
          <a:xfrm>
            <a:off x="3254450" y="1198655"/>
            <a:ext cx="1910479" cy="1197413"/>
          </a:xfrm>
          <a:prstGeom prst="chevron">
            <a:avLst>
              <a:gd name="adj" fmla="val 20485"/>
            </a:avLst>
          </a:prstGeom>
          <a:gradFill rotWithShape="1">
            <a:gsLst>
              <a:gs pos="0">
                <a:srgbClr val="C0504D">
                  <a:tint val="50000"/>
                  <a:satMod val="300000"/>
                </a:srgbClr>
              </a:gs>
              <a:gs pos="35000">
                <a:srgbClr val="C0504D">
                  <a:tint val="37000"/>
                  <a:satMod val="300000"/>
                </a:srgbClr>
              </a:gs>
              <a:gs pos="100000">
                <a:srgbClr val="C0504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DI </a:t>
            </a:r>
            <a:r>
              <a:rPr kumimoji="0" lang="en-US" altLang="ko-KR" sz="16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Acceleration</a:t>
            </a:r>
            <a:endParaRPr kumimoji="0" lang="ko-KR" altLang="en-US" sz="1600" b="1" i="0" u="none" strike="noStrike" kern="0" cap="none" spc="0" normalizeH="0" baseline="0" noProof="0" dirty="0" smtClean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4" name="갈매기형 수장 33"/>
          <p:cNvSpPr/>
          <p:nvPr/>
        </p:nvSpPr>
        <p:spPr>
          <a:xfrm>
            <a:off x="4993330" y="1200773"/>
            <a:ext cx="1910875" cy="1197413"/>
          </a:xfrm>
          <a:prstGeom prst="chevron">
            <a:avLst>
              <a:gd name="adj" fmla="val 20485"/>
            </a:avLst>
          </a:prstGeom>
          <a:gradFill rotWithShape="1">
            <a:gsLst>
              <a:gs pos="0">
                <a:srgbClr val="9BBB59">
                  <a:tint val="50000"/>
                  <a:satMod val="300000"/>
                </a:srgbClr>
              </a:gs>
              <a:gs pos="35000">
                <a:srgbClr val="9BBB59">
                  <a:tint val="37000"/>
                  <a:satMod val="300000"/>
                </a:srgbClr>
              </a:gs>
              <a:gs pos="100000">
                <a:srgbClr val="9BBB59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Batch Solution</a:t>
            </a:r>
            <a:endParaRPr kumimoji="0" lang="ko-KR" altLang="en-US" sz="1800" b="1" i="0" u="none" strike="noStrike" kern="0" cap="none" spc="0" normalizeH="0" baseline="0" noProof="0" dirty="0" smtClean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5" name="갈매기형 수장 34"/>
          <p:cNvSpPr/>
          <p:nvPr/>
        </p:nvSpPr>
        <p:spPr>
          <a:xfrm>
            <a:off x="6723239" y="1199943"/>
            <a:ext cx="1853495" cy="1197413"/>
          </a:xfrm>
          <a:prstGeom prst="chevron">
            <a:avLst>
              <a:gd name="adj" fmla="val 20485"/>
            </a:avLst>
          </a:prstGeom>
          <a:gradFill rotWithShape="1">
            <a:gsLst>
              <a:gs pos="0">
                <a:srgbClr val="8064A2">
                  <a:tint val="50000"/>
                  <a:satMod val="300000"/>
                </a:srgbClr>
              </a:gs>
              <a:gs pos="35000">
                <a:srgbClr val="8064A2">
                  <a:tint val="37000"/>
                  <a:satMod val="300000"/>
                </a:srgbClr>
              </a:gs>
              <a:gs pos="100000">
                <a:srgbClr val="8064A2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8064A2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Big Data Solution</a:t>
            </a:r>
          </a:p>
        </p:txBody>
      </p:sp>
      <p:sp>
        <p:nvSpPr>
          <p:cNvPr id="50" name="Rectangle 281"/>
          <p:cNvSpPr/>
          <p:nvPr/>
        </p:nvSpPr>
        <p:spPr bwMode="auto">
          <a:xfrm>
            <a:off x="401642" y="2595653"/>
            <a:ext cx="4545012" cy="368617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rgbClr val="0764A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1" name="Trapezoid 35"/>
          <p:cNvSpPr/>
          <p:nvPr/>
        </p:nvSpPr>
        <p:spPr bwMode="auto">
          <a:xfrm>
            <a:off x="643062" y="4185162"/>
            <a:ext cx="4189292" cy="462185"/>
          </a:xfrm>
          <a:prstGeom prst="trapezoid">
            <a:avLst>
              <a:gd name="adj" fmla="val 360753"/>
            </a:avLst>
          </a:prstGeom>
          <a:gradFill flip="none" rotWithShape="1">
            <a:gsLst>
              <a:gs pos="0">
                <a:srgbClr val="012ECC">
                  <a:alpha val="75000"/>
                </a:srgbClr>
              </a:gs>
              <a:gs pos="9000">
                <a:srgbClr val="88D7F6">
                  <a:alpha val="75000"/>
                </a:srgbClr>
              </a:gs>
              <a:gs pos="100000">
                <a:srgbClr val="FFFFFF">
                  <a:alpha val="75000"/>
                </a:srgbClr>
              </a:gs>
            </a:gsLst>
            <a:lin ang="5400000" scaled="0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52" name="Picture 337"/>
          <p:cNvPicPr>
            <a:picLocks noChangeAspect="1"/>
          </p:cNvPicPr>
          <p:nvPr/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32982" y="2855367"/>
            <a:ext cx="1595044" cy="1348316"/>
          </a:xfrm>
          <a:prstGeom prst="rect">
            <a:avLst/>
          </a:prstGeom>
        </p:spPr>
      </p:pic>
      <p:pic>
        <p:nvPicPr>
          <p:cNvPr id="53" name="Picture 31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02042" y="4577318"/>
            <a:ext cx="1251401" cy="1110211"/>
          </a:xfrm>
          <a:prstGeom prst="rect">
            <a:avLst/>
          </a:prstGeom>
        </p:spPr>
      </p:pic>
      <p:pic>
        <p:nvPicPr>
          <p:cNvPr id="54" name="Picture 32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32452" y="4635469"/>
            <a:ext cx="1400988" cy="993908"/>
          </a:xfrm>
          <a:prstGeom prst="rect">
            <a:avLst/>
          </a:prstGeom>
        </p:spPr>
      </p:pic>
      <p:pic>
        <p:nvPicPr>
          <p:cNvPr id="55" name="Picture 33"/>
          <p:cNvPicPr>
            <a:picLocks noChangeAspect="1"/>
          </p:cNvPicPr>
          <p:nvPr/>
        </p:nvPicPr>
        <p:blipFill rotWithShape="1">
          <a:blip r:embed="rId5" cstate="screen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5792" y="4587249"/>
            <a:ext cx="1234832" cy="1090348"/>
          </a:xfrm>
          <a:prstGeom prst="rect">
            <a:avLst/>
          </a:prstGeom>
        </p:spPr>
      </p:pic>
      <p:sp>
        <p:nvSpPr>
          <p:cNvPr id="56" name="TextBox 55"/>
          <p:cNvSpPr txBox="1"/>
          <p:nvPr/>
        </p:nvSpPr>
        <p:spPr>
          <a:xfrm>
            <a:off x="539252" y="5681619"/>
            <a:ext cx="12080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chemeClr val="accent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roxima Nova Regular"/>
              </a:rPr>
              <a:t>Hadoop </a:t>
            </a:r>
            <a:br>
              <a:rPr lang="en-US" sz="1200" b="1" dirty="0" smtClean="0">
                <a:solidFill>
                  <a:schemeClr val="accent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roxima Nova Regular"/>
              </a:rPr>
            </a:br>
            <a:r>
              <a:rPr lang="en-US" sz="1200" b="1" dirty="0" smtClean="0">
                <a:solidFill>
                  <a:schemeClr val="accent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roxima Nova Regular"/>
              </a:rPr>
              <a:t>Connectivity</a:t>
            </a:r>
            <a:endParaRPr lang="en-US" sz="1200" b="1" dirty="0">
              <a:solidFill>
                <a:schemeClr val="accent2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Proxima Nova Regular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2005469" y="5681619"/>
            <a:ext cx="12080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err="1" smtClean="0">
                <a:solidFill>
                  <a:schemeClr val="accent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roxima Nova Regular"/>
              </a:rPr>
              <a:t>Hadoop</a:t>
            </a:r>
            <a:r>
              <a:rPr lang="en-US" sz="1200" b="1" dirty="0" smtClean="0">
                <a:solidFill>
                  <a:schemeClr val="accent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roxima Nova Regular"/>
              </a:rPr>
              <a:t> </a:t>
            </a:r>
            <a:br>
              <a:rPr lang="en-US" sz="1200" b="1" dirty="0" smtClean="0">
                <a:solidFill>
                  <a:schemeClr val="accent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roxima Nova Regular"/>
              </a:rPr>
            </a:br>
            <a:r>
              <a:rPr lang="en-US" sz="1200" b="1" dirty="0" smtClean="0">
                <a:solidFill>
                  <a:schemeClr val="accent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roxima Nova Regular"/>
              </a:rPr>
              <a:t>ETL</a:t>
            </a:r>
            <a:endParaRPr lang="en-US" sz="1200" b="1" dirty="0">
              <a:solidFill>
                <a:schemeClr val="accent2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Proxima Nova Regular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3636890" y="5681619"/>
            <a:ext cx="12080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err="1" smtClean="0">
                <a:solidFill>
                  <a:schemeClr val="accent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roxima Nova Regular"/>
              </a:rPr>
              <a:t>Hadoop</a:t>
            </a:r>
            <a:r>
              <a:rPr lang="en-US" sz="1200" b="1" dirty="0" smtClean="0">
                <a:solidFill>
                  <a:schemeClr val="accent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roxima Nova Regular"/>
              </a:rPr>
              <a:t> </a:t>
            </a:r>
            <a:br>
              <a:rPr lang="en-US" sz="1200" b="1" dirty="0" smtClean="0">
                <a:solidFill>
                  <a:schemeClr val="accent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roxima Nova Regular"/>
              </a:rPr>
            </a:br>
            <a:r>
              <a:rPr lang="en-US" sz="1200" b="1" dirty="0" smtClean="0">
                <a:solidFill>
                  <a:schemeClr val="accent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roxima Nova Regular"/>
              </a:rPr>
              <a:t>Sort</a:t>
            </a:r>
            <a:endParaRPr lang="en-US" sz="1200" b="1" dirty="0">
              <a:solidFill>
                <a:schemeClr val="accent2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Proxima Nova Regular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5107444" y="2595653"/>
            <a:ext cx="4545012" cy="3674097"/>
            <a:chOff x="5107444" y="2595653"/>
            <a:chExt cx="4545012" cy="3674097"/>
          </a:xfrm>
        </p:grpSpPr>
        <p:sp>
          <p:nvSpPr>
            <p:cNvPr id="99" name="Rectangle 281"/>
            <p:cNvSpPr/>
            <p:nvPr/>
          </p:nvSpPr>
          <p:spPr bwMode="auto">
            <a:xfrm>
              <a:off x="5107444" y="2595653"/>
              <a:ext cx="4545012" cy="3674097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rgbClr val="0764AC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pic>
          <p:nvPicPr>
            <p:cNvPr id="4098" name="Picture 2" descr="Data Transformation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72265" y="2671857"/>
              <a:ext cx="4214857" cy="35382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672828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16972" y="339729"/>
            <a:ext cx="8543925" cy="625473"/>
          </a:xfrm>
        </p:spPr>
        <p:txBody>
          <a:bodyPr>
            <a:normAutofit/>
          </a:bodyPr>
          <a:lstStyle/>
          <a:p>
            <a:r>
              <a:rPr lang="ko-KR" altLang="en-US" sz="2600" b="1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적용 분야</a:t>
            </a:r>
            <a:endParaRPr lang="en-US" sz="2600" b="1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2" name="오각형 31"/>
          <p:cNvSpPr/>
          <p:nvPr/>
        </p:nvSpPr>
        <p:spPr>
          <a:xfrm>
            <a:off x="1607092" y="1198655"/>
            <a:ext cx="1820708" cy="1197413"/>
          </a:xfrm>
          <a:prstGeom prst="homePlate">
            <a:avLst>
              <a:gd name="adj" fmla="val 20975"/>
            </a:avLst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SQL 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Migration</a:t>
            </a:r>
          </a:p>
        </p:txBody>
      </p:sp>
      <p:sp>
        <p:nvSpPr>
          <p:cNvPr id="33" name="갈매기형 수장 32"/>
          <p:cNvSpPr/>
          <p:nvPr/>
        </p:nvSpPr>
        <p:spPr>
          <a:xfrm>
            <a:off x="3254450" y="1198655"/>
            <a:ext cx="1910479" cy="1197413"/>
          </a:xfrm>
          <a:prstGeom prst="chevron">
            <a:avLst>
              <a:gd name="adj" fmla="val 20485"/>
            </a:avLst>
          </a:prstGeom>
          <a:gradFill rotWithShape="1">
            <a:gsLst>
              <a:gs pos="0">
                <a:srgbClr val="C0504D">
                  <a:tint val="50000"/>
                  <a:satMod val="300000"/>
                </a:srgbClr>
              </a:gs>
              <a:gs pos="35000">
                <a:srgbClr val="C0504D">
                  <a:tint val="37000"/>
                  <a:satMod val="300000"/>
                </a:srgbClr>
              </a:gs>
              <a:gs pos="100000">
                <a:srgbClr val="C0504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DI </a:t>
            </a:r>
            <a:r>
              <a:rPr kumimoji="0" lang="en-US" altLang="ko-KR" sz="16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Acceleration</a:t>
            </a:r>
            <a:endParaRPr kumimoji="0" lang="ko-KR" altLang="en-US" sz="1600" b="1" i="0" u="none" strike="noStrike" kern="0" cap="none" spc="0" normalizeH="0" baseline="0" noProof="0" dirty="0" smtClean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4" name="갈매기형 수장 33"/>
          <p:cNvSpPr/>
          <p:nvPr/>
        </p:nvSpPr>
        <p:spPr>
          <a:xfrm>
            <a:off x="4993330" y="1200773"/>
            <a:ext cx="1910875" cy="1197413"/>
          </a:xfrm>
          <a:prstGeom prst="chevron">
            <a:avLst>
              <a:gd name="adj" fmla="val 20485"/>
            </a:avLst>
          </a:prstGeom>
          <a:gradFill rotWithShape="1">
            <a:gsLst>
              <a:gs pos="0">
                <a:srgbClr val="9BBB59">
                  <a:tint val="50000"/>
                  <a:satMod val="300000"/>
                </a:srgbClr>
              </a:gs>
              <a:gs pos="35000">
                <a:srgbClr val="9BBB59">
                  <a:tint val="37000"/>
                  <a:satMod val="300000"/>
                </a:srgbClr>
              </a:gs>
              <a:gs pos="100000">
                <a:srgbClr val="9BBB59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Batch Solution</a:t>
            </a:r>
            <a:endParaRPr kumimoji="0" lang="ko-KR" altLang="en-US" sz="1800" b="1" i="0" u="none" strike="noStrike" kern="0" cap="none" spc="0" normalizeH="0" baseline="0" noProof="0" dirty="0" smtClean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5" name="갈매기형 수장 34"/>
          <p:cNvSpPr/>
          <p:nvPr/>
        </p:nvSpPr>
        <p:spPr>
          <a:xfrm>
            <a:off x="6723239" y="1199943"/>
            <a:ext cx="1853495" cy="1197413"/>
          </a:xfrm>
          <a:prstGeom prst="chevron">
            <a:avLst>
              <a:gd name="adj" fmla="val 20485"/>
            </a:avLst>
          </a:prstGeom>
          <a:gradFill rotWithShape="1">
            <a:gsLst>
              <a:gs pos="0">
                <a:srgbClr val="8064A2">
                  <a:tint val="50000"/>
                  <a:satMod val="300000"/>
                </a:srgbClr>
              </a:gs>
              <a:gs pos="35000">
                <a:srgbClr val="8064A2">
                  <a:tint val="37000"/>
                  <a:satMod val="300000"/>
                </a:srgbClr>
              </a:gs>
              <a:gs pos="100000">
                <a:srgbClr val="8064A2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8064A2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Big Data Solution</a:t>
            </a:r>
          </a:p>
        </p:txBody>
      </p:sp>
      <p:grpSp>
        <p:nvGrpSpPr>
          <p:cNvPr id="19" name="그룹 18"/>
          <p:cNvGrpSpPr>
            <a:grpSpLocks noChangeAspect="1"/>
          </p:cNvGrpSpPr>
          <p:nvPr/>
        </p:nvGrpSpPr>
        <p:grpSpPr>
          <a:xfrm>
            <a:off x="7874254" y="2857560"/>
            <a:ext cx="1578254" cy="1545336"/>
            <a:chOff x="7517689" y="1746949"/>
            <a:chExt cx="2630424" cy="2575560"/>
          </a:xfrm>
        </p:grpSpPr>
        <p:pic>
          <p:nvPicPr>
            <p:cNvPr id="20" name="Picture 193" descr="Slide 10 artwork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517689" y="1746949"/>
              <a:ext cx="2630424" cy="2575560"/>
            </a:xfrm>
            <a:prstGeom prst="rect">
              <a:avLst/>
            </a:prstGeom>
          </p:spPr>
        </p:pic>
        <p:grpSp>
          <p:nvGrpSpPr>
            <p:cNvPr id="21" name="Group 194"/>
            <p:cNvGrpSpPr/>
            <p:nvPr/>
          </p:nvGrpSpPr>
          <p:grpSpPr>
            <a:xfrm>
              <a:off x="7854083" y="2088630"/>
              <a:ext cx="2002608" cy="1511364"/>
              <a:chOff x="1033928" y="3856675"/>
              <a:chExt cx="2002608" cy="1511364"/>
            </a:xfrm>
          </p:grpSpPr>
          <p:sp>
            <p:nvSpPr>
              <p:cNvPr id="22" name="Rectangle 185"/>
              <p:cNvSpPr/>
              <p:nvPr/>
            </p:nvSpPr>
            <p:spPr bwMode="auto">
              <a:xfrm>
                <a:off x="1033928" y="3951740"/>
                <a:ext cx="2002608" cy="1416299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84407" tIns="42203" rIns="84407" bIns="42203" numCol="1" rtlCol="0" anchor="t" anchorCtr="0" compatLnSpc="1">
                <a:prstTxWarp prst="textNoShape">
                  <a:avLst/>
                </a:prstTxWarp>
              </a:bodyPr>
              <a:lstStyle/>
              <a:p>
                <a:pPr defTabSz="844022" eaLnBrk="0" hangingPunct="0"/>
                <a:endParaRPr lang="en-US" sz="2215" dirty="0">
                  <a:latin typeface="Calibri" pitchFamily="34" charset="0"/>
                  <a:ea typeface="ＭＳ Ｐゴシック" charset="-128"/>
                  <a:cs typeface="Calibri" pitchFamily="34" charset="0"/>
                </a:endParaRPr>
              </a:p>
            </p:txBody>
          </p:sp>
          <p:pic>
            <p:nvPicPr>
              <p:cNvPr id="23" name="Picture 6" descr="http://img1.findthebest.com/sites/default/files/1400/media/images/Tableau_Business_Software_834069.jpg"/>
              <p:cNvPicPr>
                <a:picLocks noChangeAspect="1" noChangeArrowheads="1"/>
              </p:cNvPicPr>
              <p:nvPr/>
            </p:nvPicPr>
            <p:blipFill>
              <a:blip r:embed="rId3" cstate="print">
                <a:clrChange>
                  <a:clrFrom>
                    <a:srgbClr val="444444">
                      <a:alpha val="5882"/>
                    </a:srgbClr>
                  </a:clrFrom>
                  <a:clrTo>
                    <a:srgbClr val="444444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79464" y="3856675"/>
                <a:ext cx="1273519" cy="44530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4" name="Picture 8" descr="http://www.analyticsvidhya.com/blog/wp-content/uploads/2015/01/Qlikview.jpg"/>
              <p:cNvPicPr>
                <a:picLocks noChangeAspect="1" noChangeArrowheads="1"/>
              </p:cNvPicPr>
              <p:nvPr/>
            </p:nvPicPr>
            <p:blipFill>
              <a:blip r:embed="rId4" cstate="print">
                <a:clrChange>
                  <a:clrFrom>
                    <a:srgbClr val="444444">
                      <a:alpha val="5882"/>
                    </a:srgbClr>
                  </a:clrFrom>
                  <a:clrTo>
                    <a:srgbClr val="444444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16223" y="4187060"/>
                <a:ext cx="629823" cy="44530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5" name="Picture 188" descr="http://www.fuzzyl.com/wp-content/uploads/teradata-logo.jpeg"/>
              <p:cNvPicPr>
                <a:picLocks noChangeAspect="1" noChangeArrowheads="1"/>
              </p:cNvPicPr>
              <p:nvPr/>
            </p:nvPicPr>
            <p:blipFill>
              <a:blip r:embed="rId5" cstate="print">
                <a:clrChange>
                  <a:clrFrom>
                    <a:srgbClr val="444444">
                      <a:alpha val="5882"/>
                    </a:srgbClr>
                  </a:clrFrom>
                  <a:clrTo>
                    <a:srgbClr val="444444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93995" y="5006209"/>
                <a:ext cx="668657" cy="2226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6" name="Picture 18" descr="http://nth.com/wordpress/wp-content/uploads/2014/06/Vertica.jpg"/>
              <p:cNvPicPr>
                <a:picLocks noChangeAspect="1" noChangeArrowheads="1"/>
              </p:cNvPicPr>
              <p:nvPr/>
            </p:nvPicPr>
            <p:blipFill>
              <a:blip r:embed="rId6" cstate="print">
                <a:clrChange>
                  <a:clrFrom>
                    <a:srgbClr val="444444">
                      <a:alpha val="5882"/>
                    </a:srgbClr>
                  </a:clrFrom>
                  <a:clrTo>
                    <a:srgbClr val="444444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80300" y="4376977"/>
                <a:ext cx="549736" cy="3247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7" name="Picture 22" descr="http://www.ndm.net/datawarehouse/images/stories/logo/greenplum-logo.png"/>
              <p:cNvPicPr>
                <a:picLocks noChangeAspect="1" noChangeArrowheads="1"/>
              </p:cNvPicPr>
              <p:nvPr/>
            </p:nvPicPr>
            <p:blipFill>
              <a:blip r:embed="rId7" cstate="print">
                <a:clrChange>
                  <a:clrFrom>
                    <a:srgbClr val="444444">
                      <a:alpha val="5882"/>
                    </a:srgbClr>
                  </a:clrFrom>
                  <a:clrTo>
                    <a:srgbClr val="444444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035033" y="4893909"/>
                <a:ext cx="785337" cy="194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8" name="Picture 24" descr="http://blogs-images.forbes.com/thomasbrewster/files/2015/01/Oracle.jpg"/>
              <p:cNvPicPr>
                <a:picLocks noChangeAspect="1" noChangeArrowheads="1"/>
              </p:cNvPicPr>
              <p:nvPr/>
            </p:nvPicPr>
            <p:blipFill rotWithShape="1">
              <a:blip r:embed="rId8" cstate="print">
                <a:clrChange>
                  <a:clrFrom>
                    <a:srgbClr val="444444">
                      <a:alpha val="5882"/>
                    </a:srgbClr>
                  </a:clrFrom>
                  <a:clrTo>
                    <a:srgbClr val="444444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42273" b="41904"/>
              <a:stretch/>
            </p:blipFill>
            <p:spPr bwMode="auto">
              <a:xfrm>
                <a:off x="2234698" y="4705677"/>
                <a:ext cx="785337" cy="1174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9" name="Picture 14" descr="http://www.fuzzyl.com/wp-content/uploads/NET_IBM_RGB.jpg"/>
              <p:cNvPicPr>
                <a:picLocks noChangeAspect="1" noChangeArrowheads="1"/>
              </p:cNvPicPr>
              <p:nvPr/>
            </p:nvPicPr>
            <p:blipFill>
              <a:blip r:embed="rId9" cstate="print">
                <a:clrChange>
                  <a:clrFrom>
                    <a:srgbClr val="444444">
                      <a:alpha val="5882"/>
                    </a:srgbClr>
                  </a:clrFrom>
                  <a:clrTo>
                    <a:srgbClr val="444444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73053" y="4754311"/>
                <a:ext cx="785337" cy="18451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pic>
        <p:nvPicPr>
          <p:cNvPr id="30" name="Picture 8" descr="http://www.clker.com/cliparts/2/0/1/d/1231686170190013628kattekrab_Mainframe.svg.hi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577" y="5388957"/>
            <a:ext cx="760230" cy="906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10" descr="https://cdn1.iconfinder.com/data/icons/database/PNG/256/Database_3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419" y="4400849"/>
            <a:ext cx="892316" cy="892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4" descr="http://www.clipartbest.com/cliparts/7ca/j7r/7caj7rzcA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9672" y="2464387"/>
            <a:ext cx="1341120" cy="980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6" descr="http://www.uksap.ru/content/top_navigation/new/UMO/file_text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419" y="3297122"/>
            <a:ext cx="747077" cy="747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16" descr="https://biwizard.files.wordpress.com/2013/05/bi-icon.png?w=432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3786" y="4187045"/>
            <a:ext cx="1972691" cy="1972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14" descr="http://2.bp.blogspot.com/-ixUuunnRXDw/T7VgRSAqz1I/AAAAAAAAAOI/z6VRKZChEx0/s1600/server+rack.png"/>
          <p:cNvPicPr>
            <a:picLocks noChangeAspect="1" noChangeArrowheads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2979" y="3368619"/>
            <a:ext cx="1991440" cy="2064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10" descr="http://www.balasubramanyamlanka.com/wp-content/uploads/2015/04/hadoop-history.png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7984" y="4400849"/>
            <a:ext cx="745623" cy="715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1" name="Straight Connector 17"/>
          <p:cNvCxnSpPr/>
          <p:nvPr/>
        </p:nvCxnSpPr>
        <p:spPr bwMode="auto">
          <a:xfrm>
            <a:off x="2207385" y="3297122"/>
            <a:ext cx="643180" cy="747078"/>
          </a:xfrm>
          <a:prstGeom prst="line">
            <a:avLst/>
          </a:prstGeom>
          <a:solidFill>
            <a:schemeClr val="accent1"/>
          </a:solidFill>
          <a:ln w="12700" cap="sq" cmpd="sng" algn="ctr">
            <a:solidFill>
              <a:schemeClr val="tx1">
                <a:lumMod val="50000"/>
                <a:lumOff val="50000"/>
              </a:schemeClr>
            </a:solidFill>
            <a:prstDash val="sysDot"/>
            <a:round/>
            <a:headEnd type="none" w="med" len="med"/>
            <a:tailEnd type="none"/>
          </a:ln>
          <a:effectLst/>
        </p:spPr>
      </p:cxnSp>
      <p:cxnSp>
        <p:nvCxnSpPr>
          <p:cNvPr id="42" name="Straight Connector 18"/>
          <p:cNvCxnSpPr/>
          <p:nvPr/>
        </p:nvCxnSpPr>
        <p:spPr bwMode="auto">
          <a:xfrm>
            <a:off x="1697692" y="3953659"/>
            <a:ext cx="831283" cy="308966"/>
          </a:xfrm>
          <a:prstGeom prst="line">
            <a:avLst/>
          </a:prstGeom>
          <a:solidFill>
            <a:schemeClr val="accent1"/>
          </a:solidFill>
          <a:ln w="12700" cap="sq" cmpd="sng" algn="ctr">
            <a:solidFill>
              <a:schemeClr val="tx1">
                <a:lumMod val="50000"/>
                <a:lumOff val="50000"/>
              </a:schemeClr>
            </a:solidFill>
            <a:prstDash val="sysDot"/>
            <a:round/>
            <a:headEnd type="none" w="med" len="med"/>
            <a:tailEnd type="none"/>
          </a:ln>
          <a:effectLst/>
        </p:spPr>
      </p:cxnSp>
      <p:cxnSp>
        <p:nvCxnSpPr>
          <p:cNvPr id="43" name="Straight Connector 19"/>
          <p:cNvCxnSpPr>
            <a:stCxn id="31" idx="3"/>
          </p:cNvCxnSpPr>
          <p:nvPr/>
        </p:nvCxnSpPr>
        <p:spPr bwMode="auto">
          <a:xfrm flipV="1">
            <a:off x="1763735" y="4596838"/>
            <a:ext cx="765240" cy="250169"/>
          </a:xfrm>
          <a:prstGeom prst="line">
            <a:avLst/>
          </a:prstGeom>
          <a:solidFill>
            <a:schemeClr val="accent1"/>
          </a:solidFill>
          <a:ln w="12700" cap="sq" cmpd="sng" algn="ctr">
            <a:solidFill>
              <a:schemeClr val="tx1">
                <a:lumMod val="50000"/>
                <a:lumOff val="50000"/>
              </a:schemeClr>
            </a:solidFill>
            <a:prstDash val="sysDot"/>
            <a:round/>
            <a:headEnd type="none" w="med" len="med"/>
            <a:tailEnd type="none"/>
          </a:ln>
          <a:effectLst/>
        </p:spPr>
      </p:cxnSp>
      <p:cxnSp>
        <p:nvCxnSpPr>
          <p:cNvPr id="44" name="Straight Connector 20"/>
          <p:cNvCxnSpPr/>
          <p:nvPr/>
        </p:nvCxnSpPr>
        <p:spPr bwMode="auto">
          <a:xfrm flipV="1">
            <a:off x="2207385" y="4705208"/>
            <a:ext cx="743919" cy="1137139"/>
          </a:xfrm>
          <a:prstGeom prst="line">
            <a:avLst/>
          </a:prstGeom>
          <a:solidFill>
            <a:schemeClr val="accent1"/>
          </a:solidFill>
          <a:ln w="12700" cap="sq" cmpd="sng" algn="ctr">
            <a:solidFill>
              <a:schemeClr val="tx1">
                <a:lumMod val="50000"/>
                <a:lumOff val="50000"/>
              </a:schemeClr>
            </a:solidFill>
            <a:prstDash val="sysDot"/>
            <a:round/>
            <a:headEnd type="none" w="med" len="med"/>
            <a:tailEnd type="none"/>
          </a:ln>
          <a:effectLst/>
        </p:spPr>
      </p:cxnSp>
      <p:cxnSp>
        <p:nvCxnSpPr>
          <p:cNvPr id="45" name="Straight Connector 21"/>
          <p:cNvCxnSpPr/>
          <p:nvPr/>
        </p:nvCxnSpPr>
        <p:spPr bwMode="auto">
          <a:xfrm>
            <a:off x="3809121" y="4400849"/>
            <a:ext cx="692013" cy="0"/>
          </a:xfrm>
          <a:prstGeom prst="line">
            <a:avLst/>
          </a:prstGeom>
          <a:solidFill>
            <a:schemeClr val="accent1"/>
          </a:solidFill>
          <a:ln w="12700" cap="sq" cmpd="sng" algn="ctr">
            <a:solidFill>
              <a:schemeClr val="tx1">
                <a:lumMod val="50000"/>
                <a:lumOff val="50000"/>
              </a:schemeClr>
            </a:solidFill>
            <a:prstDash val="sysDot"/>
            <a:round/>
            <a:headEnd type="none" w="med" len="med"/>
            <a:tailEnd type="none"/>
          </a:ln>
          <a:effectLst/>
        </p:spPr>
      </p:cxnSp>
      <p:cxnSp>
        <p:nvCxnSpPr>
          <p:cNvPr id="46" name="Straight Connector 22"/>
          <p:cNvCxnSpPr/>
          <p:nvPr/>
        </p:nvCxnSpPr>
        <p:spPr bwMode="auto">
          <a:xfrm>
            <a:off x="6701894" y="4999363"/>
            <a:ext cx="1131376" cy="0"/>
          </a:xfrm>
          <a:prstGeom prst="line">
            <a:avLst/>
          </a:prstGeom>
          <a:solidFill>
            <a:schemeClr val="accent1"/>
          </a:solidFill>
          <a:ln w="12700" cap="sq" cmpd="sng" algn="ctr">
            <a:solidFill>
              <a:schemeClr val="tx1">
                <a:lumMod val="50000"/>
                <a:lumOff val="50000"/>
              </a:schemeClr>
            </a:solidFill>
            <a:prstDash val="sysDot"/>
            <a:round/>
            <a:headEnd type="none" w="med" len="med"/>
            <a:tailEnd type="none"/>
          </a:ln>
          <a:effectLst/>
        </p:spPr>
      </p:cxnSp>
      <p:cxnSp>
        <p:nvCxnSpPr>
          <p:cNvPr id="47" name="Straight Connector 22"/>
          <p:cNvCxnSpPr/>
          <p:nvPr/>
        </p:nvCxnSpPr>
        <p:spPr bwMode="auto">
          <a:xfrm>
            <a:off x="6628441" y="3868404"/>
            <a:ext cx="1131376" cy="0"/>
          </a:xfrm>
          <a:prstGeom prst="line">
            <a:avLst/>
          </a:prstGeom>
          <a:solidFill>
            <a:schemeClr val="accent1"/>
          </a:solidFill>
          <a:ln w="12700" cap="sq" cmpd="sng" algn="ctr">
            <a:solidFill>
              <a:schemeClr val="tx1">
                <a:lumMod val="50000"/>
                <a:lumOff val="50000"/>
              </a:schemeClr>
            </a:solidFill>
            <a:prstDash val="sysDot"/>
            <a:round/>
            <a:headEnd type="none" w="med" len="med"/>
            <a:tailEnd type="none"/>
          </a:ln>
          <a:effectLst/>
        </p:spPr>
      </p:cxnSp>
      <p:pic>
        <p:nvPicPr>
          <p:cNvPr id="48" name="그림 47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415504" y="3182456"/>
            <a:ext cx="962025" cy="400050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753030" y="4200824"/>
            <a:ext cx="962025" cy="400050"/>
          </a:xfrm>
          <a:prstGeom prst="rect">
            <a:avLst/>
          </a:prstGeom>
        </p:spPr>
      </p:pic>
      <p:pic>
        <p:nvPicPr>
          <p:cNvPr id="59" name="그림 58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695523" y="3630228"/>
            <a:ext cx="962025" cy="400050"/>
          </a:xfrm>
          <a:prstGeom prst="rect">
            <a:avLst/>
          </a:prstGeom>
        </p:spPr>
      </p:pic>
      <p:pic>
        <p:nvPicPr>
          <p:cNvPr id="60" name="그림 59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797792" y="4841097"/>
            <a:ext cx="962025" cy="400050"/>
          </a:xfrm>
          <a:prstGeom prst="rect">
            <a:avLst/>
          </a:prstGeom>
        </p:spPr>
      </p:pic>
      <p:pic>
        <p:nvPicPr>
          <p:cNvPr id="61" name="Picture 2" descr="https://intranet.syncsort.com/Marketing/DI/Collateral%20and%20Graphics/Herbert%20the%20Syncsort%20Elephant/Herbert%20transparent%20backgrounds/Herbert-at-His-Desk.png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5918" y="4719207"/>
            <a:ext cx="1704191" cy="1704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9025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16972" y="339729"/>
            <a:ext cx="8543925" cy="625473"/>
          </a:xfrm>
        </p:spPr>
        <p:txBody>
          <a:bodyPr>
            <a:normAutofit/>
          </a:bodyPr>
          <a:lstStyle/>
          <a:p>
            <a:r>
              <a:rPr lang="ko-KR" altLang="en-US" sz="2600" b="1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적용 분야</a:t>
            </a:r>
            <a:endParaRPr lang="en-US" sz="2600" b="1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50" name="Picture 11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10428" y="2177799"/>
            <a:ext cx="459150" cy="459148"/>
          </a:xfrm>
          <a:prstGeom prst="rect">
            <a:avLst/>
          </a:prstGeom>
        </p:spPr>
      </p:pic>
      <p:pic>
        <p:nvPicPr>
          <p:cNvPr id="51" name="Picture 10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8758" y="1973835"/>
            <a:ext cx="522022" cy="663151"/>
          </a:xfrm>
          <a:prstGeom prst="rect">
            <a:avLst/>
          </a:prstGeom>
        </p:spPr>
      </p:pic>
      <p:pic>
        <p:nvPicPr>
          <p:cNvPr id="52" name="Picture 10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20730" y="2751426"/>
            <a:ext cx="1291170" cy="776330"/>
          </a:xfrm>
          <a:prstGeom prst="rect">
            <a:avLst/>
          </a:prstGeom>
        </p:spPr>
      </p:pic>
      <p:pic>
        <p:nvPicPr>
          <p:cNvPr id="53" name="Picture 65" descr="Database-1-128x128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53145" y="2573024"/>
            <a:ext cx="375711" cy="375710"/>
          </a:xfrm>
          <a:prstGeom prst="rect">
            <a:avLst/>
          </a:prstGeom>
        </p:spPr>
      </p:pic>
      <p:pic>
        <p:nvPicPr>
          <p:cNvPr id="54" name="Picture 66" descr="Database-1-128x128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2873" y="2573354"/>
            <a:ext cx="375711" cy="375710"/>
          </a:xfrm>
          <a:prstGeom prst="rect">
            <a:avLst/>
          </a:prstGeom>
        </p:spPr>
      </p:pic>
      <p:pic>
        <p:nvPicPr>
          <p:cNvPr id="55" name="Picture 7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50759" y="2459330"/>
            <a:ext cx="562442" cy="562441"/>
          </a:xfrm>
          <a:prstGeom prst="rect">
            <a:avLst/>
          </a:prstGeom>
        </p:spPr>
      </p:pic>
      <p:pic>
        <p:nvPicPr>
          <p:cNvPr id="56" name="Picture 8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82224" y="2853135"/>
            <a:ext cx="561598" cy="561598"/>
          </a:xfrm>
          <a:prstGeom prst="rect">
            <a:avLst/>
          </a:prstGeom>
        </p:spPr>
      </p:pic>
      <p:sp>
        <p:nvSpPr>
          <p:cNvPr id="57" name="TextBox 56"/>
          <p:cNvSpPr txBox="1"/>
          <p:nvPr/>
        </p:nvSpPr>
        <p:spPr>
          <a:xfrm>
            <a:off x="816982" y="1400542"/>
            <a:ext cx="1460026" cy="374566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91435" tIns="45718" rIns="91435" bIns="45718" rtlCol="0">
            <a:spAutoFit/>
          </a:bodyPr>
          <a:lstStyle>
            <a:defPPr>
              <a:defRPr lang="en-US"/>
            </a:defPPr>
            <a:lvl1pPr algn="ctr">
              <a:defRPr sz="1600">
                <a:latin typeface="Calibri"/>
                <a:cs typeface="Calibri"/>
              </a:defRPr>
            </a:lvl1pPr>
          </a:lstStyle>
          <a:p>
            <a:pPr defTabSz="914353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</a:rPr>
              <a:t>Data Sources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4777558" y="1418511"/>
            <a:ext cx="2480734" cy="33855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91435" tIns="45718" rIns="91435" bIns="45718" rtlCol="0">
            <a:spAutoFit/>
          </a:bodyPr>
          <a:lstStyle>
            <a:defPPr>
              <a:defRPr lang="en-US"/>
            </a:defPPr>
            <a:lvl1pPr algn="ctr">
              <a:defRPr sz="1600">
                <a:solidFill>
                  <a:schemeClr val="dk1"/>
                </a:solidFill>
                <a:latin typeface="Calibri"/>
                <a:cs typeface="Calibri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pPr defTabSz="914353" fontAlgn="base">
              <a:spcBef>
                <a:spcPct val="0"/>
              </a:spcBef>
              <a:spcAft>
                <a:spcPct val="0"/>
              </a:spcAft>
            </a:pPr>
            <a:r>
              <a:rPr lang="en-US" dirty="0" smtClean="0">
                <a:solidFill>
                  <a:srgbClr val="000000"/>
                </a:solidFill>
              </a:rPr>
              <a:t>Data Warehouse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7636933" y="1405510"/>
            <a:ext cx="1930350" cy="33855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91435" tIns="45718" rIns="91435" bIns="45718" rtlCol="0">
            <a:spAutoFit/>
          </a:bodyPr>
          <a:lstStyle>
            <a:defPPr>
              <a:defRPr lang="en-US"/>
            </a:defPPr>
            <a:lvl1pPr algn="ctr">
              <a:defRPr sz="1600">
                <a:solidFill>
                  <a:schemeClr val="dk1"/>
                </a:solidFill>
                <a:latin typeface="Calibri"/>
                <a:cs typeface="Calibri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pPr defTabSz="914353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</a:rPr>
              <a:t>Business Intelligence</a:t>
            </a:r>
          </a:p>
        </p:txBody>
      </p:sp>
      <p:sp>
        <p:nvSpPr>
          <p:cNvPr id="63" name="Rounded Rectangle 129"/>
          <p:cNvSpPr/>
          <p:nvPr/>
        </p:nvSpPr>
        <p:spPr bwMode="auto">
          <a:xfrm>
            <a:off x="3230334" y="2374575"/>
            <a:ext cx="627315" cy="571831"/>
          </a:xfrm>
          <a:prstGeom prst="roundRect">
            <a:avLst>
              <a:gd name="adj" fmla="val 8434"/>
            </a:avLst>
          </a:prstGeom>
          <a:gradFill>
            <a:gsLst>
              <a:gs pos="25000">
                <a:srgbClr val="FF6600"/>
              </a:gs>
              <a:gs pos="100000">
                <a:srgbClr val="FFC000">
                  <a:alpha val="25000"/>
                </a:srgbClr>
              </a:gs>
            </a:gsLst>
            <a:lin ang="5400000" scaled="1"/>
          </a:gradFill>
          <a:ln w="9525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35" tIns="45718" rIns="91435" bIns="45718" numCol="1" rtlCol="0" anchor="t" anchorCtr="0" compatLnSpc="1">
            <a:prstTxWarp prst="textNoShape">
              <a:avLst/>
            </a:prstTxWarp>
          </a:bodyPr>
          <a:lstStyle/>
          <a:p>
            <a:pPr defTabSz="914353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pic>
        <p:nvPicPr>
          <p:cNvPr id="64" name="Picture 130" descr="Gear-64.pn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17776" y="2527992"/>
            <a:ext cx="448626" cy="408946"/>
          </a:xfrm>
          <a:prstGeom prst="rect">
            <a:avLst/>
          </a:prstGeom>
        </p:spPr>
      </p:pic>
      <p:sp>
        <p:nvSpPr>
          <p:cNvPr id="65" name="TextBox 64"/>
          <p:cNvSpPr txBox="1"/>
          <p:nvPr/>
        </p:nvSpPr>
        <p:spPr>
          <a:xfrm>
            <a:off x="3230334" y="2360672"/>
            <a:ext cx="627315" cy="261606"/>
          </a:xfrm>
          <a:prstGeom prst="rect">
            <a:avLst/>
          </a:prstGeom>
          <a:noFill/>
        </p:spPr>
        <p:txBody>
          <a:bodyPr wrap="square" lIns="91435" tIns="45718" rIns="91435" bIns="45718" rtlCol="0">
            <a:spAutoFit/>
          </a:bodyPr>
          <a:lstStyle/>
          <a:p>
            <a:pPr algn="ctr" defTabSz="914353" fontAlgn="base">
              <a:spcBef>
                <a:spcPct val="0"/>
              </a:spcBef>
              <a:spcAft>
                <a:spcPct val="0"/>
              </a:spcAft>
            </a:pPr>
            <a:r>
              <a:rPr lang="en-US" sz="1100" dirty="0">
                <a:solidFill>
                  <a:srgbClr val="000000"/>
                </a:solidFill>
                <a:latin typeface="Calibri"/>
                <a:cs typeface="Calibri"/>
              </a:rPr>
              <a:t>ETL</a:t>
            </a:r>
          </a:p>
        </p:txBody>
      </p:sp>
      <p:sp>
        <p:nvSpPr>
          <p:cNvPr id="66" name="Can 133"/>
          <p:cNvSpPr/>
          <p:nvPr/>
        </p:nvSpPr>
        <p:spPr bwMode="auto">
          <a:xfrm>
            <a:off x="4928667" y="2269629"/>
            <a:ext cx="2204267" cy="864343"/>
          </a:xfrm>
          <a:prstGeom prst="can">
            <a:avLst>
              <a:gd name="adj" fmla="val 18016"/>
            </a:avLst>
          </a:prstGeom>
          <a:gradFill flip="none" rotWithShape="1">
            <a:gsLst>
              <a:gs pos="25000">
                <a:srgbClr val="FFC000"/>
              </a:gs>
              <a:gs pos="100000">
                <a:srgbClr val="FFC000">
                  <a:alpha val="25000"/>
                </a:srgbClr>
              </a:gs>
            </a:gsLst>
            <a:lin ang="5400000" scaled="1"/>
            <a:tileRect/>
          </a:gradFill>
          <a:ln w="9525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35" tIns="45718" rIns="91435" bIns="45718" numCol="1" rtlCol="0" anchor="t" anchorCtr="0" compatLnSpc="1">
            <a:prstTxWarp prst="textNoShape">
              <a:avLst/>
            </a:prstTxWarp>
          </a:bodyPr>
          <a:lstStyle/>
          <a:p>
            <a:pPr defTabSz="914353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cxnSp>
        <p:nvCxnSpPr>
          <p:cNvPr id="67" name="Straight Connector 136"/>
          <p:cNvCxnSpPr/>
          <p:nvPr/>
        </p:nvCxnSpPr>
        <p:spPr bwMode="auto">
          <a:xfrm>
            <a:off x="6027544" y="2531247"/>
            <a:ext cx="0" cy="500827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404040"/>
            </a:solidFill>
            <a:prstDash val="solid"/>
            <a:round/>
            <a:headEnd type="none" w="med" len="med"/>
            <a:tailEnd type="none"/>
          </a:ln>
          <a:effectLst/>
        </p:spPr>
      </p:cxnSp>
      <p:pic>
        <p:nvPicPr>
          <p:cNvPr id="68" name="Picture 171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246692" y="2095534"/>
            <a:ext cx="1168400" cy="781198"/>
          </a:xfrm>
          <a:prstGeom prst="rect">
            <a:avLst/>
          </a:prstGeom>
        </p:spPr>
      </p:pic>
      <p:pic>
        <p:nvPicPr>
          <p:cNvPr id="69" name="Picture 170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559964" y="2543624"/>
            <a:ext cx="999066" cy="907924"/>
          </a:xfrm>
          <a:prstGeom prst="rect">
            <a:avLst/>
          </a:prstGeom>
        </p:spPr>
      </p:pic>
      <p:sp>
        <p:nvSpPr>
          <p:cNvPr id="70" name="TextBox 69"/>
          <p:cNvSpPr txBox="1"/>
          <p:nvPr/>
        </p:nvSpPr>
        <p:spPr>
          <a:xfrm>
            <a:off x="2939965" y="1418511"/>
            <a:ext cx="1204252" cy="338554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91435" tIns="45718" rIns="91435" bIns="45718" rtlCol="0">
            <a:spAutoFit/>
          </a:bodyPr>
          <a:lstStyle/>
          <a:p>
            <a:pPr algn="ctr" defTabSz="914353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  <a:latin typeface="Calibri"/>
                <a:cs typeface="Calibri"/>
              </a:rPr>
              <a:t>ETL</a:t>
            </a:r>
          </a:p>
        </p:txBody>
      </p:sp>
      <p:grpSp>
        <p:nvGrpSpPr>
          <p:cNvPr id="71" name="Group 187"/>
          <p:cNvGrpSpPr/>
          <p:nvPr/>
        </p:nvGrpSpPr>
        <p:grpSpPr>
          <a:xfrm>
            <a:off x="3947706" y="2515967"/>
            <a:ext cx="839454" cy="292896"/>
            <a:chOff x="2209800" y="2633184"/>
            <a:chExt cx="411480" cy="292896"/>
          </a:xfrm>
        </p:grpSpPr>
        <p:cxnSp>
          <p:nvCxnSpPr>
            <p:cNvPr id="72" name="Straight Arrow Connector 188"/>
            <p:cNvCxnSpPr/>
            <p:nvPr/>
          </p:nvCxnSpPr>
          <p:spPr bwMode="auto">
            <a:xfrm>
              <a:off x="2213512" y="2633184"/>
              <a:ext cx="407768" cy="0"/>
            </a:xfrm>
            <a:prstGeom prst="straightConnector1">
              <a:avLst/>
            </a:prstGeom>
            <a:solidFill>
              <a:schemeClr val="accent1"/>
            </a:solidFill>
            <a:ln w="15875" cap="flat" cmpd="sng" algn="ctr">
              <a:gradFill flip="none" rotWithShape="1">
                <a:gsLst>
                  <a:gs pos="25000">
                    <a:schemeClr val="accent1"/>
                  </a:gs>
                  <a:gs pos="100000">
                    <a:schemeClr val="bg1"/>
                  </a:gs>
                </a:gsLst>
                <a:lin ang="10800000" scaled="1"/>
                <a:tileRect/>
              </a:gra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73" name="Straight Arrow Connector 189"/>
            <p:cNvCxnSpPr/>
            <p:nvPr/>
          </p:nvCxnSpPr>
          <p:spPr bwMode="auto">
            <a:xfrm>
              <a:off x="2213512" y="2781300"/>
              <a:ext cx="407768" cy="0"/>
            </a:xfrm>
            <a:prstGeom prst="straightConnector1">
              <a:avLst/>
            </a:prstGeom>
            <a:solidFill>
              <a:schemeClr val="accent1"/>
            </a:solidFill>
            <a:ln w="15875" cap="flat" cmpd="sng" algn="ctr">
              <a:gradFill flip="none" rotWithShape="1">
                <a:gsLst>
                  <a:gs pos="25000">
                    <a:schemeClr val="accent1"/>
                  </a:gs>
                  <a:gs pos="100000">
                    <a:schemeClr val="bg1"/>
                  </a:gs>
                </a:gsLst>
                <a:lin ang="10800000" scaled="1"/>
                <a:tileRect/>
              </a:gra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74" name="Straight Arrow Connector 190"/>
            <p:cNvCxnSpPr/>
            <p:nvPr/>
          </p:nvCxnSpPr>
          <p:spPr bwMode="auto">
            <a:xfrm>
              <a:off x="2209800" y="2926080"/>
              <a:ext cx="407768" cy="0"/>
            </a:xfrm>
            <a:prstGeom prst="straightConnector1">
              <a:avLst/>
            </a:prstGeom>
            <a:solidFill>
              <a:schemeClr val="accent1"/>
            </a:solidFill>
            <a:ln w="15875" cap="flat" cmpd="sng" algn="ctr">
              <a:gradFill flip="none" rotWithShape="1">
                <a:gsLst>
                  <a:gs pos="25000">
                    <a:schemeClr val="accent1"/>
                  </a:gs>
                  <a:gs pos="100000">
                    <a:schemeClr val="bg1"/>
                  </a:gs>
                </a:gsLst>
                <a:lin ang="10800000" scaled="1"/>
                <a:tileRect/>
              </a:gra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grpSp>
        <p:nvGrpSpPr>
          <p:cNvPr id="75" name="Group 191"/>
          <p:cNvGrpSpPr/>
          <p:nvPr/>
        </p:nvGrpSpPr>
        <p:grpSpPr>
          <a:xfrm>
            <a:off x="7219718" y="2508904"/>
            <a:ext cx="539737" cy="292896"/>
            <a:chOff x="2209800" y="2633184"/>
            <a:chExt cx="411480" cy="292896"/>
          </a:xfrm>
        </p:grpSpPr>
        <p:cxnSp>
          <p:nvCxnSpPr>
            <p:cNvPr id="76" name="Straight Arrow Connector 192"/>
            <p:cNvCxnSpPr/>
            <p:nvPr/>
          </p:nvCxnSpPr>
          <p:spPr bwMode="auto">
            <a:xfrm>
              <a:off x="2213512" y="2633184"/>
              <a:ext cx="407768" cy="0"/>
            </a:xfrm>
            <a:prstGeom prst="straightConnector1">
              <a:avLst/>
            </a:prstGeom>
            <a:solidFill>
              <a:schemeClr val="accent1"/>
            </a:solidFill>
            <a:ln w="15875" cap="flat" cmpd="sng" algn="ctr">
              <a:gradFill flip="none" rotWithShape="1">
                <a:gsLst>
                  <a:gs pos="25000">
                    <a:schemeClr val="accent1"/>
                  </a:gs>
                  <a:gs pos="100000">
                    <a:schemeClr val="bg1"/>
                  </a:gs>
                </a:gsLst>
                <a:lin ang="10800000" scaled="1"/>
                <a:tileRect/>
              </a:gra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77" name="Straight Arrow Connector 193"/>
            <p:cNvCxnSpPr/>
            <p:nvPr/>
          </p:nvCxnSpPr>
          <p:spPr bwMode="auto">
            <a:xfrm>
              <a:off x="2213512" y="2781300"/>
              <a:ext cx="407768" cy="0"/>
            </a:xfrm>
            <a:prstGeom prst="straightConnector1">
              <a:avLst/>
            </a:prstGeom>
            <a:solidFill>
              <a:schemeClr val="accent1"/>
            </a:solidFill>
            <a:ln w="15875" cap="flat" cmpd="sng" algn="ctr">
              <a:gradFill flip="none" rotWithShape="1">
                <a:gsLst>
                  <a:gs pos="25000">
                    <a:schemeClr val="accent1"/>
                  </a:gs>
                  <a:gs pos="100000">
                    <a:schemeClr val="bg1"/>
                  </a:gs>
                </a:gsLst>
                <a:lin ang="10800000" scaled="1"/>
                <a:tileRect/>
              </a:gra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78" name="Straight Arrow Connector 194"/>
            <p:cNvCxnSpPr/>
            <p:nvPr/>
          </p:nvCxnSpPr>
          <p:spPr bwMode="auto">
            <a:xfrm>
              <a:off x="2209800" y="2926080"/>
              <a:ext cx="407768" cy="0"/>
            </a:xfrm>
            <a:prstGeom prst="straightConnector1">
              <a:avLst/>
            </a:prstGeom>
            <a:solidFill>
              <a:schemeClr val="accent1"/>
            </a:solidFill>
            <a:ln w="15875" cap="flat" cmpd="sng" algn="ctr">
              <a:gradFill flip="none" rotWithShape="1">
                <a:gsLst>
                  <a:gs pos="25000">
                    <a:schemeClr val="accent1"/>
                  </a:gs>
                  <a:gs pos="100000">
                    <a:schemeClr val="bg1"/>
                  </a:gs>
                </a:gsLst>
                <a:lin ang="10800000" scaled="1"/>
                <a:tileRect/>
              </a:gra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sp>
        <p:nvSpPr>
          <p:cNvPr id="79" name="Rounded Rectangle 40"/>
          <p:cNvSpPr/>
          <p:nvPr/>
        </p:nvSpPr>
        <p:spPr bwMode="auto">
          <a:xfrm>
            <a:off x="5151266" y="2487011"/>
            <a:ext cx="627315" cy="571831"/>
          </a:xfrm>
          <a:prstGeom prst="roundRect">
            <a:avLst>
              <a:gd name="adj" fmla="val 8434"/>
            </a:avLst>
          </a:prstGeom>
          <a:gradFill>
            <a:gsLst>
              <a:gs pos="25000">
                <a:srgbClr val="FF6600"/>
              </a:gs>
              <a:gs pos="100000">
                <a:srgbClr val="FFC000">
                  <a:alpha val="25000"/>
                </a:srgbClr>
              </a:gs>
            </a:gsLst>
            <a:lin ang="5400000" scaled="1"/>
          </a:gradFill>
          <a:ln w="9525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35" tIns="45718" rIns="91435" bIns="45718" numCol="1" rtlCol="0" anchor="t" anchorCtr="0" compatLnSpc="1">
            <a:prstTxWarp prst="textNoShape">
              <a:avLst/>
            </a:prstTxWarp>
          </a:bodyPr>
          <a:lstStyle/>
          <a:p>
            <a:pPr defTabSz="914353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pic>
        <p:nvPicPr>
          <p:cNvPr id="80" name="Picture 41" descr="Gear-64.pn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47286" y="2486883"/>
            <a:ext cx="448626" cy="408946"/>
          </a:xfrm>
          <a:prstGeom prst="rect">
            <a:avLst/>
          </a:prstGeom>
        </p:spPr>
      </p:pic>
      <p:sp>
        <p:nvSpPr>
          <p:cNvPr id="81" name="TextBox 80"/>
          <p:cNvSpPr txBox="1"/>
          <p:nvPr/>
        </p:nvSpPr>
        <p:spPr>
          <a:xfrm>
            <a:off x="5157945" y="2826019"/>
            <a:ext cx="627315" cy="261606"/>
          </a:xfrm>
          <a:prstGeom prst="rect">
            <a:avLst/>
          </a:prstGeom>
          <a:noFill/>
        </p:spPr>
        <p:txBody>
          <a:bodyPr wrap="square" lIns="91435" tIns="45718" rIns="91435" bIns="45718" rtlCol="0">
            <a:spAutoFit/>
          </a:bodyPr>
          <a:lstStyle/>
          <a:p>
            <a:pPr algn="ctr" defTabSz="914353" fontAlgn="base">
              <a:spcBef>
                <a:spcPct val="0"/>
              </a:spcBef>
              <a:spcAft>
                <a:spcPct val="0"/>
              </a:spcAft>
            </a:pPr>
            <a:r>
              <a:rPr lang="en-US" sz="1100" dirty="0">
                <a:solidFill>
                  <a:srgbClr val="000000"/>
                </a:solidFill>
                <a:latin typeface="Calibri"/>
                <a:cs typeface="Calibri"/>
              </a:rPr>
              <a:t>ELT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6097234" y="2478758"/>
            <a:ext cx="874965" cy="611705"/>
          </a:xfrm>
          <a:prstGeom prst="rect">
            <a:avLst/>
          </a:prstGeom>
          <a:noFill/>
        </p:spPr>
        <p:txBody>
          <a:bodyPr wrap="square" lIns="91435" tIns="45718" rIns="91435" bIns="45718" rtlCol="0">
            <a:spAutoFit/>
          </a:bodyPr>
          <a:lstStyle/>
          <a:p>
            <a:pPr algn="ctr" defTabSz="914353" fontAlgn="base">
              <a:spcBef>
                <a:spcPct val="0"/>
              </a:spcBef>
              <a:spcAft>
                <a:spcPct val="0"/>
              </a:spcAft>
            </a:pPr>
            <a:r>
              <a:rPr lang="en-US" sz="1100" dirty="0">
                <a:solidFill>
                  <a:srgbClr val="000000"/>
                </a:solidFill>
                <a:latin typeface="Calibri"/>
                <a:cs typeface="Calibri"/>
              </a:rPr>
              <a:t>Analytic Query &amp; Reporting</a:t>
            </a:r>
          </a:p>
        </p:txBody>
      </p:sp>
      <p:grpSp>
        <p:nvGrpSpPr>
          <p:cNvPr id="83" name="Group 43"/>
          <p:cNvGrpSpPr/>
          <p:nvPr/>
        </p:nvGrpSpPr>
        <p:grpSpPr>
          <a:xfrm>
            <a:off x="2237348" y="2517636"/>
            <a:ext cx="839454" cy="292896"/>
            <a:chOff x="2209800" y="2633184"/>
            <a:chExt cx="411480" cy="292896"/>
          </a:xfrm>
        </p:grpSpPr>
        <p:cxnSp>
          <p:nvCxnSpPr>
            <p:cNvPr id="84" name="Straight Arrow Connector 44"/>
            <p:cNvCxnSpPr/>
            <p:nvPr/>
          </p:nvCxnSpPr>
          <p:spPr bwMode="auto">
            <a:xfrm>
              <a:off x="2213512" y="2633184"/>
              <a:ext cx="407768" cy="0"/>
            </a:xfrm>
            <a:prstGeom prst="straightConnector1">
              <a:avLst/>
            </a:prstGeom>
            <a:solidFill>
              <a:schemeClr val="accent1"/>
            </a:solidFill>
            <a:ln w="15875" cap="flat" cmpd="sng" algn="ctr">
              <a:gradFill flip="none" rotWithShape="1">
                <a:gsLst>
                  <a:gs pos="25000">
                    <a:schemeClr val="accent1"/>
                  </a:gs>
                  <a:gs pos="100000">
                    <a:schemeClr val="bg1"/>
                  </a:gs>
                </a:gsLst>
                <a:lin ang="10800000" scaled="1"/>
                <a:tileRect/>
              </a:gra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85" name="Straight Arrow Connector 45"/>
            <p:cNvCxnSpPr/>
            <p:nvPr/>
          </p:nvCxnSpPr>
          <p:spPr bwMode="auto">
            <a:xfrm>
              <a:off x="2213512" y="2781300"/>
              <a:ext cx="407768" cy="0"/>
            </a:xfrm>
            <a:prstGeom prst="straightConnector1">
              <a:avLst/>
            </a:prstGeom>
            <a:solidFill>
              <a:schemeClr val="accent1"/>
            </a:solidFill>
            <a:ln w="15875" cap="flat" cmpd="sng" algn="ctr">
              <a:gradFill flip="none" rotWithShape="1">
                <a:gsLst>
                  <a:gs pos="25000">
                    <a:schemeClr val="accent1"/>
                  </a:gs>
                  <a:gs pos="100000">
                    <a:schemeClr val="bg1"/>
                  </a:gs>
                </a:gsLst>
                <a:lin ang="10800000" scaled="1"/>
                <a:tileRect/>
              </a:gra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86" name="Straight Arrow Connector 46"/>
            <p:cNvCxnSpPr/>
            <p:nvPr/>
          </p:nvCxnSpPr>
          <p:spPr bwMode="auto">
            <a:xfrm>
              <a:off x="2209800" y="2926080"/>
              <a:ext cx="407768" cy="0"/>
            </a:xfrm>
            <a:prstGeom prst="straightConnector1">
              <a:avLst/>
            </a:prstGeom>
            <a:solidFill>
              <a:schemeClr val="accent1"/>
            </a:solidFill>
            <a:ln w="15875" cap="flat" cmpd="sng" algn="ctr">
              <a:gradFill flip="none" rotWithShape="1">
                <a:gsLst>
                  <a:gs pos="25000">
                    <a:schemeClr val="accent1"/>
                  </a:gs>
                  <a:gs pos="100000">
                    <a:schemeClr val="bg1"/>
                  </a:gs>
                </a:gsLst>
                <a:lin ang="10800000" scaled="1"/>
                <a:tileRect/>
              </a:gra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cxnSp>
        <p:nvCxnSpPr>
          <p:cNvPr id="87" name="Straight Connector 4"/>
          <p:cNvCxnSpPr/>
          <p:nvPr/>
        </p:nvCxnSpPr>
        <p:spPr bwMode="auto">
          <a:xfrm>
            <a:off x="684714" y="3652090"/>
            <a:ext cx="8915400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88" name="TextBox 87"/>
          <p:cNvSpPr txBox="1"/>
          <p:nvPr/>
        </p:nvSpPr>
        <p:spPr>
          <a:xfrm rot="16200000">
            <a:off x="-179959" y="2166384"/>
            <a:ext cx="1269713" cy="46166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lIns="91435" tIns="45718" rIns="91435" bIns="45718" rtlCol="0">
            <a:spAutoFit/>
          </a:bodyPr>
          <a:lstStyle/>
          <a:p>
            <a:pPr algn="ctr" defTabSz="914353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000000">
                    <a:lumMod val="85000"/>
                    <a:lumOff val="15000"/>
                  </a:srgbClr>
                </a:solidFill>
                <a:latin typeface="Calibri"/>
                <a:cs typeface="Calibri"/>
              </a:rPr>
              <a:t>Before</a:t>
            </a:r>
          </a:p>
        </p:txBody>
      </p:sp>
      <p:grpSp>
        <p:nvGrpSpPr>
          <p:cNvPr id="89" name="Group 102"/>
          <p:cNvGrpSpPr/>
          <p:nvPr/>
        </p:nvGrpSpPr>
        <p:grpSpPr>
          <a:xfrm>
            <a:off x="224060" y="3916412"/>
            <a:ext cx="9411940" cy="2127233"/>
            <a:chOff x="206823" y="3789393"/>
            <a:chExt cx="8687944" cy="2127233"/>
          </a:xfrm>
        </p:grpSpPr>
        <p:cxnSp>
          <p:nvCxnSpPr>
            <p:cNvPr id="90" name="Straight Arrow Connector 104"/>
            <p:cNvCxnSpPr/>
            <p:nvPr/>
          </p:nvCxnSpPr>
          <p:spPr bwMode="auto">
            <a:xfrm>
              <a:off x="3636126" y="5708210"/>
              <a:ext cx="3657600" cy="0"/>
            </a:xfrm>
            <a:prstGeom prst="straightConnector1">
              <a:avLst/>
            </a:prstGeom>
            <a:solidFill>
              <a:schemeClr val="accent1"/>
            </a:solidFill>
            <a:ln w="15875" cap="flat" cmpd="sng" algn="ctr">
              <a:gradFill flip="none" rotWithShape="1">
                <a:gsLst>
                  <a:gs pos="25000">
                    <a:schemeClr val="accent1"/>
                  </a:gs>
                  <a:gs pos="100000">
                    <a:schemeClr val="bg1"/>
                  </a:gs>
                </a:gsLst>
                <a:lin ang="10800000" scaled="1"/>
                <a:tileRect/>
              </a:gradFill>
              <a:prstDash val="solid"/>
              <a:round/>
              <a:headEnd type="none" w="med" len="med"/>
              <a:tailEnd type="arrow"/>
            </a:ln>
            <a:effectLst/>
          </p:spPr>
        </p:cxnSp>
        <p:pic>
          <p:nvPicPr>
            <p:cNvPr id="91" name="Picture 10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65288" y="4566669"/>
              <a:ext cx="423831" cy="459148"/>
            </a:xfrm>
            <a:prstGeom prst="rect">
              <a:avLst/>
            </a:prstGeom>
          </p:spPr>
        </p:pic>
        <p:pic>
          <p:nvPicPr>
            <p:cNvPr id="92" name="Picture 10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29902" y="4362686"/>
              <a:ext cx="481866" cy="663151"/>
            </a:xfrm>
            <a:prstGeom prst="rect">
              <a:avLst/>
            </a:prstGeom>
          </p:spPr>
        </p:pic>
        <p:pic>
          <p:nvPicPr>
            <p:cNvPr id="93" name="Picture 108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382491" y="5140296"/>
              <a:ext cx="1191849" cy="776330"/>
            </a:xfrm>
            <a:prstGeom prst="rect">
              <a:avLst/>
            </a:prstGeom>
          </p:spPr>
        </p:pic>
        <p:pic>
          <p:nvPicPr>
            <p:cNvPr id="94" name="Picture 109" descr="Database-1-128x128.png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12412" y="4961894"/>
              <a:ext cx="346810" cy="375710"/>
            </a:xfrm>
            <a:prstGeom prst="rect">
              <a:avLst/>
            </a:prstGeom>
          </p:spPr>
        </p:pic>
        <p:pic>
          <p:nvPicPr>
            <p:cNvPr id="95" name="Picture 110" descr="Database-1-128x128.png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726008" y="4962224"/>
              <a:ext cx="346810" cy="375710"/>
            </a:xfrm>
            <a:prstGeom prst="rect">
              <a:avLst/>
            </a:prstGeom>
          </p:spPr>
        </p:pic>
        <p:pic>
          <p:nvPicPr>
            <p:cNvPr id="96" name="Picture 1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56363" y="4848181"/>
              <a:ext cx="519177" cy="562441"/>
            </a:xfrm>
            <a:prstGeom prst="rect">
              <a:avLst/>
            </a:prstGeom>
          </p:spPr>
        </p:pic>
        <p:pic>
          <p:nvPicPr>
            <p:cNvPr id="97" name="Picture 11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62332" y="5242004"/>
              <a:ext cx="518398" cy="561598"/>
            </a:xfrm>
            <a:prstGeom prst="rect">
              <a:avLst/>
            </a:prstGeom>
          </p:spPr>
        </p:pic>
        <p:sp>
          <p:nvSpPr>
            <p:cNvPr id="98" name="TextBox 97"/>
            <p:cNvSpPr txBox="1"/>
            <p:nvPr/>
          </p:nvSpPr>
          <p:spPr>
            <a:xfrm>
              <a:off x="825185" y="3789393"/>
              <a:ext cx="1347716" cy="374571"/>
            </a:xfrm>
            <a:prstGeom prst="round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600">
                  <a:latin typeface="Calibri"/>
                  <a:cs typeface="Calibri"/>
                </a:defRPr>
              </a:lvl1pPr>
            </a:lstStyle>
            <a:p>
              <a:pPr defTabSz="914353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srgbClr val="000000"/>
                  </a:solidFill>
                </a:rPr>
                <a:t>Data Sources</a:t>
              </a:r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4481102" y="3807381"/>
              <a:ext cx="2289908" cy="338554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600">
                  <a:solidFill>
                    <a:schemeClr val="dk1"/>
                  </a:solidFill>
                  <a:latin typeface="Calibri"/>
                  <a:cs typeface="Calibri"/>
                </a:defRPr>
              </a:lvl1pPr>
              <a:lvl2pPr>
                <a:defRPr>
                  <a:solidFill>
                    <a:schemeClr val="dk1"/>
                  </a:solidFill>
                </a:defRPr>
              </a:lvl2pPr>
              <a:lvl3pPr>
                <a:defRPr>
                  <a:solidFill>
                    <a:schemeClr val="dk1"/>
                  </a:solidFill>
                </a:defRPr>
              </a:lvl3pPr>
              <a:lvl4pPr>
                <a:defRPr>
                  <a:solidFill>
                    <a:schemeClr val="dk1"/>
                  </a:solidFill>
                </a:defRPr>
              </a:lvl4pPr>
              <a:lvl5pPr>
                <a:defRPr>
                  <a:solidFill>
                    <a:schemeClr val="dk1"/>
                  </a:solidFill>
                </a:defRPr>
              </a:lvl5pPr>
              <a:lvl6pPr>
                <a:defRPr>
                  <a:solidFill>
                    <a:schemeClr val="dk1"/>
                  </a:solidFill>
                </a:defRPr>
              </a:lvl6pPr>
              <a:lvl7pPr>
                <a:defRPr>
                  <a:solidFill>
                    <a:schemeClr val="dk1"/>
                  </a:solidFill>
                </a:defRPr>
              </a:lvl7pPr>
              <a:lvl8pPr>
                <a:defRPr>
                  <a:solidFill>
                    <a:schemeClr val="dk1"/>
                  </a:solidFill>
                </a:defRPr>
              </a:lvl8pPr>
              <a:lvl9pPr>
                <a:defRPr>
                  <a:solidFill>
                    <a:schemeClr val="dk1"/>
                  </a:solidFill>
                </a:defRPr>
              </a:lvl9pPr>
            </a:lstStyle>
            <a:p>
              <a:pPr defTabSz="914353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 smtClean="0">
                  <a:solidFill>
                    <a:srgbClr val="000000"/>
                  </a:solidFill>
                </a:rPr>
                <a:t>Data Warehouse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00" name="Can 118"/>
            <p:cNvSpPr/>
            <p:nvPr/>
          </p:nvSpPr>
          <p:spPr bwMode="auto">
            <a:xfrm>
              <a:off x="4620587" y="4658479"/>
              <a:ext cx="2034708" cy="864343"/>
            </a:xfrm>
            <a:prstGeom prst="can">
              <a:avLst>
                <a:gd name="adj" fmla="val 18016"/>
              </a:avLst>
            </a:prstGeom>
            <a:gradFill flip="none" rotWithShape="1">
              <a:gsLst>
                <a:gs pos="25000">
                  <a:srgbClr val="FFC000"/>
                </a:gs>
                <a:gs pos="100000">
                  <a:srgbClr val="FFC000">
                    <a:alpha val="25000"/>
                  </a:srgbClr>
                </a:gs>
              </a:gsLst>
              <a:lin ang="5400000" scaled="1"/>
              <a:tileRect/>
            </a:gradFill>
            <a:ln w="9525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353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>
                  <a:solidFill>
                    <a:srgbClr val="000000"/>
                  </a:solidFill>
                  <a:latin typeface="Calibri" pitchFamily="34" charset="0"/>
                </a:rPr>
                <a:t>Analytic Query &amp; Reporting</a:t>
              </a:r>
            </a:p>
          </p:txBody>
        </p:sp>
        <p:pic>
          <p:nvPicPr>
            <p:cNvPr id="101" name="Picture 1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683378" y="4484404"/>
              <a:ext cx="1078523" cy="781198"/>
            </a:xfrm>
            <a:prstGeom prst="rect">
              <a:avLst/>
            </a:prstGeom>
          </p:spPr>
        </p:pic>
        <p:pic>
          <p:nvPicPr>
            <p:cNvPr id="102" name="Picture 12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972552" y="4932494"/>
              <a:ext cx="922215" cy="907924"/>
            </a:xfrm>
            <a:prstGeom prst="rect">
              <a:avLst/>
            </a:prstGeom>
          </p:spPr>
        </p:pic>
        <p:sp>
          <p:nvSpPr>
            <p:cNvPr id="103" name="TextBox 102"/>
            <p:cNvSpPr txBox="1"/>
            <p:nvPr/>
          </p:nvSpPr>
          <p:spPr>
            <a:xfrm>
              <a:off x="2784860" y="3807381"/>
              <a:ext cx="1111617" cy="338554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 defTabSz="914353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dirty="0">
                  <a:solidFill>
                    <a:srgbClr val="000000"/>
                  </a:solidFill>
                  <a:latin typeface="Calibri"/>
                  <a:cs typeface="Calibri"/>
                </a:rPr>
                <a:t>ETL</a:t>
              </a:r>
            </a:p>
          </p:txBody>
        </p:sp>
        <p:grpSp>
          <p:nvGrpSpPr>
            <p:cNvPr id="104" name="Group 123"/>
            <p:cNvGrpSpPr/>
            <p:nvPr/>
          </p:nvGrpSpPr>
          <p:grpSpPr>
            <a:xfrm>
              <a:off x="6735393" y="4897773"/>
              <a:ext cx="498219" cy="292896"/>
              <a:chOff x="2209800" y="2633184"/>
              <a:chExt cx="411480" cy="292896"/>
            </a:xfrm>
          </p:grpSpPr>
          <p:cxnSp>
            <p:nvCxnSpPr>
              <p:cNvPr id="121" name="Straight Arrow Connector 146"/>
              <p:cNvCxnSpPr/>
              <p:nvPr/>
            </p:nvCxnSpPr>
            <p:spPr bwMode="auto">
              <a:xfrm>
                <a:off x="2213512" y="2633184"/>
                <a:ext cx="407768" cy="0"/>
              </a:xfrm>
              <a:prstGeom prst="straightConnector1">
                <a:avLst/>
              </a:prstGeom>
              <a:solidFill>
                <a:schemeClr val="accent1"/>
              </a:solidFill>
              <a:ln w="15875" cap="flat" cmpd="sng" algn="ctr">
                <a:gradFill flip="none" rotWithShape="1">
                  <a:gsLst>
                    <a:gs pos="25000">
                      <a:schemeClr val="accent1"/>
                    </a:gs>
                    <a:gs pos="100000">
                      <a:schemeClr val="bg1"/>
                    </a:gs>
                  </a:gsLst>
                  <a:lin ang="10800000" scaled="1"/>
                  <a:tileRect/>
                </a:gradFill>
                <a:prstDash val="solid"/>
                <a:round/>
                <a:headEnd type="none" w="med" len="med"/>
                <a:tailEnd type="arrow"/>
              </a:ln>
              <a:effectLst/>
            </p:spPr>
          </p:cxnSp>
          <p:cxnSp>
            <p:nvCxnSpPr>
              <p:cNvPr id="122" name="Straight Arrow Connector 147"/>
              <p:cNvCxnSpPr/>
              <p:nvPr/>
            </p:nvCxnSpPr>
            <p:spPr bwMode="auto">
              <a:xfrm>
                <a:off x="2213512" y="2781300"/>
                <a:ext cx="407768" cy="0"/>
              </a:xfrm>
              <a:prstGeom prst="straightConnector1">
                <a:avLst/>
              </a:prstGeom>
              <a:solidFill>
                <a:schemeClr val="accent1"/>
              </a:solidFill>
              <a:ln w="15875" cap="flat" cmpd="sng" algn="ctr">
                <a:gradFill flip="none" rotWithShape="1">
                  <a:gsLst>
                    <a:gs pos="25000">
                      <a:schemeClr val="accent1"/>
                    </a:gs>
                    <a:gs pos="100000">
                      <a:schemeClr val="bg1"/>
                    </a:gs>
                  </a:gsLst>
                  <a:lin ang="10800000" scaled="1"/>
                  <a:tileRect/>
                </a:gradFill>
                <a:prstDash val="solid"/>
                <a:round/>
                <a:headEnd type="none" w="med" len="med"/>
                <a:tailEnd type="arrow"/>
              </a:ln>
              <a:effectLst/>
            </p:spPr>
          </p:cxnSp>
          <p:cxnSp>
            <p:nvCxnSpPr>
              <p:cNvPr id="123" name="Straight Arrow Connector 148"/>
              <p:cNvCxnSpPr/>
              <p:nvPr/>
            </p:nvCxnSpPr>
            <p:spPr bwMode="auto">
              <a:xfrm>
                <a:off x="2209800" y="2926080"/>
                <a:ext cx="407768" cy="0"/>
              </a:xfrm>
              <a:prstGeom prst="straightConnector1">
                <a:avLst/>
              </a:prstGeom>
              <a:solidFill>
                <a:schemeClr val="accent1"/>
              </a:solidFill>
              <a:ln w="15875" cap="flat" cmpd="sng" algn="ctr">
                <a:gradFill flip="none" rotWithShape="1">
                  <a:gsLst>
                    <a:gs pos="25000">
                      <a:schemeClr val="accent1"/>
                    </a:gs>
                    <a:gs pos="100000">
                      <a:schemeClr val="bg1"/>
                    </a:gs>
                  </a:gsLst>
                  <a:lin ang="10800000" scaled="1"/>
                  <a:tileRect/>
                </a:gradFill>
                <a:prstDash val="solid"/>
                <a:round/>
                <a:headEnd type="none" w="med" len="med"/>
                <a:tailEnd type="arrow"/>
              </a:ln>
              <a:effectLst/>
            </p:spPr>
          </p:cxnSp>
        </p:grpSp>
        <p:grpSp>
          <p:nvGrpSpPr>
            <p:cNvPr id="105" name="Group 124"/>
            <p:cNvGrpSpPr/>
            <p:nvPr/>
          </p:nvGrpSpPr>
          <p:grpSpPr>
            <a:xfrm>
              <a:off x="2152986" y="4906505"/>
              <a:ext cx="383945" cy="292896"/>
              <a:chOff x="2209800" y="2633184"/>
              <a:chExt cx="411480" cy="292896"/>
            </a:xfrm>
          </p:grpSpPr>
          <p:cxnSp>
            <p:nvCxnSpPr>
              <p:cNvPr id="118" name="Straight Arrow Connector 143"/>
              <p:cNvCxnSpPr/>
              <p:nvPr/>
            </p:nvCxnSpPr>
            <p:spPr bwMode="auto">
              <a:xfrm>
                <a:off x="2213512" y="2633184"/>
                <a:ext cx="407768" cy="0"/>
              </a:xfrm>
              <a:prstGeom prst="straightConnector1">
                <a:avLst/>
              </a:prstGeom>
              <a:solidFill>
                <a:schemeClr val="accent1"/>
              </a:solidFill>
              <a:ln w="15875" cap="flat" cmpd="sng" algn="ctr">
                <a:gradFill flip="none" rotWithShape="1">
                  <a:gsLst>
                    <a:gs pos="25000">
                      <a:schemeClr val="accent1"/>
                    </a:gs>
                    <a:gs pos="100000">
                      <a:schemeClr val="bg1"/>
                    </a:gs>
                  </a:gsLst>
                  <a:lin ang="10800000" scaled="1"/>
                  <a:tileRect/>
                </a:gradFill>
                <a:prstDash val="solid"/>
                <a:round/>
                <a:headEnd type="none" w="med" len="med"/>
                <a:tailEnd type="arrow"/>
              </a:ln>
              <a:effectLst/>
            </p:spPr>
          </p:cxnSp>
          <p:cxnSp>
            <p:nvCxnSpPr>
              <p:cNvPr id="119" name="Straight Arrow Connector 144"/>
              <p:cNvCxnSpPr/>
              <p:nvPr/>
            </p:nvCxnSpPr>
            <p:spPr bwMode="auto">
              <a:xfrm>
                <a:off x="2213512" y="2781300"/>
                <a:ext cx="407768" cy="0"/>
              </a:xfrm>
              <a:prstGeom prst="straightConnector1">
                <a:avLst/>
              </a:prstGeom>
              <a:solidFill>
                <a:schemeClr val="accent1"/>
              </a:solidFill>
              <a:ln w="15875" cap="flat" cmpd="sng" algn="ctr">
                <a:gradFill flip="none" rotWithShape="1">
                  <a:gsLst>
                    <a:gs pos="25000">
                      <a:schemeClr val="accent1"/>
                    </a:gs>
                    <a:gs pos="100000">
                      <a:schemeClr val="bg1"/>
                    </a:gs>
                  </a:gsLst>
                  <a:lin ang="10800000" scaled="1"/>
                  <a:tileRect/>
                </a:gradFill>
                <a:prstDash val="solid"/>
                <a:round/>
                <a:headEnd type="none" w="med" len="med"/>
                <a:tailEnd type="arrow"/>
              </a:ln>
              <a:effectLst/>
            </p:spPr>
          </p:cxnSp>
          <p:cxnSp>
            <p:nvCxnSpPr>
              <p:cNvPr id="120" name="Straight Arrow Connector 145"/>
              <p:cNvCxnSpPr/>
              <p:nvPr/>
            </p:nvCxnSpPr>
            <p:spPr bwMode="auto">
              <a:xfrm>
                <a:off x="2209800" y="2926080"/>
                <a:ext cx="407768" cy="0"/>
              </a:xfrm>
              <a:prstGeom prst="straightConnector1">
                <a:avLst/>
              </a:prstGeom>
              <a:solidFill>
                <a:schemeClr val="accent1"/>
              </a:solidFill>
              <a:ln w="15875" cap="flat" cmpd="sng" algn="ctr">
                <a:gradFill flip="none" rotWithShape="1">
                  <a:gsLst>
                    <a:gs pos="25000">
                      <a:schemeClr val="accent1"/>
                    </a:gs>
                    <a:gs pos="100000">
                      <a:schemeClr val="bg1"/>
                    </a:gs>
                  </a:gsLst>
                  <a:lin ang="10800000" scaled="1"/>
                  <a:tileRect/>
                </a:gradFill>
                <a:prstDash val="solid"/>
                <a:round/>
                <a:headEnd type="none" w="med" len="med"/>
                <a:tailEnd type="arrow"/>
              </a:ln>
              <a:effectLst/>
            </p:spPr>
          </p:cxnSp>
        </p:grpSp>
        <p:grpSp>
          <p:nvGrpSpPr>
            <p:cNvPr id="106" name="Group 126"/>
            <p:cNvGrpSpPr/>
            <p:nvPr/>
          </p:nvGrpSpPr>
          <p:grpSpPr>
            <a:xfrm>
              <a:off x="4135757" y="4898812"/>
              <a:ext cx="383945" cy="292896"/>
              <a:chOff x="2209800" y="2633184"/>
              <a:chExt cx="411480" cy="292896"/>
            </a:xfrm>
          </p:grpSpPr>
          <p:cxnSp>
            <p:nvCxnSpPr>
              <p:cNvPr id="115" name="Straight Arrow Connector 140"/>
              <p:cNvCxnSpPr/>
              <p:nvPr/>
            </p:nvCxnSpPr>
            <p:spPr bwMode="auto">
              <a:xfrm>
                <a:off x="2213512" y="2633184"/>
                <a:ext cx="407768" cy="0"/>
              </a:xfrm>
              <a:prstGeom prst="straightConnector1">
                <a:avLst/>
              </a:prstGeom>
              <a:solidFill>
                <a:schemeClr val="accent1"/>
              </a:solidFill>
              <a:ln w="15875" cap="flat" cmpd="sng" algn="ctr">
                <a:gradFill flip="none" rotWithShape="1">
                  <a:gsLst>
                    <a:gs pos="25000">
                      <a:schemeClr val="accent1"/>
                    </a:gs>
                    <a:gs pos="100000">
                      <a:schemeClr val="bg1"/>
                    </a:gs>
                  </a:gsLst>
                  <a:lin ang="10800000" scaled="1"/>
                  <a:tileRect/>
                </a:gradFill>
                <a:prstDash val="solid"/>
                <a:round/>
                <a:headEnd type="none" w="med" len="med"/>
                <a:tailEnd type="arrow"/>
              </a:ln>
              <a:effectLst/>
            </p:spPr>
          </p:cxnSp>
          <p:cxnSp>
            <p:nvCxnSpPr>
              <p:cNvPr id="116" name="Straight Arrow Connector 141"/>
              <p:cNvCxnSpPr/>
              <p:nvPr/>
            </p:nvCxnSpPr>
            <p:spPr bwMode="auto">
              <a:xfrm>
                <a:off x="2213512" y="2781300"/>
                <a:ext cx="407768" cy="0"/>
              </a:xfrm>
              <a:prstGeom prst="straightConnector1">
                <a:avLst/>
              </a:prstGeom>
              <a:solidFill>
                <a:schemeClr val="accent1"/>
              </a:solidFill>
              <a:ln w="15875" cap="flat" cmpd="sng" algn="ctr">
                <a:gradFill flip="none" rotWithShape="1">
                  <a:gsLst>
                    <a:gs pos="25000">
                      <a:schemeClr val="accent1"/>
                    </a:gs>
                    <a:gs pos="100000">
                      <a:schemeClr val="bg1"/>
                    </a:gs>
                  </a:gsLst>
                  <a:lin ang="10800000" scaled="1"/>
                  <a:tileRect/>
                </a:gradFill>
                <a:prstDash val="solid"/>
                <a:round/>
                <a:headEnd type="none" w="med" len="med"/>
                <a:tailEnd type="arrow"/>
              </a:ln>
              <a:effectLst/>
            </p:spPr>
          </p:cxnSp>
          <p:cxnSp>
            <p:nvCxnSpPr>
              <p:cNvPr id="117" name="Straight Arrow Connector 142"/>
              <p:cNvCxnSpPr/>
              <p:nvPr/>
            </p:nvCxnSpPr>
            <p:spPr bwMode="auto">
              <a:xfrm>
                <a:off x="2209800" y="2926080"/>
                <a:ext cx="407768" cy="0"/>
              </a:xfrm>
              <a:prstGeom prst="straightConnector1">
                <a:avLst/>
              </a:prstGeom>
              <a:solidFill>
                <a:schemeClr val="accent1"/>
              </a:solidFill>
              <a:ln w="15875" cap="flat" cmpd="sng" algn="ctr">
                <a:gradFill flip="none" rotWithShape="1">
                  <a:gsLst>
                    <a:gs pos="25000">
                      <a:schemeClr val="accent1"/>
                    </a:gs>
                    <a:gs pos="100000">
                      <a:schemeClr val="bg1"/>
                    </a:gs>
                  </a:gsLst>
                  <a:lin ang="10800000" scaled="1"/>
                  <a:tileRect/>
                </a:gradFill>
                <a:prstDash val="solid"/>
                <a:round/>
                <a:headEnd type="none" w="med" len="med"/>
                <a:tailEnd type="arrow"/>
              </a:ln>
              <a:effectLst/>
            </p:spPr>
          </p:cxnSp>
        </p:grpSp>
        <p:sp>
          <p:nvSpPr>
            <p:cNvPr id="107" name="Round Same Side Corner Rectangle 127"/>
            <p:cNvSpPr/>
            <p:nvPr/>
          </p:nvSpPr>
          <p:spPr bwMode="auto">
            <a:xfrm rot="10800000">
              <a:off x="2659699" y="5061340"/>
              <a:ext cx="1371600" cy="855285"/>
            </a:xfrm>
            <a:prstGeom prst="round2SameRect">
              <a:avLst>
                <a:gd name="adj1" fmla="val 7322"/>
                <a:gd name="adj2" fmla="val 0"/>
              </a:avLst>
            </a:prstGeom>
            <a:gradFill>
              <a:gsLst>
                <a:gs pos="25000">
                  <a:schemeClr val="accent1"/>
                </a:gs>
                <a:gs pos="100000">
                  <a:schemeClr val="accent1">
                    <a:alpha val="67000"/>
                  </a:schemeClr>
                </a:gs>
              </a:gsLst>
              <a:lin ang="5400000" scaled="1"/>
            </a:gradFill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914353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0000"/>
                </a:solidFill>
              </a:endParaRPr>
            </a:p>
          </p:txBody>
        </p:sp>
        <p:pic>
          <p:nvPicPr>
            <p:cNvPr id="108" name="Picture 128"/>
            <p:cNvPicPr>
              <a:picLocks noChangeAspect="1"/>
            </p:cNvPicPr>
            <p:nvPr/>
          </p:nvPicPr>
          <p:blipFill>
            <a:blip r:embed="rId11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749235" y="5307687"/>
              <a:ext cx="1181479" cy="279419"/>
            </a:xfrm>
            <a:prstGeom prst="rect">
              <a:avLst/>
            </a:prstGeom>
          </p:spPr>
        </p:pic>
        <p:sp>
          <p:nvSpPr>
            <p:cNvPr id="109" name="Round Same Side Corner Rectangle 132"/>
            <p:cNvSpPr/>
            <p:nvPr/>
          </p:nvSpPr>
          <p:spPr bwMode="auto">
            <a:xfrm>
              <a:off x="2661160" y="4566689"/>
              <a:ext cx="1371600" cy="488983"/>
            </a:xfrm>
            <a:prstGeom prst="round2SameRect">
              <a:avLst>
                <a:gd name="adj1" fmla="val 8631"/>
                <a:gd name="adj2" fmla="val 0"/>
              </a:avLst>
            </a:prstGeom>
            <a:solidFill>
              <a:srgbClr val="63AD23"/>
            </a:solidFill>
            <a:ln w="9525" cap="flat" cmpd="sng" algn="ctr">
              <a:solidFill>
                <a:srgbClr val="FF66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914353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pic>
          <p:nvPicPr>
            <p:cNvPr id="110" name="Picture 134" descr="Gear-64.png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721726" y="4728627"/>
              <a:ext cx="329963" cy="325844"/>
            </a:xfrm>
            <a:prstGeom prst="rect">
              <a:avLst/>
            </a:prstGeom>
          </p:spPr>
        </p:pic>
        <p:sp>
          <p:nvSpPr>
            <p:cNvPr id="111" name="TextBox 110"/>
            <p:cNvSpPr txBox="1"/>
            <p:nvPr/>
          </p:nvSpPr>
          <p:spPr>
            <a:xfrm>
              <a:off x="2661160" y="4562827"/>
              <a:ext cx="137160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353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100" dirty="0">
                  <a:solidFill>
                    <a:srgbClr val="000000"/>
                  </a:solidFill>
                  <a:latin typeface="Calibri"/>
                  <a:cs typeface="Calibri"/>
                </a:rPr>
                <a:t>DMX-h ETL</a:t>
              </a:r>
            </a:p>
          </p:txBody>
        </p:sp>
        <p:pic>
          <p:nvPicPr>
            <p:cNvPr id="112" name="Picture 137" descr="Gear-64.png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636126" y="4728627"/>
              <a:ext cx="329963" cy="325844"/>
            </a:xfrm>
            <a:prstGeom prst="rect">
              <a:avLst/>
            </a:prstGeom>
          </p:spPr>
        </p:pic>
        <p:pic>
          <p:nvPicPr>
            <p:cNvPr id="113" name="Picture 138" descr="Gear-64.png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78926" y="4728627"/>
              <a:ext cx="329963" cy="325844"/>
            </a:xfrm>
            <a:prstGeom prst="rect">
              <a:avLst/>
            </a:prstGeom>
          </p:spPr>
        </p:pic>
        <p:sp>
          <p:nvSpPr>
            <p:cNvPr id="114" name="TextBox 113"/>
            <p:cNvSpPr txBox="1"/>
            <p:nvPr/>
          </p:nvSpPr>
          <p:spPr>
            <a:xfrm rot="16200000">
              <a:off x="-214958" y="4635104"/>
              <a:ext cx="1269713" cy="426152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 defTabSz="914353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Calibri"/>
                  <a:cs typeface="Calibri"/>
                </a:rPr>
                <a:t>After</a:t>
              </a:r>
            </a:p>
          </p:txBody>
        </p:sp>
      </p:grpSp>
      <p:sp>
        <p:nvSpPr>
          <p:cNvPr id="124" name="TextBox 123"/>
          <p:cNvSpPr txBox="1"/>
          <p:nvPr/>
        </p:nvSpPr>
        <p:spPr>
          <a:xfrm>
            <a:off x="7670801" y="3945493"/>
            <a:ext cx="1930350" cy="33855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91435" tIns="45718" rIns="91435" bIns="45718" rtlCol="0">
            <a:spAutoFit/>
          </a:bodyPr>
          <a:lstStyle>
            <a:defPPr>
              <a:defRPr lang="en-US"/>
            </a:defPPr>
            <a:lvl1pPr algn="ctr">
              <a:defRPr sz="1600">
                <a:solidFill>
                  <a:schemeClr val="dk1"/>
                </a:solidFill>
                <a:latin typeface="Calibri"/>
                <a:cs typeface="Calibri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pPr defTabSz="914353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</a:rPr>
              <a:t>Business Intelligence</a:t>
            </a:r>
          </a:p>
        </p:txBody>
      </p:sp>
    </p:spTree>
    <p:extLst>
      <p:ext uri="{BB962C8B-B14F-4D97-AF65-F5344CB8AC3E}">
        <p14:creationId xmlns:p14="http://schemas.microsoft.com/office/powerpoint/2010/main" val="1731327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 bwMode="auto">
          <a:xfrm>
            <a:off x="297372" y="286724"/>
            <a:ext cx="9325524" cy="725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pPr lvl="0" latinLnBrk="0">
              <a:defRPr/>
            </a:pPr>
            <a:r>
              <a:rPr lang="en-US" altLang="ko-KR" dirty="0" err="1"/>
              <a:t>DMExpress</a:t>
            </a:r>
            <a:r>
              <a:rPr lang="en-US" altLang="ko-KR" dirty="0"/>
              <a:t> </a:t>
            </a:r>
            <a:r>
              <a:rPr lang="ko-KR" altLang="en-US" dirty="0" smtClean="0"/>
              <a:t>국내 주요 </a:t>
            </a:r>
            <a:r>
              <a:rPr lang="ko-KR" altLang="en-US" dirty="0" err="1" smtClean="0"/>
              <a:t>고객사</a:t>
            </a:r>
            <a:r>
              <a:rPr lang="ko-KR" altLang="en-US" dirty="0" smtClean="0"/>
              <a:t> </a:t>
            </a:r>
            <a:r>
              <a:rPr lang="ko-KR" altLang="en-US" dirty="0"/>
              <a:t>현황</a:t>
            </a:r>
            <a:endParaRPr kumimoji="0" lang="en-US" sz="2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itchFamily="34" charset="0"/>
              <a:ea typeface="ＭＳ Ｐゴシック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7887631" y="4313006"/>
            <a:ext cx="1735265" cy="1646019"/>
            <a:chOff x="6001417" y="2458752"/>
            <a:chExt cx="1735265" cy="1646019"/>
          </a:xfrm>
        </p:grpSpPr>
        <p:pic>
          <p:nvPicPr>
            <p:cNvPr id="4" name="Picture 18" descr="http://cfile7.uf.tistory.com/image/2508CC3952DE88901E178B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01417" y="2458752"/>
              <a:ext cx="1721104" cy="12908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20" descr="http://www.allthatspeaker.com/data/file/calendar/3034620843_5Pi4QJHd_capital28529.jpg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15578" y="2813943"/>
              <a:ext cx="1721104" cy="12908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32" descr="http://www.ewall.co.kr/img/customer/b_17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37955" y="3660778"/>
              <a:ext cx="1276350" cy="3190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55842594"/>
              </p:ext>
            </p:extLst>
          </p:nvPr>
        </p:nvGraphicFramePr>
        <p:xfrm>
          <a:off x="515937" y="1376362"/>
          <a:ext cx="1752600" cy="712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1" name="비트맵 이미지" r:id="rId6" imgW="2438095" imgH="990738" progId="Paint.Picture">
                  <p:embed/>
                </p:oleObj>
              </mc:Choice>
              <mc:Fallback>
                <p:oleObj name="비트맵 이미지" r:id="rId6" imgW="2438095" imgH="990738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5937" y="1376362"/>
                        <a:ext cx="1752600" cy="7127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2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56796" dir="3806097" algn="ctr" rotWithShape="0">
                                <a:schemeClr val="bg2">
                                  <a:alpha val="50000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Picture 14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241196" y="1540615"/>
            <a:ext cx="1250950" cy="500063"/>
          </a:xfrm>
          <a:prstGeom prst="rect">
            <a:avLst/>
          </a:prstGeom>
          <a:noFill/>
        </p:spPr>
      </p:pic>
      <p:pic>
        <p:nvPicPr>
          <p:cNvPr id="10" name="Picture 15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4530231" y="1556766"/>
            <a:ext cx="1317625" cy="536575"/>
          </a:xfrm>
          <a:prstGeom prst="rect">
            <a:avLst/>
          </a:prstGeom>
          <a:noFill/>
        </p:spPr>
      </p:pic>
      <p:pic>
        <p:nvPicPr>
          <p:cNvPr id="11" name="Picture 23" descr="2007032716405413127">
            <a:hlinkClick r:id="rId10"/>
          </p:cNvPr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4493693" y="3217333"/>
            <a:ext cx="1413497" cy="652383"/>
          </a:xfrm>
          <a:prstGeom prst="rect">
            <a:avLst/>
          </a:prstGeom>
          <a:noFill/>
        </p:spPr>
      </p:pic>
      <p:graphicFrame>
        <p:nvGraphicFramePr>
          <p:cNvPr id="13" name="Object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1622910"/>
              </p:ext>
            </p:extLst>
          </p:nvPr>
        </p:nvGraphicFramePr>
        <p:xfrm>
          <a:off x="4465337" y="4199693"/>
          <a:ext cx="1447800" cy="628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2" name="비트맵 이미지" r:id="rId12" imgW="1448002" imgH="628571" progId="Paint.Picture">
                  <p:embed/>
                </p:oleObj>
              </mc:Choice>
              <mc:Fallback>
                <p:oleObj name="비트맵 이미지" r:id="rId12" imgW="1448002" imgH="628571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65337" y="4199693"/>
                        <a:ext cx="1447800" cy="628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8" name="Picture 12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1180821" y="5495833"/>
            <a:ext cx="1514475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Picture 6" descr="http://newsmanager2.etomato.com/userfiles/image/%EC%9D%B4%EC%A2%85%ED%98%B8/12mertiz.jpg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9207" y="3484082"/>
            <a:ext cx="1239012" cy="542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4" descr="http://anyfloss.com/home/wp-content/uploads/2013/07/%EC%8B%9C%ED%8B%B0%EC%9D%80%ED%96%89-1.png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9770" y="2205644"/>
            <a:ext cx="114300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한화생명에 대한 이미지 검색결과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3104" y="2307957"/>
            <a:ext cx="1583263" cy="566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kb손해보험에 대한 이미지 검색결과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8523" y="1449462"/>
            <a:ext cx="2195170" cy="762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6" descr="국민은행에 대한 이미지 검색결과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9627" y="4227449"/>
            <a:ext cx="2209914" cy="459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8" descr="NH농협생명에 대한 이미지 검색결과"/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6232" y="2428837"/>
            <a:ext cx="2289810" cy="335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13" descr="국세청에 대한 이미지 검색결과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9473" y="1634678"/>
            <a:ext cx="1428750" cy="614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15" descr="보험개발원에 대한 이미지 검색결과"/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2084" y="2728884"/>
            <a:ext cx="1666875" cy="363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7" descr="도로교통공단에 대한 이미지 검색결과"/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030" y="3240206"/>
            <a:ext cx="1633728" cy="377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19" descr="MG손해보험에 대한 이미지 검색결과"/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527" y="4768492"/>
            <a:ext cx="1877639" cy="462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1" descr="수협은행에 대한 이미지 검색결과"/>
          <p:cNvPicPr>
            <a:picLocks noChangeAspect="1" noChangeArrowheads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7150" y="4514018"/>
            <a:ext cx="1493520" cy="416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6" descr="KT에 대한 이미지 검색결과"/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356" y="2429904"/>
            <a:ext cx="760095" cy="548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2" name="Picture 58" descr="DB생명 이미지 검색결과"/>
          <p:cNvPicPr>
            <a:picLocks noChangeAspect="1" noChangeArrowheads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245" y="3253356"/>
            <a:ext cx="1706880" cy="842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4" name="Picture 60" descr="abl생명 이미지 검색결과"/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7334" y="5346531"/>
            <a:ext cx="1346359" cy="532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6" name="Picture 62" descr="바로저축은행"/>
          <p:cNvPicPr>
            <a:picLocks noChangeAspect="1" noChangeArrowheads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8103" y="3947407"/>
            <a:ext cx="1932131" cy="432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6" name="Picture 72" descr="금융결제원 채용 2019년 하반기 금융결제원 신입직원 채용 : 네이버 블로그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1076" y="5211894"/>
            <a:ext cx="2121694" cy="801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8728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 bwMode="auto">
          <a:xfrm>
            <a:off x="297372" y="286724"/>
            <a:ext cx="9325524" cy="725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pPr lvl="0" latinLnBrk="0">
              <a:defRPr/>
            </a:pPr>
            <a:r>
              <a:rPr lang="en-US" altLang="ko-KR" dirty="0" err="1"/>
              <a:t>DMExpress</a:t>
            </a:r>
            <a:r>
              <a:rPr lang="en-US" altLang="ko-KR" dirty="0"/>
              <a:t> </a:t>
            </a:r>
            <a:r>
              <a:rPr lang="ko-KR" altLang="en-US" dirty="0"/>
              <a:t>해외 </a:t>
            </a:r>
            <a:r>
              <a:rPr lang="ko-KR" altLang="en-US" dirty="0" smtClean="0"/>
              <a:t>주요 </a:t>
            </a:r>
            <a:r>
              <a:rPr lang="ko-KR" altLang="en-US" dirty="0" err="1" smtClean="0"/>
              <a:t>고객사</a:t>
            </a:r>
            <a:r>
              <a:rPr lang="ko-KR" altLang="en-US" dirty="0" smtClean="0"/>
              <a:t> </a:t>
            </a:r>
            <a:r>
              <a:rPr lang="ko-KR" altLang="en-US" dirty="0"/>
              <a:t>현황</a:t>
            </a:r>
            <a:endParaRPr kumimoji="0" lang="en-US" sz="2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itchFamily="34" charset="0"/>
              <a:ea typeface="ＭＳ Ｐゴシック"/>
            </a:endParaRPr>
          </a:p>
        </p:txBody>
      </p:sp>
      <p:pic>
        <p:nvPicPr>
          <p:cNvPr id="3" name="Picture 19" descr="nik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31975" y="3378200"/>
            <a:ext cx="1206500" cy="6871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167" descr="shell"/>
          <p:cNvPicPr>
            <a:picLocks noChangeAspect="1" noChangeArrowheads="1"/>
          </p:cNvPicPr>
          <p:nvPr/>
        </p:nvPicPr>
        <p:blipFill>
          <a:blip r:embed="rId3" cstate="print"/>
          <a:srcRect l="16034" r="16878"/>
          <a:stretch>
            <a:fillRect/>
          </a:stretch>
        </p:blipFill>
        <p:spPr bwMode="auto">
          <a:xfrm>
            <a:off x="3368675" y="1828800"/>
            <a:ext cx="1009650" cy="1003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168" descr="bp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49288" y="1762125"/>
            <a:ext cx="960437" cy="1284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169" descr="chevron"/>
          <p:cNvPicPr>
            <a:picLocks noChangeAspect="1" noChangeArrowheads="1"/>
          </p:cNvPicPr>
          <p:nvPr/>
        </p:nvPicPr>
        <p:blipFill>
          <a:blip r:embed="rId5" cstate="print"/>
          <a:srcRect l="15424" t="13318" r="14395" b="15221"/>
          <a:stretch>
            <a:fillRect/>
          </a:stretch>
        </p:blipFill>
        <p:spPr bwMode="auto">
          <a:xfrm>
            <a:off x="7296150" y="1208088"/>
            <a:ext cx="866775" cy="954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170" descr="exxon"/>
          <p:cNvPicPr>
            <a:picLocks noChangeAspect="1" noChangeArrowheads="1"/>
          </p:cNvPicPr>
          <p:nvPr/>
        </p:nvPicPr>
        <p:blipFill>
          <a:blip r:embed="rId6" cstate="print"/>
          <a:srcRect t="37755" b="40816"/>
          <a:stretch>
            <a:fillRect/>
          </a:stretch>
        </p:blipFill>
        <p:spPr bwMode="auto">
          <a:xfrm>
            <a:off x="1860550" y="1301750"/>
            <a:ext cx="1244600" cy="266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171" descr="conoco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7" cstate="print"/>
          <a:srcRect t="21448" r="-1964" b="23593"/>
          <a:stretch>
            <a:fillRect/>
          </a:stretch>
        </p:blipFill>
        <p:spPr>
          <a:xfrm>
            <a:off x="1978025" y="1706563"/>
            <a:ext cx="1319213" cy="325437"/>
          </a:xfrm>
          <a:noFill/>
        </p:spPr>
      </p:pic>
      <p:pic>
        <p:nvPicPr>
          <p:cNvPr id="9" name="Picture 181" descr="marathon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>
          <a:xfrm>
            <a:off x="4494213" y="1924050"/>
            <a:ext cx="1552575" cy="568325"/>
          </a:xfrm>
          <a:prstGeom prst="rect">
            <a:avLst/>
          </a:prstGeom>
          <a:noFill/>
        </p:spPr>
      </p:pic>
      <p:pic>
        <p:nvPicPr>
          <p:cNvPr id="10" name="Picture 190" descr="enbridge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>
          <a:xfrm>
            <a:off x="4371975" y="3295650"/>
            <a:ext cx="2436813" cy="285750"/>
          </a:xfrm>
          <a:prstGeom prst="rect">
            <a:avLst/>
          </a:prstGeom>
          <a:noFill/>
        </p:spPr>
      </p:pic>
      <p:pic>
        <p:nvPicPr>
          <p:cNvPr id="11" name="Picture 173" descr="valero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3255963" y="1233488"/>
            <a:ext cx="1898650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174" descr="gm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8261350" y="2144713"/>
            <a:ext cx="1174750" cy="118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175" descr="ford"/>
          <p:cNvPicPr>
            <a:picLocks noChangeAspect="1" noChangeArrowheads="1"/>
          </p:cNvPicPr>
          <p:nvPr/>
        </p:nvPicPr>
        <p:blipFill>
          <a:blip r:embed="rId12" cstate="print"/>
          <a:srcRect t="14436" b="20451"/>
          <a:stretch>
            <a:fillRect/>
          </a:stretch>
        </p:blipFill>
        <p:spPr bwMode="auto">
          <a:xfrm>
            <a:off x="4548189" y="2546350"/>
            <a:ext cx="1052512" cy="5120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176" descr="daimler"/>
          <p:cNvPicPr>
            <a:picLocks noChangeAspect="1" noChangeArrowheads="1"/>
          </p:cNvPicPr>
          <p:nvPr/>
        </p:nvPicPr>
        <p:blipFill>
          <a:blip r:embed="rId13" cstate="print"/>
          <a:srcRect t="33333" b="31111"/>
          <a:stretch>
            <a:fillRect/>
          </a:stretch>
        </p:blipFill>
        <p:spPr bwMode="auto">
          <a:xfrm>
            <a:off x="590550" y="1212850"/>
            <a:ext cx="1143000" cy="40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177" descr="toyota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3255963" y="2863850"/>
            <a:ext cx="923985" cy="765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Picture 178" descr="honda"/>
          <p:cNvPicPr>
            <a:picLocks noChangeAspect="1" noChangeArrowheads="1"/>
          </p:cNvPicPr>
          <p:nvPr/>
        </p:nvPicPr>
        <p:blipFill>
          <a:blip r:embed="rId15" cstate="print"/>
          <a:srcRect l="8618" t="15526" r="14363" b="17351"/>
          <a:stretch>
            <a:fillRect/>
          </a:stretch>
        </p:blipFill>
        <p:spPr bwMode="auto">
          <a:xfrm>
            <a:off x="6027739" y="2022475"/>
            <a:ext cx="1058862" cy="7256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179" descr="continental"/>
          <p:cNvPicPr>
            <a:picLocks noChangeAspect="1" noChangeArrowheads="1"/>
          </p:cNvPicPr>
          <p:nvPr/>
        </p:nvPicPr>
        <p:blipFill>
          <a:blip r:embed="rId16" cstate="print"/>
          <a:srcRect l="12253" r="17297"/>
          <a:stretch>
            <a:fillRect/>
          </a:stretch>
        </p:blipFill>
        <p:spPr bwMode="auto">
          <a:xfrm>
            <a:off x="1844675" y="2103438"/>
            <a:ext cx="936625" cy="11318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Picture 180" descr="united"/>
          <p:cNvPicPr>
            <a:picLocks noChangeAspect="1" noChangeArrowheads="1"/>
          </p:cNvPicPr>
          <p:nvPr/>
        </p:nvPicPr>
        <p:blipFill>
          <a:blip r:embed="rId17" cstate="print"/>
          <a:srcRect t="29292" b="31314"/>
          <a:stretch>
            <a:fillRect/>
          </a:stretch>
        </p:blipFill>
        <p:spPr bwMode="auto">
          <a:xfrm>
            <a:off x="5248275" y="1231900"/>
            <a:ext cx="188595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Picture 204"/>
          <p:cNvPicPr>
            <a:picLocks noChangeAspect="1" noChangeArrowheads="1"/>
          </p:cNvPicPr>
          <p:nvPr/>
        </p:nvPicPr>
        <p:blipFill>
          <a:blip r:embed="rId18" cstate="print"/>
          <a:srcRect/>
          <a:stretch>
            <a:fillRect/>
          </a:stretch>
        </p:blipFill>
        <p:spPr>
          <a:xfrm>
            <a:off x="8267700" y="1290638"/>
            <a:ext cx="1179513" cy="709612"/>
          </a:xfrm>
          <a:prstGeom prst="rect">
            <a:avLst/>
          </a:prstGeom>
          <a:noFill/>
        </p:spPr>
      </p:pic>
      <p:pic>
        <p:nvPicPr>
          <p:cNvPr id="20" name="Picture 209" descr="aviall"/>
          <p:cNvPicPr>
            <a:picLocks noChangeAspect="1" noChangeArrowheads="1"/>
          </p:cNvPicPr>
          <p:nvPr/>
        </p:nvPicPr>
        <p:blipFill>
          <a:blip r:embed="rId19" cstate="print"/>
          <a:srcRect/>
          <a:stretch>
            <a:fillRect/>
          </a:stretch>
        </p:blipFill>
        <p:spPr bwMode="auto">
          <a:xfrm>
            <a:off x="5772150" y="2816225"/>
            <a:ext cx="1501775" cy="392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" name="Picture 3" descr="pg"/>
          <p:cNvPicPr>
            <a:picLocks noChangeAspect="1" noChangeArrowheads="1"/>
          </p:cNvPicPr>
          <p:nvPr/>
        </p:nvPicPr>
        <p:blipFill>
          <a:blip r:embed="rId20" cstate="print"/>
          <a:srcRect/>
          <a:stretch>
            <a:fillRect/>
          </a:stretch>
        </p:blipFill>
        <p:spPr bwMode="auto">
          <a:xfrm>
            <a:off x="4468813" y="1654175"/>
            <a:ext cx="1470025" cy="768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" name="Picture 4" descr="scjohnson"/>
          <p:cNvPicPr>
            <a:picLocks noChangeAspect="1" noChangeArrowheads="1"/>
          </p:cNvPicPr>
          <p:nvPr/>
        </p:nvPicPr>
        <p:blipFill>
          <a:blip r:embed="rId21" cstate="print"/>
          <a:srcRect/>
          <a:stretch>
            <a:fillRect/>
          </a:stretch>
        </p:blipFill>
        <p:spPr bwMode="auto">
          <a:xfrm>
            <a:off x="3330575" y="3948113"/>
            <a:ext cx="1573213" cy="752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" name="Picture 5" descr="pepsi"/>
          <p:cNvPicPr>
            <a:picLocks noChangeAspect="1" noChangeArrowheads="1"/>
          </p:cNvPicPr>
          <p:nvPr/>
        </p:nvPicPr>
        <p:blipFill>
          <a:blip r:embed="rId22" cstate="print"/>
          <a:srcRect/>
          <a:stretch>
            <a:fillRect/>
          </a:stretch>
        </p:blipFill>
        <p:spPr bwMode="auto">
          <a:xfrm>
            <a:off x="560388" y="3235325"/>
            <a:ext cx="915987" cy="6487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" name="Picture 10" descr="coke"/>
          <p:cNvPicPr>
            <a:picLocks noChangeAspect="1" noChangeArrowheads="1"/>
          </p:cNvPicPr>
          <p:nvPr/>
        </p:nvPicPr>
        <p:blipFill>
          <a:blip r:embed="rId23" cstate="print"/>
          <a:srcRect/>
          <a:stretch>
            <a:fillRect/>
          </a:stretch>
        </p:blipFill>
        <p:spPr>
          <a:xfrm>
            <a:off x="592719" y="4400550"/>
            <a:ext cx="1001131" cy="839788"/>
          </a:xfrm>
          <a:prstGeom prst="rect">
            <a:avLst/>
          </a:prstGeom>
          <a:noFill/>
        </p:spPr>
      </p:pic>
      <p:pic>
        <p:nvPicPr>
          <p:cNvPr id="25" name="Picture 13" descr="711"/>
          <p:cNvPicPr>
            <a:picLocks noChangeAspect="1" noChangeArrowheads="1"/>
          </p:cNvPicPr>
          <p:nvPr/>
        </p:nvPicPr>
        <p:blipFill>
          <a:blip r:embed="rId24" cstate="print"/>
          <a:srcRect/>
          <a:stretch>
            <a:fillRect/>
          </a:stretch>
        </p:blipFill>
        <p:spPr bwMode="auto">
          <a:xfrm>
            <a:off x="5353050" y="3709988"/>
            <a:ext cx="1128713" cy="1096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" name="Picture 14" descr="wal"/>
          <p:cNvPicPr>
            <a:picLocks noChangeAspect="1" noChangeArrowheads="1"/>
          </p:cNvPicPr>
          <p:nvPr/>
        </p:nvPicPr>
        <p:blipFill>
          <a:blip r:embed="rId25" cstate="print"/>
          <a:srcRect/>
          <a:stretch>
            <a:fillRect/>
          </a:stretch>
        </p:blipFill>
        <p:spPr bwMode="auto">
          <a:xfrm>
            <a:off x="1920875" y="4746625"/>
            <a:ext cx="2473325" cy="477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" name="Picture 15" descr="walmart"/>
          <p:cNvPicPr>
            <a:picLocks noChangeAspect="1" noChangeArrowheads="1"/>
          </p:cNvPicPr>
          <p:nvPr/>
        </p:nvPicPr>
        <p:blipFill>
          <a:blip r:embed="rId26" cstate="print"/>
          <a:srcRect r="1418" b="15176"/>
          <a:stretch>
            <a:fillRect/>
          </a:stretch>
        </p:blipFill>
        <p:spPr bwMode="auto">
          <a:xfrm>
            <a:off x="7577138" y="3460750"/>
            <a:ext cx="1766887" cy="993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" name="Picture 18" descr="loreal"/>
          <p:cNvPicPr>
            <a:picLocks noChangeAspect="1" noChangeArrowheads="1"/>
          </p:cNvPicPr>
          <p:nvPr/>
        </p:nvPicPr>
        <p:blipFill>
          <a:blip r:embed="rId27" cstate="print"/>
          <a:srcRect l="8911" t="36633" r="8911" b="37624"/>
          <a:stretch>
            <a:fillRect/>
          </a:stretch>
        </p:blipFill>
        <p:spPr bwMode="auto">
          <a:xfrm>
            <a:off x="533400" y="3981450"/>
            <a:ext cx="1054100" cy="33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" name="Picture 20" descr="mc"/>
          <p:cNvPicPr>
            <a:picLocks noChangeAspect="1" noChangeArrowheads="1"/>
          </p:cNvPicPr>
          <p:nvPr/>
        </p:nvPicPr>
        <p:blipFill>
          <a:blip r:embed="rId28" cstate="print"/>
          <a:srcRect/>
          <a:stretch>
            <a:fillRect/>
          </a:stretch>
        </p:blipFill>
        <p:spPr bwMode="auto">
          <a:xfrm>
            <a:off x="6630988" y="4962525"/>
            <a:ext cx="1387475" cy="925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" name="Picture 21" descr="nestle"/>
          <p:cNvPicPr>
            <a:picLocks noChangeAspect="1" noChangeArrowheads="1"/>
          </p:cNvPicPr>
          <p:nvPr/>
        </p:nvPicPr>
        <p:blipFill>
          <a:blip r:embed="rId29" cstate="print"/>
          <a:srcRect/>
          <a:stretch>
            <a:fillRect/>
          </a:stretch>
        </p:blipFill>
        <p:spPr bwMode="auto">
          <a:xfrm>
            <a:off x="8180388" y="4492625"/>
            <a:ext cx="1158875" cy="1181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" name="Picture 11" descr="best buy"/>
          <p:cNvPicPr>
            <a:picLocks noChangeAspect="1" noChangeArrowheads="1"/>
          </p:cNvPicPr>
          <p:nvPr/>
        </p:nvPicPr>
        <p:blipFill>
          <a:blip r:embed="rId30" cstate="print"/>
          <a:srcRect/>
          <a:stretch>
            <a:fillRect/>
          </a:stretch>
        </p:blipFill>
        <p:spPr bwMode="auto">
          <a:xfrm>
            <a:off x="6627813" y="3903663"/>
            <a:ext cx="1235075" cy="842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" name="Picture 3" descr="pfizer"/>
          <p:cNvPicPr>
            <a:picLocks noChangeAspect="1" noChangeArrowheads="1"/>
          </p:cNvPicPr>
          <p:nvPr/>
        </p:nvPicPr>
        <p:blipFill>
          <a:blip r:embed="rId31" cstate="print"/>
          <a:srcRect/>
          <a:stretch>
            <a:fillRect/>
          </a:stretch>
        </p:blipFill>
        <p:spPr bwMode="auto">
          <a:xfrm>
            <a:off x="8045450" y="5818188"/>
            <a:ext cx="1398788" cy="382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" name="Picture 7" descr="merck"/>
          <p:cNvPicPr>
            <a:picLocks noChangeAspect="1" noChangeArrowheads="1"/>
          </p:cNvPicPr>
          <p:nvPr/>
        </p:nvPicPr>
        <p:blipFill>
          <a:blip r:embed="rId32" cstate="print"/>
          <a:srcRect/>
          <a:stretch>
            <a:fillRect/>
          </a:stretch>
        </p:blipFill>
        <p:spPr bwMode="auto">
          <a:xfrm>
            <a:off x="1671639" y="4135439"/>
            <a:ext cx="1325410" cy="3984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4" name="Picture 9" descr="gsk"/>
          <p:cNvPicPr>
            <a:picLocks noChangeAspect="1" noChangeArrowheads="1"/>
          </p:cNvPicPr>
          <p:nvPr/>
        </p:nvPicPr>
        <p:blipFill>
          <a:blip r:embed="rId33" cstate="print"/>
          <a:srcRect/>
          <a:stretch>
            <a:fillRect/>
          </a:stretch>
        </p:blipFill>
        <p:spPr bwMode="auto">
          <a:xfrm>
            <a:off x="7397750" y="2428875"/>
            <a:ext cx="6413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" name="Picture 10" descr="novartis"/>
          <p:cNvPicPr>
            <a:picLocks noChangeAspect="1" noChangeArrowheads="1"/>
          </p:cNvPicPr>
          <p:nvPr/>
        </p:nvPicPr>
        <p:blipFill>
          <a:blip r:embed="rId34" cstate="print"/>
          <a:srcRect l="8687" t="9926" r="12636" b="12903"/>
          <a:stretch>
            <a:fillRect/>
          </a:stretch>
        </p:blipFill>
        <p:spPr>
          <a:xfrm>
            <a:off x="4818063" y="4740276"/>
            <a:ext cx="681517" cy="531874"/>
          </a:xfrm>
          <a:prstGeom prst="rect">
            <a:avLst/>
          </a:prstGeom>
          <a:noFill/>
        </p:spPr>
      </p:pic>
      <p:pic>
        <p:nvPicPr>
          <p:cNvPr id="36" name="Picture 11" descr="jj"/>
          <p:cNvPicPr>
            <a:picLocks noChangeAspect="1" noChangeArrowheads="1"/>
          </p:cNvPicPr>
          <p:nvPr/>
        </p:nvPicPr>
        <p:blipFill>
          <a:blip r:embed="rId35" cstate="print"/>
          <a:srcRect t="35773" b="35773"/>
          <a:stretch>
            <a:fillRect/>
          </a:stretch>
        </p:blipFill>
        <p:spPr bwMode="auto">
          <a:xfrm>
            <a:off x="6918144" y="3200401"/>
            <a:ext cx="1276578" cy="3632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7" name="Picture 16" descr="cigna"/>
          <p:cNvPicPr>
            <a:picLocks noChangeAspect="1" noChangeArrowheads="1"/>
          </p:cNvPicPr>
          <p:nvPr/>
        </p:nvPicPr>
        <p:blipFill>
          <a:blip r:embed="rId36" cstate="print"/>
          <a:srcRect/>
          <a:stretch>
            <a:fillRect/>
          </a:stretch>
        </p:blipFill>
        <p:spPr bwMode="auto">
          <a:xfrm>
            <a:off x="5732463" y="5159375"/>
            <a:ext cx="672111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" name="Picture 19" descr="schering_plough"/>
          <p:cNvPicPr>
            <a:picLocks noChangeAspect="1" noChangeArrowheads="1"/>
          </p:cNvPicPr>
          <p:nvPr/>
        </p:nvPicPr>
        <p:blipFill>
          <a:blip r:embed="rId37" cstate="print"/>
          <a:srcRect b="37038"/>
          <a:stretch>
            <a:fillRect/>
          </a:stretch>
        </p:blipFill>
        <p:spPr bwMode="auto">
          <a:xfrm>
            <a:off x="549275" y="5435600"/>
            <a:ext cx="1272393" cy="232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" name="Picture 4" descr="cisco"/>
          <p:cNvPicPr>
            <a:picLocks noChangeAspect="1" noChangeArrowheads="1"/>
          </p:cNvPicPr>
          <p:nvPr/>
        </p:nvPicPr>
        <p:blipFill>
          <a:blip r:embed="rId38" cstate="print"/>
          <a:srcRect/>
          <a:stretch>
            <a:fillRect/>
          </a:stretch>
        </p:blipFill>
        <p:spPr bwMode="auto">
          <a:xfrm>
            <a:off x="4316545" y="5272787"/>
            <a:ext cx="1303205" cy="727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" name="Picture 15" descr="motorola"/>
          <p:cNvPicPr>
            <a:picLocks noChangeAspect="1" noChangeArrowheads="1"/>
          </p:cNvPicPr>
          <p:nvPr/>
        </p:nvPicPr>
        <p:blipFill>
          <a:blip r:embed="rId39" cstate="print"/>
          <a:srcRect/>
          <a:stretch>
            <a:fillRect/>
          </a:stretch>
        </p:blipFill>
        <p:spPr bwMode="auto">
          <a:xfrm>
            <a:off x="1893246" y="5359897"/>
            <a:ext cx="1183330" cy="8438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" name="Picture 17" descr="sony"/>
          <p:cNvPicPr>
            <a:picLocks noChangeAspect="1" noChangeArrowheads="1"/>
          </p:cNvPicPr>
          <p:nvPr/>
        </p:nvPicPr>
        <p:blipFill>
          <a:blip r:embed="rId40" cstate="print"/>
          <a:srcRect t="33670" b="35017"/>
          <a:stretch>
            <a:fillRect/>
          </a:stretch>
        </p:blipFill>
        <p:spPr bwMode="auto">
          <a:xfrm>
            <a:off x="795620" y="5827287"/>
            <a:ext cx="949399" cy="297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2" name="Picture 23" descr="siemens"/>
          <p:cNvPicPr>
            <a:picLocks noChangeAspect="1" noChangeArrowheads="1"/>
          </p:cNvPicPr>
          <p:nvPr/>
        </p:nvPicPr>
        <p:blipFill>
          <a:blip r:embed="rId41" cstate="print"/>
          <a:srcRect/>
          <a:stretch>
            <a:fillRect/>
          </a:stretch>
        </p:blipFill>
        <p:spPr bwMode="auto">
          <a:xfrm>
            <a:off x="3186246" y="5467278"/>
            <a:ext cx="847592" cy="6414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535046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 bwMode="auto">
          <a:xfrm>
            <a:off x="297372" y="286724"/>
            <a:ext cx="9325524" cy="725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pPr lvl="0" latinLnBrk="0">
              <a:defRPr/>
            </a:pPr>
            <a:r>
              <a:rPr lang="en-US" altLang="ko-KR" dirty="0" err="1"/>
              <a:t>DMExpress</a:t>
            </a:r>
            <a:r>
              <a:rPr lang="en-US" altLang="ko-KR" dirty="0"/>
              <a:t> </a:t>
            </a:r>
            <a:r>
              <a:rPr lang="ko-KR" altLang="en-US" dirty="0"/>
              <a:t>해외 </a:t>
            </a:r>
            <a:r>
              <a:rPr lang="ko-KR" altLang="en-US" dirty="0" smtClean="0"/>
              <a:t>주요 </a:t>
            </a:r>
            <a:r>
              <a:rPr lang="ko-KR" altLang="en-US" dirty="0" err="1" smtClean="0"/>
              <a:t>고객사</a:t>
            </a:r>
            <a:r>
              <a:rPr lang="ko-KR" altLang="en-US" dirty="0" smtClean="0"/>
              <a:t> </a:t>
            </a:r>
            <a:r>
              <a:rPr lang="ko-KR" altLang="en-US" dirty="0"/>
              <a:t>현황</a:t>
            </a:r>
            <a:endParaRPr kumimoji="0" lang="en-US" sz="2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itchFamily="34" charset="0"/>
              <a:ea typeface="ＭＳ Ｐゴシック"/>
            </a:endParaRPr>
          </a:p>
        </p:txBody>
      </p:sp>
      <p:pic>
        <p:nvPicPr>
          <p:cNvPr id="6" name="Picture 4" descr="ms"/>
          <p:cNvPicPr>
            <a:picLocks noGrp="1" noChangeAspect="1" noChangeArrowheads="1"/>
          </p:cNvPicPr>
          <p:nvPr>
            <p:ph sz="quarter" idx="4294967295"/>
          </p:nvPr>
        </p:nvPicPr>
        <p:blipFill>
          <a:blip r:embed="rId2" cstate="print"/>
          <a:srcRect l="4057" t="24902" r="4057" b="34241"/>
          <a:stretch>
            <a:fillRect/>
          </a:stretch>
        </p:blipFill>
        <p:spPr>
          <a:xfrm>
            <a:off x="749300" y="2017713"/>
            <a:ext cx="1041505" cy="241281"/>
          </a:xfrm>
          <a:prstGeom prst="rect">
            <a:avLst/>
          </a:prstGeom>
          <a:noFill/>
          <a:ln/>
        </p:spPr>
      </p:pic>
      <p:pic>
        <p:nvPicPr>
          <p:cNvPr id="7" name="Picture 7" descr="aig_logo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17550" y="3482975"/>
            <a:ext cx="120015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Picture 8" descr="Goldman Sachs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22325" y="2484438"/>
            <a:ext cx="685800" cy="685800"/>
          </a:xfrm>
          <a:prstGeom prst="rect">
            <a:avLst/>
          </a:prstGeom>
          <a:noFill/>
        </p:spPr>
      </p:pic>
      <p:pic>
        <p:nvPicPr>
          <p:cNvPr id="9" name="Picture 11" descr="c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309813" y="1282700"/>
            <a:ext cx="1936750" cy="520700"/>
          </a:xfrm>
          <a:prstGeom prst="rect">
            <a:avLst/>
          </a:prstGeom>
          <a:noFill/>
        </p:spPr>
      </p:pic>
      <p:pic>
        <p:nvPicPr>
          <p:cNvPr id="10" name="Picture 14" descr="jpm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478588" y="1374775"/>
            <a:ext cx="2266950" cy="533400"/>
          </a:xfrm>
          <a:prstGeom prst="rect">
            <a:avLst/>
          </a:prstGeom>
          <a:noFill/>
        </p:spPr>
      </p:pic>
      <p:pic>
        <p:nvPicPr>
          <p:cNvPr id="11" name="Picture 18" descr="bac"/>
          <p:cNvPicPr>
            <a:picLocks noChangeAspect="1" noChangeArrowheads="1"/>
          </p:cNvPicPr>
          <p:nvPr/>
        </p:nvPicPr>
        <p:blipFill>
          <a:blip r:embed="rId7" cstate="print"/>
          <a:srcRect l="-748" t="34445" r="748" b="23334"/>
          <a:stretch>
            <a:fillRect/>
          </a:stretch>
        </p:blipFill>
        <p:spPr bwMode="auto">
          <a:xfrm>
            <a:off x="4519613" y="1381125"/>
            <a:ext cx="1698625" cy="482600"/>
          </a:xfrm>
          <a:prstGeom prst="rect">
            <a:avLst/>
          </a:prstGeom>
          <a:noFill/>
        </p:spPr>
      </p:pic>
      <p:pic>
        <p:nvPicPr>
          <p:cNvPr id="12" name="Picture 21" descr="bnp"/>
          <p:cNvPicPr>
            <a:picLocks noGrp="1" noChangeAspect="1" noChangeArrowheads="1"/>
          </p:cNvPicPr>
          <p:nvPr>
            <p:ph sz="quarter" idx="4294967295"/>
          </p:nvPr>
        </p:nvPicPr>
        <p:blipFill>
          <a:blip r:embed="rId8" cstate="print"/>
          <a:srcRect/>
          <a:stretch>
            <a:fillRect/>
          </a:stretch>
        </p:blipFill>
        <p:spPr>
          <a:xfrm>
            <a:off x="758826" y="1227138"/>
            <a:ext cx="1133475" cy="590550"/>
          </a:xfrm>
          <a:prstGeom prst="rect">
            <a:avLst/>
          </a:prstGeom>
          <a:noFill/>
          <a:ln/>
        </p:spPr>
      </p:pic>
      <p:pic>
        <p:nvPicPr>
          <p:cNvPr id="13" name="Picture 23" descr="amex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4064000" y="2162175"/>
            <a:ext cx="857250" cy="819150"/>
          </a:xfrm>
          <a:prstGeom prst="rect">
            <a:avLst/>
          </a:prstGeom>
          <a:noFill/>
        </p:spPr>
      </p:pic>
      <p:pic>
        <p:nvPicPr>
          <p:cNvPr id="14" name="Picture 6" descr="accenture"/>
          <p:cNvPicPr>
            <a:picLocks noGrp="1" noChangeAspect="1" noChangeArrowheads="1"/>
          </p:cNvPicPr>
          <p:nvPr>
            <p:ph sz="quarter" idx="4294967295"/>
          </p:nvPr>
        </p:nvPicPr>
        <p:blipFill>
          <a:blip r:embed="rId10" cstate="print"/>
          <a:srcRect t="11552"/>
          <a:stretch>
            <a:fillRect/>
          </a:stretch>
        </p:blipFill>
        <p:spPr>
          <a:xfrm>
            <a:off x="4979988" y="2997200"/>
            <a:ext cx="1574800" cy="777875"/>
          </a:xfrm>
          <a:prstGeom prst="rect">
            <a:avLst/>
          </a:prstGeom>
          <a:noFill/>
          <a:ln/>
        </p:spPr>
      </p:pic>
      <p:pic>
        <p:nvPicPr>
          <p:cNvPr id="15" name="Picture 11" descr="hp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2095500" y="2906713"/>
            <a:ext cx="1214438" cy="958850"/>
          </a:xfrm>
          <a:prstGeom prst="rect">
            <a:avLst/>
          </a:prstGeom>
          <a:noFill/>
        </p:spPr>
      </p:pic>
      <p:pic>
        <p:nvPicPr>
          <p:cNvPr id="16" name="Picture 13" descr="sun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2422526" y="2041525"/>
            <a:ext cx="1228725" cy="676275"/>
          </a:xfrm>
          <a:prstGeom prst="rect">
            <a:avLst/>
          </a:prstGeom>
          <a:noFill/>
        </p:spPr>
      </p:pic>
      <p:pic>
        <p:nvPicPr>
          <p:cNvPr id="17" name="Picture 15" descr="motorola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3313113" y="3159125"/>
            <a:ext cx="1228725" cy="876300"/>
          </a:xfrm>
          <a:prstGeom prst="rect">
            <a:avLst/>
          </a:prstGeom>
          <a:noFill/>
        </p:spPr>
      </p:pic>
      <p:pic>
        <p:nvPicPr>
          <p:cNvPr id="18" name="Picture 18" descr="verisign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5267325" y="2141538"/>
            <a:ext cx="1428750" cy="733425"/>
          </a:xfrm>
          <a:prstGeom prst="rect">
            <a:avLst/>
          </a:prstGeom>
          <a:noFill/>
        </p:spPr>
      </p:pic>
      <p:pic>
        <p:nvPicPr>
          <p:cNvPr id="19" name="Picture 20" descr="lucent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766764" y="4089400"/>
            <a:ext cx="1190625" cy="933450"/>
          </a:xfrm>
          <a:prstGeom prst="rect">
            <a:avLst/>
          </a:prstGeom>
          <a:noFill/>
        </p:spPr>
      </p:pic>
      <p:pic>
        <p:nvPicPr>
          <p:cNvPr id="20" name="Picture 3" descr="microsoft"/>
          <p:cNvPicPr>
            <a:picLocks noChangeAspect="1" noChangeArrowheads="1"/>
          </p:cNvPicPr>
          <p:nvPr/>
        </p:nvPicPr>
        <p:blipFill>
          <a:blip r:embed="rId16" cstate="print"/>
          <a:srcRect b="17102"/>
          <a:stretch>
            <a:fillRect/>
          </a:stretch>
        </p:blipFill>
        <p:spPr bwMode="auto">
          <a:xfrm>
            <a:off x="6924675" y="2468563"/>
            <a:ext cx="1181100" cy="781707"/>
          </a:xfrm>
          <a:prstGeom prst="rect">
            <a:avLst/>
          </a:prstGeom>
          <a:noFill/>
        </p:spPr>
      </p:pic>
      <p:pic>
        <p:nvPicPr>
          <p:cNvPr id="21" name="Picture 4" descr="cisco"/>
          <p:cNvPicPr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8307388" y="2800350"/>
            <a:ext cx="1057275" cy="590550"/>
          </a:xfrm>
          <a:prstGeom prst="rect">
            <a:avLst/>
          </a:prstGeom>
          <a:noFill/>
        </p:spPr>
      </p:pic>
      <p:pic>
        <p:nvPicPr>
          <p:cNvPr id="22" name="Picture 17" descr="sony"/>
          <p:cNvPicPr>
            <a:picLocks noChangeAspect="1" noChangeArrowheads="1"/>
          </p:cNvPicPr>
          <p:nvPr/>
        </p:nvPicPr>
        <p:blipFill>
          <a:blip r:embed="rId18" cstate="print"/>
          <a:srcRect t="33670" b="35017"/>
          <a:stretch>
            <a:fillRect/>
          </a:stretch>
        </p:blipFill>
        <p:spPr bwMode="auto">
          <a:xfrm>
            <a:off x="8329613" y="2119313"/>
            <a:ext cx="942975" cy="295275"/>
          </a:xfrm>
          <a:prstGeom prst="rect">
            <a:avLst/>
          </a:prstGeom>
          <a:noFill/>
        </p:spPr>
      </p:pic>
      <p:pic>
        <p:nvPicPr>
          <p:cNvPr id="23" name="Picture 3" descr="sprint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19" cstate="print"/>
          <a:srcRect l="19768" t="35374" r="16280" b="29932"/>
          <a:stretch>
            <a:fillRect/>
          </a:stretch>
        </p:blipFill>
        <p:spPr>
          <a:xfrm>
            <a:off x="8085129" y="3679820"/>
            <a:ext cx="855236" cy="297414"/>
          </a:xfrm>
          <a:noFill/>
          <a:ln/>
        </p:spPr>
      </p:pic>
      <p:pic>
        <p:nvPicPr>
          <p:cNvPr id="24" name="Picture 5" descr="vdf"/>
          <p:cNvPicPr>
            <a:picLocks noChangeAspect="1" noChangeArrowheads="1"/>
          </p:cNvPicPr>
          <p:nvPr/>
        </p:nvPicPr>
        <p:blipFill>
          <a:blip r:embed="rId20" cstate="print"/>
          <a:srcRect/>
          <a:stretch>
            <a:fillRect/>
          </a:stretch>
        </p:blipFill>
        <p:spPr>
          <a:xfrm>
            <a:off x="4981575" y="3994150"/>
            <a:ext cx="1428750" cy="876300"/>
          </a:xfrm>
          <a:prstGeom prst="rect">
            <a:avLst/>
          </a:prstGeom>
          <a:noFill/>
          <a:ln/>
        </p:spPr>
      </p:pic>
      <p:pic>
        <p:nvPicPr>
          <p:cNvPr id="25" name="Picture 6" descr="verizon"/>
          <p:cNvPicPr>
            <a:picLocks noChangeAspect="1" noChangeArrowheads="1"/>
          </p:cNvPicPr>
          <p:nvPr/>
        </p:nvPicPr>
        <p:blipFill>
          <a:blip r:embed="rId21" cstate="print"/>
          <a:srcRect/>
          <a:stretch>
            <a:fillRect/>
          </a:stretch>
        </p:blipFill>
        <p:spPr bwMode="auto">
          <a:xfrm>
            <a:off x="7797800" y="4105275"/>
            <a:ext cx="1314450" cy="762000"/>
          </a:xfrm>
          <a:prstGeom prst="rect">
            <a:avLst/>
          </a:prstGeom>
          <a:noFill/>
        </p:spPr>
      </p:pic>
      <p:pic>
        <p:nvPicPr>
          <p:cNvPr id="26" name="Picture 9" descr="bell"/>
          <p:cNvPicPr>
            <a:picLocks noChangeAspect="1" noChangeArrowheads="1"/>
          </p:cNvPicPr>
          <p:nvPr/>
        </p:nvPicPr>
        <p:blipFill>
          <a:blip r:embed="rId22" cstate="print"/>
          <a:srcRect t="36879" b="32152"/>
          <a:stretch>
            <a:fillRect/>
          </a:stretch>
        </p:blipFill>
        <p:spPr bwMode="auto">
          <a:xfrm>
            <a:off x="3700458" y="4446581"/>
            <a:ext cx="1028700" cy="300880"/>
          </a:xfrm>
          <a:prstGeom prst="rect">
            <a:avLst/>
          </a:prstGeom>
          <a:noFill/>
        </p:spPr>
      </p:pic>
      <p:pic>
        <p:nvPicPr>
          <p:cNvPr id="27" name="Picture 13" descr="brasil"/>
          <p:cNvPicPr>
            <a:picLocks noChangeAspect="1" noChangeArrowheads="1"/>
          </p:cNvPicPr>
          <p:nvPr/>
        </p:nvPicPr>
        <p:blipFill>
          <a:blip r:embed="rId23" cstate="print"/>
          <a:srcRect l="9062" t="15865" r="9886" b="18130"/>
          <a:stretch>
            <a:fillRect/>
          </a:stretch>
        </p:blipFill>
        <p:spPr bwMode="auto">
          <a:xfrm>
            <a:off x="2476490" y="4324344"/>
            <a:ext cx="917160" cy="543194"/>
          </a:xfrm>
          <a:prstGeom prst="rect">
            <a:avLst/>
          </a:prstGeom>
          <a:noFill/>
        </p:spPr>
      </p:pic>
      <p:pic>
        <p:nvPicPr>
          <p:cNvPr id="28" name="Picture 14" descr="japan"/>
          <p:cNvPicPr>
            <a:picLocks noChangeAspect="1" noChangeArrowheads="1"/>
          </p:cNvPicPr>
          <p:nvPr/>
        </p:nvPicPr>
        <p:blipFill>
          <a:blip r:embed="rId24" cstate="print"/>
          <a:srcRect/>
          <a:stretch>
            <a:fillRect/>
          </a:stretch>
        </p:blipFill>
        <p:spPr bwMode="auto">
          <a:xfrm>
            <a:off x="5335588" y="3025775"/>
            <a:ext cx="1133475" cy="209550"/>
          </a:xfrm>
          <a:prstGeom prst="rect">
            <a:avLst/>
          </a:prstGeom>
          <a:noFill/>
        </p:spPr>
      </p:pic>
      <p:pic>
        <p:nvPicPr>
          <p:cNvPr id="29" name="Picture 15" descr="newatt"/>
          <p:cNvPicPr>
            <a:picLocks noChangeAspect="1" noChangeArrowheads="1"/>
          </p:cNvPicPr>
          <p:nvPr/>
        </p:nvPicPr>
        <p:blipFill>
          <a:blip r:embed="rId25" cstate="print"/>
          <a:srcRect l="22124" r="16814"/>
          <a:stretch>
            <a:fillRect/>
          </a:stretch>
        </p:blipFill>
        <p:spPr>
          <a:xfrm>
            <a:off x="6834180" y="3533772"/>
            <a:ext cx="642103" cy="788670"/>
          </a:xfrm>
          <a:prstGeom prst="rect">
            <a:avLst/>
          </a:prstGeom>
          <a:noFill/>
          <a:ln/>
        </p:spPr>
      </p:pic>
      <p:pic>
        <p:nvPicPr>
          <p:cNvPr id="30" name="Picture 3" descr="army"/>
          <p:cNvPicPr>
            <a:picLocks noChangeAspect="1" noChangeArrowheads="1"/>
          </p:cNvPicPr>
          <p:nvPr/>
        </p:nvPicPr>
        <p:blipFill>
          <a:blip r:embed="rId26" cstate="print"/>
          <a:srcRect/>
          <a:stretch>
            <a:fillRect/>
          </a:stretch>
        </p:blipFill>
        <p:spPr bwMode="auto">
          <a:xfrm>
            <a:off x="2262188" y="5235576"/>
            <a:ext cx="742950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" name="Picture 4" descr="navy"/>
          <p:cNvPicPr>
            <a:picLocks noChangeAspect="1" noChangeArrowheads="1"/>
          </p:cNvPicPr>
          <p:nvPr/>
        </p:nvPicPr>
        <p:blipFill>
          <a:blip r:embed="rId27" cstate="print"/>
          <a:srcRect/>
          <a:stretch>
            <a:fillRect/>
          </a:stretch>
        </p:blipFill>
        <p:spPr>
          <a:xfrm>
            <a:off x="3346450" y="4946650"/>
            <a:ext cx="1381125" cy="1381125"/>
          </a:xfrm>
          <a:prstGeom prst="rect">
            <a:avLst/>
          </a:prstGeom>
          <a:noFill/>
          <a:ln/>
        </p:spPr>
      </p:pic>
      <p:pic>
        <p:nvPicPr>
          <p:cNvPr id="32" name="Picture 7" descr="sd"/>
          <p:cNvPicPr>
            <a:picLocks noChangeAspect="1" noChangeArrowheads="1"/>
          </p:cNvPicPr>
          <p:nvPr/>
        </p:nvPicPr>
        <p:blipFill>
          <a:blip r:embed="rId28" cstate="print"/>
          <a:srcRect/>
          <a:stretch>
            <a:fillRect/>
          </a:stretch>
        </p:blipFill>
        <p:spPr bwMode="auto">
          <a:xfrm>
            <a:off x="971550" y="5270500"/>
            <a:ext cx="990600" cy="990600"/>
          </a:xfrm>
          <a:prstGeom prst="rect">
            <a:avLst/>
          </a:prstGeom>
          <a:noFill/>
        </p:spPr>
      </p:pic>
      <p:pic>
        <p:nvPicPr>
          <p:cNvPr id="33" name="Picture 8" descr="dod"/>
          <p:cNvPicPr>
            <a:picLocks noChangeAspect="1" noChangeArrowheads="1"/>
          </p:cNvPicPr>
          <p:nvPr/>
        </p:nvPicPr>
        <p:blipFill>
          <a:blip r:embed="rId29" cstate="print"/>
          <a:srcRect/>
          <a:stretch>
            <a:fillRect/>
          </a:stretch>
        </p:blipFill>
        <p:spPr bwMode="auto">
          <a:xfrm>
            <a:off x="787400" y="3011489"/>
            <a:ext cx="1009650" cy="885825"/>
          </a:xfrm>
          <a:prstGeom prst="rect">
            <a:avLst/>
          </a:prstGeom>
          <a:noFill/>
        </p:spPr>
      </p:pic>
      <p:pic>
        <p:nvPicPr>
          <p:cNvPr id="34" name="Picture 9" descr="usda"/>
          <p:cNvPicPr>
            <a:picLocks noChangeAspect="1" noChangeArrowheads="1"/>
          </p:cNvPicPr>
          <p:nvPr/>
        </p:nvPicPr>
        <p:blipFill>
          <a:blip r:embed="rId30" cstate="print"/>
          <a:srcRect/>
          <a:stretch>
            <a:fillRect/>
          </a:stretch>
        </p:blipFill>
        <p:spPr bwMode="auto">
          <a:xfrm>
            <a:off x="4972050" y="5200650"/>
            <a:ext cx="1428750" cy="981075"/>
          </a:xfrm>
          <a:prstGeom prst="rect">
            <a:avLst/>
          </a:prstGeom>
          <a:noFill/>
        </p:spPr>
      </p:pic>
      <p:pic>
        <p:nvPicPr>
          <p:cNvPr id="35" name="Picture 11" descr="la"/>
          <p:cNvPicPr>
            <a:picLocks noChangeAspect="1" noChangeArrowheads="1"/>
          </p:cNvPicPr>
          <p:nvPr/>
        </p:nvPicPr>
        <p:blipFill>
          <a:blip r:embed="rId31" cstate="print"/>
          <a:srcRect/>
          <a:stretch>
            <a:fillRect/>
          </a:stretch>
        </p:blipFill>
        <p:spPr bwMode="auto">
          <a:xfrm>
            <a:off x="6877050" y="4973638"/>
            <a:ext cx="1285875" cy="1228725"/>
          </a:xfrm>
          <a:prstGeom prst="rect">
            <a:avLst/>
          </a:prstGeom>
          <a:noFill/>
        </p:spPr>
      </p:pic>
      <p:pic>
        <p:nvPicPr>
          <p:cNvPr id="36" name="Picture 14" descr="fbi"/>
          <p:cNvPicPr>
            <a:picLocks noChangeAspect="1" noChangeArrowheads="1"/>
          </p:cNvPicPr>
          <p:nvPr/>
        </p:nvPicPr>
        <p:blipFill>
          <a:blip r:embed="rId32" cstate="print"/>
          <a:srcRect/>
          <a:stretch>
            <a:fillRect/>
          </a:stretch>
        </p:blipFill>
        <p:spPr bwMode="auto">
          <a:xfrm>
            <a:off x="8450264" y="5249863"/>
            <a:ext cx="1038225" cy="7715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732052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/>
          <p:cNvSpPr txBox="1">
            <a:spLocks/>
          </p:cNvSpPr>
          <p:nvPr/>
        </p:nvSpPr>
        <p:spPr bwMode="auto">
          <a:xfrm>
            <a:off x="297372" y="286724"/>
            <a:ext cx="9325524" cy="725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6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ＭＳ Ｐゴシック"/>
              </a:rPr>
              <a:t>감사합니다</a:t>
            </a:r>
            <a:r>
              <a:rPr kumimoji="0" lang="en-US" altLang="ko-KR" sz="26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ＭＳ Ｐゴシック"/>
              </a:rPr>
              <a:t>.</a:t>
            </a:r>
            <a:endParaRPr kumimoji="0" lang="en-US" sz="2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itchFamily="34" charset="0"/>
              <a:ea typeface="ＭＳ Ｐゴシック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" y="4288273"/>
            <a:ext cx="99059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산들바람" panose="02020600000000000000" pitchFamily="18" charset="-127"/>
                <a:ea typeface="a산들바람" panose="02020600000000000000" pitchFamily="18" charset="-127"/>
              </a:rPr>
              <a:t>개발은 단순하게 처리 시간은 짧게</a:t>
            </a:r>
          </a:p>
        </p:txBody>
      </p:sp>
      <p:pic>
        <p:nvPicPr>
          <p:cNvPr id="5" name="Picture 7" descr="PP_template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2916760" y="2679878"/>
            <a:ext cx="4072480" cy="9266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509922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4" descr="http://www.kbscom.co.kr/data/bbsData/1469619392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2772" y="5253151"/>
            <a:ext cx="19050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http://www.kbscom.co.kr/data/bbsData/1469619377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4877" y="5178447"/>
            <a:ext cx="19050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" name="Title 1"/>
          <p:cNvSpPr txBox="1">
            <a:spLocks/>
          </p:cNvSpPr>
          <p:nvPr/>
        </p:nvSpPr>
        <p:spPr bwMode="auto">
          <a:xfrm>
            <a:off x="297372" y="286724"/>
            <a:ext cx="9325524" cy="725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ＭＳ Ｐゴシック"/>
              </a:rPr>
              <a:t>About </a:t>
            </a:r>
            <a:r>
              <a:rPr kumimoji="0" lang="ko-KR" altLang="en-US" sz="22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ＭＳ Ｐゴシック"/>
              </a:rPr>
              <a:t>한국비지네스써비스</a:t>
            </a:r>
            <a:endParaRPr kumimoji="0" lang="en-US" sz="2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itchFamily="34" charset="0"/>
              <a:ea typeface="ＭＳ Ｐゴシック"/>
            </a:endParaRPr>
          </a:p>
        </p:txBody>
      </p:sp>
      <p:sp>
        <p:nvSpPr>
          <p:cNvPr id="43" name="Content Placeholder 2"/>
          <p:cNvSpPr txBox="1">
            <a:spLocks/>
          </p:cNvSpPr>
          <p:nvPr/>
        </p:nvSpPr>
        <p:spPr bwMode="auto">
          <a:xfrm>
            <a:off x="890520" y="1718505"/>
            <a:ext cx="8134672" cy="32298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68275" indent="-168275" algn="l" rtl="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2000" b="1">
                <a:solidFill>
                  <a:srgbClr val="636467"/>
                </a:solidFill>
                <a:latin typeface="Calibri" pitchFamily="34" charset="0"/>
                <a:ea typeface="+mn-ea"/>
                <a:cs typeface="Calibri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AA3D9"/>
              </a:buClr>
              <a:buChar char="–"/>
              <a:defRPr sz="2000">
                <a:solidFill>
                  <a:srgbClr val="636467"/>
                </a:solidFill>
                <a:latin typeface="Calibri" pitchFamily="34" charset="0"/>
                <a:ea typeface="+mn-ea"/>
                <a:cs typeface="Calibri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AA3D9"/>
              </a:buClr>
              <a:buChar char="•"/>
              <a:defRPr sz="1800">
                <a:solidFill>
                  <a:srgbClr val="636467"/>
                </a:solidFill>
                <a:latin typeface="Calibri" pitchFamily="34" charset="0"/>
                <a:ea typeface="+mn-ea"/>
                <a:cs typeface="Calibri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AA3D9"/>
              </a:buClr>
              <a:buChar char="–"/>
              <a:defRPr sz="1800">
                <a:solidFill>
                  <a:srgbClr val="636467"/>
                </a:solidFill>
                <a:latin typeface="Calibri" pitchFamily="34" charset="0"/>
                <a:ea typeface="+mn-ea"/>
                <a:cs typeface="Calibri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AA3D9"/>
              </a:buClr>
              <a:buChar char="»"/>
              <a:defRPr sz="1600">
                <a:solidFill>
                  <a:srgbClr val="636467"/>
                </a:solidFill>
                <a:latin typeface="Calibri" pitchFamily="34" charset="0"/>
                <a:ea typeface="+mn-ea"/>
                <a:cs typeface="Calibri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5AA3D9"/>
              </a:buClr>
              <a:buChar char="»"/>
              <a:defRPr sz="2000">
                <a:solidFill>
                  <a:srgbClr val="636467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5AA3D9"/>
              </a:buClr>
              <a:buChar char="»"/>
              <a:defRPr sz="2000">
                <a:solidFill>
                  <a:srgbClr val="636467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5AA3D9"/>
              </a:buClr>
              <a:buChar char="»"/>
              <a:defRPr sz="2000">
                <a:solidFill>
                  <a:srgbClr val="636467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5AA3D9"/>
              </a:buClr>
              <a:buChar char="»"/>
              <a:defRPr sz="2000">
                <a:solidFill>
                  <a:srgbClr val="636467"/>
                </a:solidFill>
                <a:latin typeface="+mn-lt"/>
                <a:ea typeface="+mn-ea"/>
              </a:defRPr>
            </a:lvl9pPr>
          </a:lstStyle>
          <a:p>
            <a:pPr marL="168275" marR="0" lvl="0" indent="-168275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Blip>
                <a:blip r:embed="rId4"/>
              </a:buBlip>
              <a:tabLst/>
              <a:defRPr/>
            </a:pPr>
            <a:r>
              <a:rPr kumimoji="0" lang="ko-KR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5596"/>
                </a:solidFill>
                <a:effectLst/>
                <a:uLnTx/>
                <a:uFillTx/>
                <a:latin typeface="Calibri" pitchFamily="34" charset="0"/>
              </a:rPr>
              <a:t>회  사  명  </a:t>
            </a:r>
            <a:r>
              <a:rPr kumimoji="0" lang="en-US" altLang="ko-KR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5596"/>
                </a:solidFill>
                <a:effectLst/>
                <a:uLnTx/>
                <a:uFillTx/>
                <a:latin typeface="Calibri" pitchFamily="34" charset="0"/>
                <a:ea typeface="ＭＳ Ｐゴシック"/>
              </a:rPr>
              <a:t>: </a:t>
            </a:r>
            <a:r>
              <a:rPr kumimoji="0" lang="ko-KR" altLang="en-US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5596"/>
                </a:solidFill>
                <a:effectLst/>
                <a:uLnTx/>
                <a:uFillTx/>
                <a:latin typeface="Calibri" pitchFamily="34" charset="0"/>
              </a:rPr>
              <a:t>한국비지네스써비스</a:t>
            </a:r>
            <a:r>
              <a:rPr kumimoji="0" lang="ko-KR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5596"/>
                </a:solidFill>
                <a:effectLst/>
                <a:uLnTx/>
                <a:uFillTx/>
                <a:latin typeface="Calibri" pitchFamily="34" charset="0"/>
              </a:rPr>
              <a:t>㈜</a:t>
            </a:r>
            <a:endParaRPr kumimoji="0" lang="en-US" altLang="ko-KR" sz="2000" b="1" i="0" u="none" strike="noStrike" kern="0" cap="none" spc="0" normalizeH="0" baseline="0" noProof="0" dirty="0" smtClean="0">
              <a:ln>
                <a:noFill/>
              </a:ln>
              <a:solidFill>
                <a:srgbClr val="005596"/>
              </a:solidFill>
              <a:effectLst/>
              <a:uLnTx/>
              <a:uFillTx/>
              <a:latin typeface="Calibri" pitchFamily="34" charset="0"/>
              <a:ea typeface="ＭＳ Ｐゴシック"/>
            </a:endParaRPr>
          </a:p>
          <a:p>
            <a:pPr marL="168275" marR="0" lvl="0" indent="-168275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Blip>
                <a:blip r:embed="rId4"/>
              </a:buBlip>
              <a:tabLst/>
              <a:defRPr/>
            </a:pPr>
            <a:r>
              <a:rPr kumimoji="0" lang="ko-KR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5596"/>
                </a:solidFill>
                <a:effectLst/>
                <a:uLnTx/>
                <a:uFillTx/>
                <a:latin typeface="Calibri" pitchFamily="34" charset="0"/>
              </a:rPr>
              <a:t>설립 년도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5596"/>
                </a:solidFill>
                <a:effectLst/>
                <a:uLnTx/>
                <a:uFillTx/>
                <a:latin typeface="Calibri" pitchFamily="34" charset="0"/>
                <a:ea typeface="ＭＳ Ｐゴシック"/>
              </a:rPr>
              <a:t> : 1973</a:t>
            </a:r>
            <a:r>
              <a:rPr kumimoji="0" lang="ko-KR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5596"/>
                </a:solidFill>
                <a:effectLst/>
                <a:uLnTx/>
                <a:uFillTx/>
                <a:latin typeface="Calibri" pitchFamily="34" charset="0"/>
              </a:rPr>
              <a:t>년 </a:t>
            </a:r>
            <a:r>
              <a:rPr kumimoji="0" lang="en-US" altLang="ko-KR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5596"/>
                </a:solidFill>
                <a:effectLst/>
                <a:uLnTx/>
                <a:uFillTx/>
                <a:latin typeface="Calibri" pitchFamily="34" charset="0"/>
                <a:ea typeface="ＭＳ Ｐゴシック"/>
              </a:rPr>
              <a:t>5</a:t>
            </a:r>
            <a:r>
              <a:rPr kumimoji="0" lang="ko-KR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5596"/>
                </a:solidFill>
                <a:effectLst/>
                <a:uLnTx/>
                <a:uFillTx/>
                <a:latin typeface="Calibri" pitchFamily="34" charset="0"/>
              </a:rPr>
              <a:t>월</a:t>
            </a:r>
            <a:endParaRPr kumimoji="0" lang="en-US" altLang="ko-KR" sz="2000" b="1" i="0" u="none" strike="noStrike" kern="0" cap="none" spc="0" normalizeH="0" baseline="0" noProof="0" dirty="0" smtClean="0">
              <a:ln>
                <a:noFill/>
              </a:ln>
              <a:solidFill>
                <a:srgbClr val="005596"/>
              </a:solidFill>
              <a:effectLst/>
              <a:uLnTx/>
              <a:uFillTx/>
              <a:latin typeface="Calibri" pitchFamily="34" charset="0"/>
              <a:ea typeface="ＭＳ Ｐゴシック"/>
            </a:endParaRPr>
          </a:p>
          <a:p>
            <a:pPr marL="168275" marR="0" lvl="0" indent="-168275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Blip>
                <a:blip r:embed="rId4"/>
              </a:buBlip>
              <a:tabLst/>
              <a:defRPr/>
            </a:pPr>
            <a:r>
              <a:rPr kumimoji="0" lang="ko-KR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5596"/>
                </a:solidFill>
                <a:effectLst/>
                <a:uLnTx/>
                <a:uFillTx/>
                <a:latin typeface="Calibri" pitchFamily="34" charset="0"/>
              </a:rPr>
              <a:t>본        사 </a:t>
            </a:r>
            <a:r>
              <a:rPr kumimoji="0" lang="en-US" altLang="ko-KR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5596"/>
                </a:solidFill>
                <a:effectLst/>
                <a:uLnTx/>
                <a:uFillTx/>
                <a:latin typeface="Calibri" pitchFamily="34" charset="0"/>
                <a:ea typeface="ＭＳ Ｐゴシック"/>
              </a:rPr>
              <a:t>: </a:t>
            </a:r>
            <a:r>
              <a:rPr kumimoji="0" lang="ko-KR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5596"/>
                </a:solidFill>
                <a:effectLst/>
                <a:uLnTx/>
                <a:uFillTx/>
                <a:latin typeface="Calibri" pitchFamily="34" charset="0"/>
              </a:rPr>
              <a:t>서울시 서초구 반포본동</a:t>
            </a:r>
            <a:endParaRPr kumimoji="0" lang="en-US" altLang="ko-KR" sz="2000" b="1" i="0" u="none" strike="noStrike" kern="0" cap="none" spc="0" normalizeH="0" baseline="0" noProof="0" dirty="0" smtClean="0">
              <a:ln>
                <a:noFill/>
              </a:ln>
              <a:solidFill>
                <a:srgbClr val="005596"/>
              </a:solidFill>
              <a:effectLst/>
              <a:uLnTx/>
              <a:uFillTx/>
              <a:latin typeface="Calibri" pitchFamily="34" charset="0"/>
              <a:ea typeface="ＭＳ Ｐゴシック"/>
            </a:endParaRPr>
          </a:p>
          <a:p>
            <a:pPr marL="168275" marR="0" lvl="0" indent="-168275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Blip>
                <a:blip r:embed="rId4"/>
              </a:buBlip>
              <a:tabLst/>
              <a:defRPr/>
            </a:pPr>
            <a:r>
              <a:rPr kumimoji="0" lang="ko-KR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5596"/>
                </a:solidFill>
                <a:effectLst/>
                <a:uLnTx/>
                <a:uFillTx/>
                <a:latin typeface="Calibri" pitchFamily="34" charset="0"/>
              </a:rPr>
              <a:t>직        원 </a:t>
            </a:r>
            <a:r>
              <a:rPr kumimoji="0" lang="en-US" altLang="ko-KR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5596"/>
                </a:solidFill>
                <a:effectLst/>
                <a:uLnTx/>
                <a:uFillTx/>
                <a:latin typeface="Calibri" pitchFamily="34" charset="0"/>
                <a:ea typeface="ＭＳ Ｐゴシック"/>
              </a:rPr>
              <a:t>: 50 </a:t>
            </a:r>
            <a:r>
              <a:rPr kumimoji="0" lang="ko-KR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5596"/>
                </a:solidFill>
                <a:effectLst/>
                <a:uLnTx/>
                <a:uFillTx/>
                <a:latin typeface="Calibri" pitchFamily="34" charset="0"/>
              </a:rPr>
              <a:t>명</a:t>
            </a:r>
            <a:endParaRPr kumimoji="0" lang="en-US" altLang="ko-KR" sz="2000" b="1" i="0" u="none" strike="noStrike" kern="0" cap="none" spc="0" normalizeH="0" baseline="0" noProof="0" dirty="0" smtClean="0">
              <a:ln>
                <a:noFill/>
              </a:ln>
              <a:solidFill>
                <a:srgbClr val="005596"/>
              </a:solidFill>
              <a:effectLst/>
              <a:uLnTx/>
              <a:uFillTx/>
              <a:latin typeface="Calibri" pitchFamily="34" charset="0"/>
              <a:ea typeface="ＭＳ Ｐゴシック"/>
            </a:endParaRPr>
          </a:p>
          <a:p>
            <a:pPr marL="168275" marR="0" lvl="0" indent="-168275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Blip>
                <a:blip r:embed="rId4"/>
              </a:buBlip>
              <a:tabLst/>
              <a:defRPr/>
            </a:pPr>
            <a:r>
              <a:rPr kumimoji="0" lang="ko-KR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5596"/>
                </a:solidFill>
                <a:effectLst/>
                <a:uLnTx/>
                <a:uFillTx/>
                <a:latin typeface="Calibri" pitchFamily="34" charset="0"/>
              </a:rPr>
              <a:t>국내 최초의 </a:t>
            </a:r>
            <a:r>
              <a:rPr kumimoji="0" lang="en-US" altLang="ko-KR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5596"/>
                </a:solidFill>
                <a:effectLst/>
                <a:uLnTx/>
                <a:uFillTx/>
                <a:latin typeface="Calibri" pitchFamily="34" charset="0"/>
                <a:ea typeface="ＭＳ Ｐゴシック"/>
              </a:rPr>
              <a:t>SW </a:t>
            </a:r>
            <a:r>
              <a:rPr kumimoji="0" lang="ko-KR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5596"/>
                </a:solidFill>
                <a:effectLst/>
                <a:uLnTx/>
                <a:uFillTx/>
                <a:latin typeface="Calibri" pitchFamily="34" charset="0"/>
              </a:rPr>
              <a:t>전문 판매 지원 회사</a:t>
            </a:r>
            <a:r>
              <a:rPr kumimoji="0" lang="en-US" altLang="ko-KR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5596"/>
                </a:solidFill>
                <a:effectLst/>
                <a:uLnTx/>
                <a:uFillTx/>
                <a:latin typeface="Calibri" pitchFamily="34" charset="0"/>
                <a:ea typeface="ＭＳ Ｐゴシック"/>
              </a:rPr>
              <a:t/>
            </a:r>
            <a:br>
              <a:rPr kumimoji="0" lang="en-US" altLang="ko-KR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5596"/>
                </a:solidFill>
                <a:effectLst/>
                <a:uLnTx/>
                <a:uFillTx/>
                <a:latin typeface="Calibri" pitchFamily="34" charset="0"/>
                <a:ea typeface="ＭＳ Ｐゴシック"/>
              </a:rPr>
            </a:br>
            <a:r>
              <a:rPr kumimoji="0" lang="en-US" altLang="ko-KR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5596"/>
                </a:solidFill>
                <a:effectLst/>
                <a:uLnTx/>
                <a:uFillTx/>
                <a:latin typeface="Calibri" pitchFamily="34" charset="0"/>
                <a:ea typeface="ＭＳ Ｐゴシック"/>
              </a:rPr>
              <a:t/>
            </a:r>
            <a:br>
              <a:rPr kumimoji="0" lang="en-US" altLang="ko-KR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5596"/>
                </a:solidFill>
                <a:effectLst/>
                <a:uLnTx/>
                <a:uFillTx/>
                <a:latin typeface="Calibri" pitchFamily="34" charset="0"/>
                <a:ea typeface="ＭＳ Ｐゴシック"/>
              </a:rPr>
            </a:br>
            <a:r>
              <a:rPr kumimoji="0" lang="en-US" altLang="ko-KR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005596"/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-  1992</a:t>
            </a:r>
            <a:r>
              <a:rPr kumimoji="0" lang="ko-KR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005596"/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년 최초로 국내 </a:t>
            </a:r>
            <a:r>
              <a:rPr kumimoji="0" lang="en-US" altLang="ko-KR" sz="14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5596"/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SyncSort</a:t>
            </a:r>
            <a:r>
              <a:rPr kumimoji="0" lang="en-US" altLang="ko-KR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005596"/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Solution </a:t>
            </a:r>
            <a:r>
              <a:rPr kumimoji="0" lang="ko-KR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005596"/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공급지원</a:t>
            </a:r>
            <a:r>
              <a:rPr kumimoji="0" lang="en-US" altLang="ko-KR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005596"/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/>
            </a:r>
            <a:br>
              <a:rPr kumimoji="0" lang="en-US" altLang="ko-KR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005596"/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</a:br>
            <a:r>
              <a:rPr kumimoji="0" lang="en-US" altLang="ko-KR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005596"/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-  </a:t>
            </a:r>
            <a:r>
              <a:rPr kumimoji="0" lang="ko-KR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005596"/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풍부한 경험과 기술축적</a:t>
            </a:r>
            <a:r>
              <a:rPr kumimoji="0" lang="en-US" altLang="ko-KR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005596"/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/>
            </a:r>
            <a:br>
              <a:rPr kumimoji="0" lang="en-US" altLang="ko-KR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005596"/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</a:br>
            <a:r>
              <a:rPr kumimoji="0" lang="en-US" altLang="ko-KR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005596"/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-  30</a:t>
            </a:r>
            <a:r>
              <a:rPr kumimoji="0" lang="ko-KR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005596"/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여 개 이상의 </a:t>
            </a:r>
            <a:r>
              <a:rPr kumimoji="0" lang="en-US" altLang="ko-KR" sz="14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5596"/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SyncSort</a:t>
            </a:r>
            <a:r>
              <a:rPr kumimoji="0" lang="en-US" altLang="ko-KR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005596"/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kumimoji="0" lang="ko-KR" altLang="en-US" sz="14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5596"/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고객사</a:t>
            </a:r>
            <a:endParaRPr kumimoji="0" lang="en-US" altLang="ko-KR" sz="1400" b="1" i="0" u="none" strike="noStrike" kern="0" cap="none" spc="0" normalizeH="0" baseline="0" noProof="0" dirty="0">
              <a:ln>
                <a:noFill/>
              </a:ln>
              <a:solidFill>
                <a:srgbClr val="636467"/>
              </a:solidFill>
              <a:effectLst/>
              <a:uLnTx/>
              <a:uFillTx/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44" name="Picture 35" descr="컴퓨터_작업_열중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716288" y="1766602"/>
            <a:ext cx="3289300" cy="3016250"/>
          </a:xfrm>
          <a:prstGeom prst="rect">
            <a:avLst/>
          </a:prstGeom>
          <a:noFill/>
          <a:ln w="6350">
            <a:solidFill>
              <a:srgbClr val="CCCCFF"/>
            </a:solidFill>
            <a:miter lim="800000"/>
            <a:headEnd/>
            <a:tailEnd/>
          </a:ln>
        </p:spPr>
      </p:pic>
      <p:pic>
        <p:nvPicPr>
          <p:cNvPr id="2050" name="Picture 2" descr="http://www.kbscom.co.kr/data/bbsData/15078665531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5028" y="5241649"/>
            <a:ext cx="1521694" cy="765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492" y="5447128"/>
            <a:ext cx="1300889" cy="415138"/>
          </a:xfrm>
          <a:prstGeom prst="rect">
            <a:avLst/>
          </a:prstGeom>
        </p:spPr>
      </p:pic>
      <p:pic>
        <p:nvPicPr>
          <p:cNvPr id="4100" name="Picture 4" descr="https://lh3.googleusercontent.com/3wcynYIT6nYIAwRhkYI0jc0ieSR9P8I6OLfw4a6ZL8LiuDPmIhf38-0JR6FNQDW38V0n=s170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0175" y="5548143"/>
            <a:ext cx="1619250" cy="276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6033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itle 1"/>
          <p:cNvSpPr txBox="1">
            <a:spLocks/>
          </p:cNvSpPr>
          <p:nvPr/>
        </p:nvSpPr>
        <p:spPr bwMode="auto">
          <a:xfrm>
            <a:off x="297372" y="286724"/>
            <a:ext cx="9325524" cy="725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ＭＳ Ｐゴシック"/>
              </a:rPr>
              <a:t>DMExpress</a:t>
            </a:r>
            <a:r>
              <a:rPr kumimoji="0" lang="en-US" sz="26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ＭＳ Ｐゴシック"/>
              </a:rPr>
              <a:t> Overview</a:t>
            </a:r>
            <a:endParaRPr kumimoji="0" lang="en-US" sz="26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itchFamily="34" charset="0"/>
              <a:ea typeface="ＭＳ Ｐゴシック"/>
            </a:endParaRPr>
          </a:p>
        </p:txBody>
      </p:sp>
      <p:sp>
        <p:nvSpPr>
          <p:cNvPr id="45" name="Rectangle 6"/>
          <p:cNvSpPr>
            <a:spLocks noChangeArrowheads="1"/>
          </p:cNvSpPr>
          <p:nvPr/>
        </p:nvSpPr>
        <p:spPr bwMode="auto">
          <a:xfrm>
            <a:off x="427705" y="1202342"/>
            <a:ext cx="9099755" cy="9004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fontAlgn="base" latinLnBrk="0">
              <a:spcBef>
                <a:spcPct val="20000"/>
              </a:spcBef>
              <a:spcAft>
                <a:spcPct val="0"/>
              </a:spcAft>
            </a:pPr>
            <a:r>
              <a:rPr lang="en-US" altLang="ko-KR" sz="1400" b="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맑은 고딕" pitchFamily="50" charset="-127"/>
              </a:rPr>
              <a:t>DMExpress</a:t>
            </a:r>
            <a:r>
              <a:rPr lang="ko-KR" altLang="en-US" sz="1400" b="1" dirty="0">
                <a:solidFill>
                  <a:srgbClr val="000000">
                    <a:lumMod val="65000"/>
                    <a:lumOff val="35000"/>
                  </a:srgbClr>
                </a:solidFill>
                <a:latin typeface="맑은 고딕" pitchFamily="50" charset="-127"/>
              </a:rPr>
              <a:t>는 데이터 통합을 스마트하게 지원하는 솔루션 입니다</a:t>
            </a:r>
            <a:r>
              <a:rPr lang="en-US" altLang="ko-KR" sz="1400" b="1" dirty="0">
                <a:solidFill>
                  <a:srgbClr val="000000">
                    <a:lumMod val="65000"/>
                    <a:lumOff val="35000"/>
                  </a:srgbClr>
                </a:solidFill>
                <a:latin typeface="맑은 고딕" pitchFamily="50" charset="-127"/>
              </a:rPr>
              <a:t>. (</a:t>
            </a:r>
            <a:r>
              <a:rPr lang="en-US" altLang="ko-KR" sz="1400" b="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맑은 고딕" pitchFamily="50" charset="-127"/>
              </a:rPr>
              <a:t>DMExpress</a:t>
            </a:r>
            <a:r>
              <a:rPr lang="en-US" altLang="ko-KR" sz="1400" b="1" dirty="0">
                <a:solidFill>
                  <a:srgbClr val="000000">
                    <a:lumMod val="65000"/>
                    <a:lumOff val="35000"/>
                  </a:srgbClr>
                </a:solidFill>
                <a:latin typeface="맑은 고딕" pitchFamily="50" charset="-127"/>
              </a:rPr>
              <a:t> is Smarter Data Integration!)</a:t>
            </a:r>
          </a:p>
          <a:p>
            <a:pPr marL="342900" indent="-342900" fontAlgn="base" latinLnBrk="0">
              <a:spcBef>
                <a:spcPct val="20000"/>
              </a:spcBef>
              <a:spcAft>
                <a:spcPct val="0"/>
              </a:spcAft>
            </a:pPr>
            <a:r>
              <a:rPr lang="ko-KR" altLang="en-US" sz="1400" b="1" dirty="0">
                <a:solidFill>
                  <a:srgbClr val="000000">
                    <a:lumMod val="65000"/>
                    <a:lumOff val="35000"/>
                  </a:srgbClr>
                </a:solidFill>
                <a:latin typeface="맑은 고딕" pitchFamily="50" charset="-127"/>
              </a:rPr>
              <a:t>더 작은 시스템 자원을 가지고 다양한 데이터를 초고속으로 수집하고 처리 하여 업무 전반의 작업을 지원하며</a:t>
            </a:r>
            <a:endParaRPr lang="en-US" altLang="ko-KR" sz="1400" b="1" dirty="0">
              <a:solidFill>
                <a:srgbClr val="000000">
                  <a:lumMod val="65000"/>
                  <a:lumOff val="35000"/>
                </a:srgbClr>
              </a:solidFill>
              <a:latin typeface="맑은 고딕" pitchFamily="50" charset="-127"/>
            </a:endParaRPr>
          </a:p>
          <a:p>
            <a:pPr marL="342900" indent="-342900" fontAlgn="base" latinLnBrk="0">
              <a:spcBef>
                <a:spcPct val="20000"/>
              </a:spcBef>
              <a:spcAft>
                <a:spcPct val="0"/>
              </a:spcAft>
            </a:pPr>
            <a:r>
              <a:rPr lang="ko-KR" altLang="en-US" sz="1400" b="1" dirty="0">
                <a:solidFill>
                  <a:srgbClr val="000000">
                    <a:lumMod val="65000"/>
                    <a:lumOff val="35000"/>
                  </a:srgbClr>
                </a:solidFill>
                <a:latin typeface="맑은 고딕" pitchFamily="50" charset="-127"/>
              </a:rPr>
              <a:t>성능을 개선할 수 있습니다</a:t>
            </a:r>
            <a:r>
              <a:rPr lang="en-US" altLang="ko-KR" sz="1400" b="1" dirty="0">
                <a:solidFill>
                  <a:srgbClr val="000000">
                    <a:lumMod val="65000"/>
                    <a:lumOff val="35000"/>
                  </a:srgbClr>
                </a:solidFill>
                <a:latin typeface="맑은 고딕" pitchFamily="50" charset="-127"/>
              </a:rPr>
              <a:t>.</a:t>
            </a:r>
          </a:p>
        </p:txBody>
      </p:sp>
      <p:pic>
        <p:nvPicPr>
          <p:cNvPr id="47" name="Picture 2" descr="http://www.syncsort.com/syncsort/media/images/di-img/Products/Product-Free-Database.png?width=236&amp;height=320&amp;ext=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17" y="2939456"/>
            <a:ext cx="2247900" cy="304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5942" y="3112398"/>
            <a:ext cx="2068068" cy="306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" name="Picture 5" descr="http://www.syncsort.com/syncsort/media/images/di-img/Solutions/Product-ETLOptimizer.png?width=236&amp;height=320&amp;ext=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5027" y="3157147"/>
            <a:ext cx="2247900" cy="304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TextBox 49"/>
          <p:cNvSpPr txBox="1"/>
          <p:nvPr/>
        </p:nvSpPr>
        <p:spPr>
          <a:xfrm>
            <a:off x="656007" y="2431051"/>
            <a:ext cx="26929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 latinLnBrk="0">
              <a:spcBef>
                <a:spcPct val="0"/>
              </a:spcBef>
              <a:spcAft>
                <a:spcPct val="0"/>
              </a:spcAft>
            </a:pPr>
            <a:r>
              <a:rPr lang="en-US" altLang="ko-KR" sz="1600" b="1" dirty="0">
                <a:solidFill>
                  <a:srgbClr val="0764AC"/>
                </a:solidFill>
                <a:latin typeface="proxima-nova-n6"/>
                <a:ea typeface="ＭＳ Ｐゴシック" pitchFamily="-60" charset="-128"/>
              </a:rPr>
              <a:t>Smarter Data Integration - Free Up Your Database!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3604374" y="2431046"/>
            <a:ext cx="31543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 latinLnBrk="0">
              <a:spcBef>
                <a:spcPct val="0"/>
              </a:spcBef>
              <a:spcAft>
                <a:spcPct val="0"/>
              </a:spcAft>
            </a:pPr>
            <a:r>
              <a:rPr lang="en-US" altLang="ko-KR" sz="1600" b="1" dirty="0">
                <a:solidFill>
                  <a:srgbClr val="0764AC"/>
                </a:solidFill>
                <a:latin typeface="proxima-nova-n6"/>
                <a:ea typeface="ＭＳ Ｐゴシック" pitchFamily="-60" charset="-128"/>
              </a:rPr>
              <a:t>Smarter Data Transformations for 10x Faster Performance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6832388" y="2431041"/>
            <a:ext cx="28226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 latinLnBrk="0">
              <a:spcBef>
                <a:spcPct val="0"/>
              </a:spcBef>
              <a:spcAft>
                <a:spcPct val="0"/>
              </a:spcAft>
            </a:pPr>
            <a:r>
              <a:rPr lang="en-US" altLang="ko-KR" sz="1600" b="1" dirty="0">
                <a:solidFill>
                  <a:srgbClr val="0764AC"/>
                </a:solidFill>
                <a:latin typeface="proxima-nova-n6"/>
                <a:ea typeface="ＭＳ Ｐゴシック" pitchFamily="-60" charset="-128"/>
              </a:rPr>
              <a:t>Smarter Optimizer – No Tuning Required, Simply Faster!</a:t>
            </a:r>
          </a:p>
        </p:txBody>
      </p:sp>
    </p:spTree>
    <p:extLst>
      <p:ext uri="{BB962C8B-B14F-4D97-AF65-F5344CB8AC3E}">
        <p14:creationId xmlns:p14="http://schemas.microsoft.com/office/powerpoint/2010/main" val="3819441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9" dur="2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2" dur="2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  <p:bldP spid="51" grpId="0"/>
      <p:bldP spid="5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그림 6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813" y="1069220"/>
            <a:ext cx="8486775" cy="3120390"/>
          </a:xfrm>
          <a:prstGeom prst="rect">
            <a:avLst/>
          </a:prstGeom>
        </p:spPr>
      </p:pic>
      <p:sp>
        <p:nvSpPr>
          <p:cNvPr id="42" name="Title 1"/>
          <p:cNvSpPr txBox="1">
            <a:spLocks/>
          </p:cNvSpPr>
          <p:nvPr/>
        </p:nvSpPr>
        <p:spPr bwMode="auto">
          <a:xfrm>
            <a:off x="297372" y="286724"/>
            <a:ext cx="9325524" cy="725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ＭＳ Ｐゴシック"/>
              </a:rPr>
              <a:t>DMExpress</a:t>
            </a:r>
            <a:r>
              <a:rPr kumimoji="0" lang="en-US" sz="26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ＭＳ Ｐゴシック"/>
              </a:rPr>
              <a:t> Overview</a:t>
            </a:r>
            <a:endParaRPr kumimoji="0" lang="en-US" sz="26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itchFamily="34" charset="0"/>
              <a:ea typeface="ＭＳ Ｐゴシック"/>
            </a:endParaRPr>
          </a:p>
        </p:txBody>
      </p:sp>
      <p:pic>
        <p:nvPicPr>
          <p:cNvPr id="49" name="그림 4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144" y="4248801"/>
            <a:ext cx="1653540" cy="873443"/>
          </a:xfrm>
          <a:prstGeom prst="rect">
            <a:avLst/>
          </a:prstGeom>
        </p:spPr>
      </p:pic>
      <p:pic>
        <p:nvPicPr>
          <p:cNvPr id="50" name="그림 4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5385" y="4242133"/>
            <a:ext cx="1920240" cy="866775"/>
          </a:xfrm>
          <a:prstGeom prst="rect">
            <a:avLst/>
          </a:prstGeom>
        </p:spPr>
      </p:pic>
      <p:pic>
        <p:nvPicPr>
          <p:cNvPr id="51" name="그림 5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82542" y="4235466"/>
            <a:ext cx="1926907" cy="880110"/>
          </a:xfrm>
          <a:prstGeom prst="rect">
            <a:avLst/>
          </a:prstGeom>
        </p:spPr>
      </p:pic>
      <p:pic>
        <p:nvPicPr>
          <p:cNvPr id="52" name="그림 5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53594" y="4282137"/>
            <a:ext cx="886778" cy="786765"/>
          </a:xfrm>
          <a:prstGeom prst="rect">
            <a:avLst/>
          </a:prstGeom>
        </p:spPr>
      </p:pic>
      <p:pic>
        <p:nvPicPr>
          <p:cNvPr id="53" name="그림 5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54956" y="4292139"/>
            <a:ext cx="886778" cy="786765"/>
          </a:xfrm>
          <a:prstGeom prst="rect">
            <a:avLst/>
          </a:prstGeom>
        </p:spPr>
      </p:pic>
      <p:sp>
        <p:nvSpPr>
          <p:cNvPr id="54" name="TextBox 53"/>
          <p:cNvSpPr txBox="1"/>
          <p:nvPr/>
        </p:nvSpPr>
        <p:spPr>
          <a:xfrm>
            <a:off x="954657" y="4699464"/>
            <a:ext cx="1532792" cy="369332"/>
          </a:xfrm>
          <a:prstGeom prst="rect">
            <a:avLst/>
          </a:prstGeom>
          <a:solidFill>
            <a:srgbClr val="F0F8FF"/>
          </a:solidFill>
        </p:spPr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altLang="ko-KR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데이터 추출</a:t>
            </a:r>
            <a:r>
              <a:rPr lang="en-US" altLang="ko-KR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4161630" y="4675519"/>
            <a:ext cx="1532792" cy="369332"/>
          </a:xfrm>
          <a:prstGeom prst="rect">
            <a:avLst/>
          </a:prstGeom>
          <a:solidFill>
            <a:srgbClr val="F0F8FF"/>
          </a:solidFill>
        </p:spPr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altLang="ko-KR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데이터 가공</a:t>
            </a:r>
            <a:r>
              <a:rPr lang="en-US" altLang="ko-KR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7488308" y="4683445"/>
            <a:ext cx="1532792" cy="369332"/>
          </a:xfrm>
          <a:prstGeom prst="rect">
            <a:avLst/>
          </a:prstGeom>
          <a:solidFill>
            <a:srgbClr val="F0F8FF"/>
          </a:solidFill>
        </p:spPr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altLang="ko-KR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데이터 저장</a:t>
            </a:r>
            <a:r>
              <a:rPr lang="en-US" altLang="ko-KR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57" name="그림 5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53597" y="5230405"/>
            <a:ext cx="886778" cy="786765"/>
          </a:xfrm>
          <a:prstGeom prst="rect">
            <a:avLst/>
          </a:prstGeom>
        </p:spPr>
      </p:pic>
      <p:pic>
        <p:nvPicPr>
          <p:cNvPr id="58" name="그림 5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54959" y="5325074"/>
            <a:ext cx="886778" cy="786765"/>
          </a:xfrm>
          <a:prstGeom prst="rect">
            <a:avLst/>
          </a:prstGeom>
        </p:spPr>
      </p:pic>
      <p:pic>
        <p:nvPicPr>
          <p:cNvPr id="59" name="Rectangle 9216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39914" y="5844576"/>
            <a:ext cx="1950000" cy="4095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60" name="Group 88"/>
          <p:cNvGrpSpPr>
            <a:grpSpLocks noChangeAspect="1"/>
          </p:cNvGrpSpPr>
          <p:nvPr/>
        </p:nvGrpSpPr>
        <p:grpSpPr>
          <a:xfrm>
            <a:off x="4488587" y="5484606"/>
            <a:ext cx="818159" cy="701730"/>
            <a:chOff x="1985010" y="4123740"/>
            <a:chExt cx="849115" cy="728274"/>
          </a:xfrm>
        </p:grpSpPr>
        <p:pic>
          <p:nvPicPr>
            <p:cNvPr id="61" name="Picture 66" descr="gear_blue.png"/>
            <p:cNvPicPr>
              <a:picLocks noChangeAspect="1"/>
            </p:cNvPicPr>
            <p:nvPr/>
          </p:nvPicPr>
          <p:blipFill>
            <a:blip r:embed="rId8" cstate="screen"/>
            <a:stretch>
              <a:fillRect/>
            </a:stretch>
          </p:blipFill>
          <p:spPr>
            <a:xfrm>
              <a:off x="1985010" y="4306622"/>
              <a:ext cx="503440" cy="545392"/>
            </a:xfrm>
            <a:prstGeom prst="rect">
              <a:avLst/>
            </a:prstGeom>
            <a:effectLst>
              <a:outerShdw blurRad="50800" dist="38100" dir="2700000">
                <a:srgbClr val="000000">
                  <a:alpha val="43000"/>
                </a:srgbClr>
              </a:outerShdw>
            </a:effectLst>
          </p:spPr>
        </p:pic>
        <p:pic>
          <p:nvPicPr>
            <p:cNvPr id="62" name="Picture 65" descr="gear_blue.png"/>
            <p:cNvPicPr>
              <a:picLocks noChangeAspect="1"/>
            </p:cNvPicPr>
            <p:nvPr/>
          </p:nvPicPr>
          <p:blipFill>
            <a:blip r:embed="rId9" cstate="screen"/>
            <a:stretch>
              <a:fillRect/>
            </a:stretch>
          </p:blipFill>
          <p:spPr>
            <a:xfrm>
              <a:off x="2423164" y="4123740"/>
              <a:ext cx="410961" cy="445205"/>
            </a:xfrm>
            <a:prstGeom prst="rect">
              <a:avLst/>
            </a:prstGeom>
            <a:effectLst>
              <a:outerShdw blurRad="50800" dist="38100" dir="2700000">
                <a:srgbClr val="000000">
                  <a:alpha val="43000"/>
                </a:srgbClr>
              </a:outerShdw>
            </a:effectLst>
          </p:spPr>
        </p:pic>
      </p:grpSp>
      <p:sp>
        <p:nvSpPr>
          <p:cNvPr id="64" name="TextBox 63"/>
          <p:cNvSpPr txBox="1"/>
          <p:nvPr/>
        </p:nvSpPr>
        <p:spPr>
          <a:xfrm>
            <a:off x="237197" y="5222892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accent5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</a:t>
            </a:r>
            <a:r>
              <a:rPr lang="ko-KR" altLang="en-US" dirty="0" smtClean="0">
                <a:solidFill>
                  <a:schemeClr val="accent5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예시</a:t>
            </a:r>
            <a:r>
              <a:rPr lang="en-US" altLang="ko-KR" dirty="0" smtClean="0">
                <a:solidFill>
                  <a:schemeClr val="accent5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)</a:t>
            </a:r>
            <a:endParaRPr lang="ko-KR" altLang="en-US" dirty="0">
              <a:solidFill>
                <a:schemeClr val="accent5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65" name="Picture 60" descr="Distributor-report-128.png"/>
          <p:cNvPicPr>
            <a:picLocks noChangeAspect="1"/>
          </p:cNvPicPr>
          <p:nvPr/>
        </p:nvPicPr>
        <p:blipFill>
          <a:blip r:embed="rId10" cstate="screen"/>
          <a:stretch>
            <a:fillRect/>
          </a:stretch>
        </p:blipFill>
        <p:spPr>
          <a:xfrm>
            <a:off x="8162440" y="5163205"/>
            <a:ext cx="715424" cy="715423"/>
          </a:xfrm>
          <a:prstGeom prst="rect">
            <a:avLst/>
          </a:prstGeom>
        </p:spPr>
      </p:pic>
      <p:pic>
        <p:nvPicPr>
          <p:cNvPr id="66" name="Picture 62" descr="Sales-report-128.png"/>
          <p:cNvPicPr>
            <a:picLocks noChangeAspect="1"/>
          </p:cNvPicPr>
          <p:nvPr/>
        </p:nvPicPr>
        <p:blipFill>
          <a:blip r:embed="rId11" cstate="screen"/>
          <a:stretch>
            <a:fillRect/>
          </a:stretch>
        </p:blipFill>
        <p:spPr>
          <a:xfrm>
            <a:off x="8520152" y="5486865"/>
            <a:ext cx="715424" cy="715423"/>
          </a:xfrm>
          <a:prstGeom prst="rect">
            <a:avLst/>
          </a:prstGeom>
        </p:spPr>
      </p:pic>
      <p:pic>
        <p:nvPicPr>
          <p:cNvPr id="69" name="Picture 4" descr="http://i.istockimg.com/file_thumbview_approve/38772176/3/stock-illustration-38772176-%ED%8C%8C%EC%9D%BC-%EC%95%84%EC%9D%B4%EC%BD%98-%EB%8D%B0%EC%9D%B4%ED%84%B0-%EA%B8%B0%ED%98%B8%EA%B9%8C%EC%A7%80-%EB%AC%B8%EC%84%9C-%ED%98%95%EC%8B%9D.jp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0884" y="5197070"/>
            <a:ext cx="579120" cy="579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2" descr="http://i.istockimg.com/file_thumbview_approve/38772250/3/stock-illustration-38772250-%ED%8C%8C%EC%9D%BC-%EC%95%84%EC%9D%B4%EC%BD%98-%EB%8D%B0%EC%9D%B4%ED%84%B0-%EA%B8%B0%ED%98%B8%EA%B9%8C%EC%A7%80-%EB%AC%B8%EC%84%9C-%ED%98%95%EC%8B%9D.jp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270" y="5208144"/>
            <a:ext cx="579120" cy="579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db에 대한 이미지 검색결과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2542" y="5332896"/>
            <a:ext cx="853440" cy="853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54953" y="4207461"/>
            <a:ext cx="886778" cy="1911487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53594" y="4136391"/>
            <a:ext cx="886778" cy="1911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345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372" y="320770"/>
            <a:ext cx="9325524" cy="725487"/>
          </a:xfrm>
        </p:spPr>
        <p:txBody>
          <a:bodyPr>
            <a:normAutofit/>
          </a:bodyPr>
          <a:lstStyle/>
          <a:p>
            <a:r>
              <a:rPr lang="en-US" sz="2600" b="1" dirty="0" smtClean="0">
                <a:solidFill>
                  <a:schemeClr val="bg1"/>
                </a:solidFill>
                <a:latin typeface="Calibri" panose="020F0502020204030204" pitchFamily="34" charset="0"/>
              </a:rPr>
              <a:t>DMExpress </a:t>
            </a:r>
            <a:r>
              <a:rPr lang="ko-KR" altLang="en-US" sz="2600" b="1" dirty="0" smtClean="0">
                <a:solidFill>
                  <a:schemeClr val="bg1"/>
                </a:solidFill>
                <a:latin typeface="Calibri" panose="020F0502020204030204" pitchFamily="34" charset="0"/>
              </a:rPr>
              <a:t>데이터 처리 방식</a:t>
            </a:r>
            <a:endParaRPr lang="en-US" sz="2600" b="1" dirty="0">
              <a:solidFill>
                <a:schemeClr val="bg1"/>
              </a:solidFill>
              <a:latin typeface="Calibri" panose="020F0502020204030204" pitchFamily="34" charset="0"/>
              <a:cs typeface="Calibri" pitchFamily="34" charset="0"/>
            </a:endParaRPr>
          </a:p>
        </p:txBody>
      </p:sp>
      <p:sp>
        <p:nvSpPr>
          <p:cNvPr id="296" name="Line 48"/>
          <p:cNvSpPr>
            <a:spLocks noChangeShapeType="1"/>
          </p:cNvSpPr>
          <p:nvPr/>
        </p:nvSpPr>
        <p:spPr bwMode="auto">
          <a:xfrm>
            <a:off x="600460" y="1332531"/>
            <a:ext cx="8605838" cy="0"/>
          </a:xfrm>
          <a:prstGeom prst="line">
            <a:avLst/>
          </a:prstGeom>
          <a:noFill/>
          <a:ln w="12700">
            <a:solidFill>
              <a:srgbClr val="73738C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>
              <a:solidFill>
                <a:sysClr val="windowText" lastClr="000000"/>
              </a:solidFill>
              <a:latin typeface="굴림" pitchFamily="50" charset="-127"/>
              <a:ea typeface="굴림" pitchFamily="50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921135" y="1734168"/>
            <a:ext cx="3522663" cy="898525"/>
            <a:chOff x="921135" y="1734168"/>
            <a:chExt cx="3522663" cy="898525"/>
          </a:xfrm>
        </p:grpSpPr>
        <p:grpSp>
          <p:nvGrpSpPr>
            <p:cNvPr id="288" name="Group 73"/>
            <p:cNvGrpSpPr>
              <a:grpSpLocks/>
            </p:cNvGrpSpPr>
            <p:nvPr/>
          </p:nvGrpSpPr>
          <p:grpSpPr bwMode="auto">
            <a:xfrm>
              <a:off x="937010" y="1735756"/>
              <a:ext cx="801688" cy="811212"/>
              <a:chOff x="2739" y="997"/>
              <a:chExt cx="505" cy="511"/>
            </a:xfrm>
          </p:grpSpPr>
          <p:sp>
            <p:nvSpPr>
              <p:cNvPr id="289" name="AutoShape 41"/>
              <p:cNvSpPr>
                <a:spLocks noChangeArrowheads="1"/>
              </p:cNvSpPr>
              <p:nvPr/>
            </p:nvSpPr>
            <p:spPr bwMode="auto">
              <a:xfrm>
                <a:off x="2739" y="997"/>
                <a:ext cx="505" cy="511"/>
              </a:xfrm>
              <a:prstGeom prst="flowChartMagneticDisk">
                <a:avLst/>
              </a:prstGeom>
              <a:gradFill rotWithShape="0">
                <a:gsLst>
                  <a:gs pos="0">
                    <a:srgbClr val="B8D4F5">
                      <a:gamma/>
                      <a:shade val="74118"/>
                      <a:invGamma/>
                    </a:srgbClr>
                  </a:gs>
                  <a:gs pos="50000">
                    <a:srgbClr val="B8D4F5"/>
                  </a:gs>
                  <a:gs pos="100000">
                    <a:srgbClr val="B8D4F5">
                      <a:gamma/>
                      <a:shade val="74118"/>
                      <a:invGamma/>
                    </a:srgbClr>
                  </a:gs>
                </a:gsLst>
                <a:lin ang="0" scaled="1"/>
              </a:gradFill>
              <a:ln w="9525">
                <a:solidFill>
                  <a:srgbClr val="FFFFFF"/>
                </a:solidFill>
                <a:round/>
                <a:headEnd/>
                <a:tailEnd/>
              </a:ln>
              <a:effectLst>
                <a:outerShdw dist="71842" dir="2700000" algn="ctr" rotWithShape="0">
                  <a:srgbClr val="CCCCCC"/>
                </a:outerShdw>
              </a:effectLst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kern="0">
                  <a:solidFill>
                    <a:sysClr val="windowText" lastClr="000000"/>
                  </a:solidFill>
                  <a:latin typeface="굴림" pitchFamily="50" charset="-127"/>
                  <a:ea typeface="굴림" pitchFamily="50" charset="-127"/>
                </a:endParaRPr>
              </a:p>
            </p:txBody>
          </p:sp>
          <p:sp>
            <p:nvSpPr>
              <p:cNvPr id="290" name="Text Box 42"/>
              <p:cNvSpPr txBox="1">
                <a:spLocks noChangeArrowheads="1"/>
              </p:cNvSpPr>
              <p:nvPr/>
            </p:nvSpPr>
            <p:spPr bwMode="auto">
              <a:xfrm>
                <a:off x="2759" y="1206"/>
                <a:ext cx="467" cy="173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fontAlgn="auto" latinLnBrk="0">
                  <a:spcAft>
                    <a:spcPts val="0"/>
                  </a:spcAft>
                  <a:defRPr/>
                </a:pPr>
                <a:r>
                  <a:rPr kumimoji="0" lang="en-US" altLang="ko-KR" sz="1200" b="1" kern="0">
                    <a:solidFill>
                      <a:srgbClr val="000000"/>
                    </a:solidFill>
                    <a:latin typeface="Arial" charset="0"/>
                    <a:ea typeface="굴림" pitchFamily="50" charset="-127"/>
                  </a:rPr>
                  <a:t>RDBMS</a:t>
                </a:r>
              </a:p>
            </p:txBody>
          </p:sp>
        </p:grpSp>
        <p:sp>
          <p:nvSpPr>
            <p:cNvPr id="291" name="AutoShape 43"/>
            <p:cNvSpPr>
              <a:spLocks noChangeArrowheads="1"/>
            </p:cNvSpPr>
            <p:nvPr/>
          </p:nvSpPr>
          <p:spPr bwMode="auto">
            <a:xfrm>
              <a:off x="3578610" y="1857993"/>
              <a:ext cx="849313" cy="593725"/>
            </a:xfrm>
            <a:prstGeom prst="flowChartDocument">
              <a:avLst/>
            </a:prstGeom>
            <a:solidFill>
              <a:srgbClr val="F8CFA6"/>
            </a:solidFill>
            <a:ln w="9525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81320" dir="2319588" algn="ctr" rotWithShape="0">
                <a:srgbClr val="CCCCCC"/>
              </a:outerShdw>
            </a:effectLst>
          </p:spPr>
          <p:txBody>
            <a:bodyPr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kern="0">
                <a:solidFill>
                  <a:sysClr val="windowText" lastClr="000000"/>
                </a:solidFill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292" name="Text Box 44"/>
            <p:cNvSpPr txBox="1">
              <a:spLocks noChangeArrowheads="1"/>
            </p:cNvSpPr>
            <p:nvPr/>
          </p:nvSpPr>
          <p:spPr bwMode="auto">
            <a:xfrm>
              <a:off x="3597660" y="1989756"/>
              <a:ext cx="846138" cy="27463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1200" b="1">
                  <a:solidFill>
                    <a:srgbClr val="000000"/>
                  </a:solidFill>
                  <a:latin typeface="Arial" charset="0"/>
                </a:rPr>
                <a:t>Flat Files</a:t>
              </a:r>
            </a:p>
          </p:txBody>
        </p:sp>
        <p:sp>
          <p:nvSpPr>
            <p:cNvPr id="293" name="AutoShape 45"/>
            <p:cNvSpPr>
              <a:spLocks noChangeArrowheads="1"/>
            </p:cNvSpPr>
            <p:nvPr/>
          </p:nvSpPr>
          <p:spPr bwMode="auto">
            <a:xfrm>
              <a:off x="1786323" y="2042143"/>
              <a:ext cx="1766887" cy="217488"/>
            </a:xfrm>
            <a:prstGeom prst="leftRightArrow">
              <a:avLst>
                <a:gd name="adj1" fmla="val 50000"/>
                <a:gd name="adj2" fmla="val 162481"/>
              </a:avLst>
            </a:prstGeom>
            <a:solidFill>
              <a:srgbClr val="67568B"/>
            </a:solidFill>
            <a:ln w="9525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56796" dir="3806097" algn="ctr" rotWithShape="0">
                <a:srgbClr val="CCCCCC"/>
              </a:outerShdw>
            </a:effectLst>
          </p:spPr>
          <p:txBody>
            <a:bodyPr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000" b="1" kern="0">
                <a:solidFill>
                  <a:srgbClr val="666699"/>
                </a:solidFill>
                <a:latin typeface="Courier New" pitchFamily="49" charset="0"/>
                <a:ea typeface="굴림" pitchFamily="50" charset="-127"/>
                <a:cs typeface="Arial" charset="0"/>
              </a:endParaRPr>
            </a:p>
          </p:txBody>
        </p:sp>
        <p:sp>
          <p:nvSpPr>
            <p:cNvPr id="294" name="Text Box 46"/>
            <p:cNvSpPr txBox="1">
              <a:spLocks noChangeArrowheads="1"/>
            </p:cNvSpPr>
            <p:nvPr/>
          </p:nvSpPr>
          <p:spPr bwMode="auto">
            <a:xfrm>
              <a:off x="2111760" y="1846881"/>
              <a:ext cx="1100138" cy="27463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1200" b="1" i="1">
                  <a:solidFill>
                    <a:srgbClr val="000000"/>
                  </a:solidFill>
                  <a:latin typeface="Arial" charset="0"/>
                </a:rPr>
                <a:t>Tables / files</a:t>
              </a:r>
            </a:p>
          </p:txBody>
        </p:sp>
        <p:sp>
          <p:nvSpPr>
            <p:cNvPr id="295" name="Text Box 47"/>
            <p:cNvSpPr txBox="1">
              <a:spLocks noChangeArrowheads="1"/>
            </p:cNvSpPr>
            <p:nvPr/>
          </p:nvSpPr>
          <p:spPr bwMode="auto">
            <a:xfrm>
              <a:off x="2029210" y="2232643"/>
              <a:ext cx="1285875" cy="27463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1200" b="1" i="1">
                  <a:solidFill>
                    <a:srgbClr val="000000"/>
                  </a:solidFill>
                  <a:latin typeface="Arial" charset="0"/>
                </a:rPr>
                <a:t>Fixed / variable</a:t>
              </a:r>
            </a:p>
          </p:txBody>
        </p:sp>
        <p:grpSp>
          <p:nvGrpSpPr>
            <p:cNvPr id="297" name="Group 80"/>
            <p:cNvGrpSpPr>
              <a:grpSpLocks/>
            </p:cNvGrpSpPr>
            <p:nvPr/>
          </p:nvGrpSpPr>
          <p:grpSpPr bwMode="auto">
            <a:xfrm>
              <a:off x="921135" y="1734168"/>
              <a:ext cx="865188" cy="898525"/>
              <a:chOff x="4499" y="1170"/>
              <a:chExt cx="545" cy="374"/>
            </a:xfrm>
          </p:grpSpPr>
          <p:sp>
            <p:nvSpPr>
              <p:cNvPr id="298" name="AutoShape 78"/>
              <p:cNvSpPr>
                <a:spLocks noChangeArrowheads="1"/>
              </p:cNvSpPr>
              <p:nvPr/>
            </p:nvSpPr>
            <p:spPr bwMode="auto">
              <a:xfrm>
                <a:off x="4499" y="1170"/>
                <a:ext cx="535" cy="374"/>
              </a:xfrm>
              <a:prstGeom prst="flowChartDocument">
                <a:avLst/>
              </a:prstGeom>
              <a:solidFill>
                <a:srgbClr val="F8CFA6"/>
              </a:solidFill>
              <a:ln w="9525" algn="ctr">
                <a:solidFill>
                  <a:srgbClr val="FFFFFF"/>
                </a:solidFill>
                <a:miter lim="800000"/>
                <a:headEnd/>
                <a:tailEnd/>
              </a:ln>
              <a:effectLst>
                <a:outerShdw dist="81320" dir="2319588" algn="ctr" rotWithShape="0">
                  <a:srgbClr val="CCCCCC"/>
                </a:outerShdw>
              </a:effectLst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kern="0">
                  <a:solidFill>
                    <a:sysClr val="windowText" lastClr="000000"/>
                  </a:solidFill>
                  <a:latin typeface="굴림" pitchFamily="50" charset="-127"/>
                  <a:ea typeface="굴림" pitchFamily="50" charset="-127"/>
                </a:endParaRPr>
              </a:p>
            </p:txBody>
          </p:sp>
          <p:sp>
            <p:nvSpPr>
              <p:cNvPr id="299" name="Text Box 79"/>
              <p:cNvSpPr txBox="1">
                <a:spLocks noChangeArrowheads="1"/>
              </p:cNvSpPr>
              <p:nvPr/>
            </p:nvSpPr>
            <p:spPr bwMode="auto">
              <a:xfrm>
                <a:off x="4511" y="1253"/>
                <a:ext cx="533" cy="115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fontAlgn="auto" latinLnBrk="0">
                  <a:spcAft>
                    <a:spcPts val="0"/>
                  </a:spcAft>
                  <a:defRPr/>
                </a:pPr>
                <a:r>
                  <a:rPr kumimoji="0" lang="en-US" altLang="ko-KR" sz="1200" b="1" kern="0" dirty="0">
                    <a:solidFill>
                      <a:srgbClr val="000000"/>
                    </a:solidFill>
                    <a:latin typeface="Arial" charset="0"/>
                    <a:ea typeface="굴림" pitchFamily="50" charset="-127"/>
                  </a:rPr>
                  <a:t>Flat Files</a:t>
                </a:r>
              </a:p>
            </p:txBody>
          </p:sp>
        </p:grpSp>
      </p:grpSp>
      <p:grpSp>
        <p:nvGrpSpPr>
          <p:cNvPr id="5" name="그룹 4"/>
          <p:cNvGrpSpPr/>
          <p:nvPr/>
        </p:nvGrpSpPr>
        <p:grpSpPr>
          <a:xfrm>
            <a:off x="919548" y="3318493"/>
            <a:ext cx="3522662" cy="906463"/>
            <a:chOff x="919548" y="3318493"/>
            <a:chExt cx="3522662" cy="906463"/>
          </a:xfrm>
        </p:grpSpPr>
        <p:grpSp>
          <p:nvGrpSpPr>
            <p:cNvPr id="300" name="Group 73"/>
            <p:cNvGrpSpPr>
              <a:grpSpLocks/>
            </p:cNvGrpSpPr>
            <p:nvPr/>
          </p:nvGrpSpPr>
          <p:grpSpPr bwMode="auto">
            <a:xfrm>
              <a:off x="935423" y="3328018"/>
              <a:ext cx="801687" cy="811213"/>
              <a:chOff x="2739" y="997"/>
              <a:chExt cx="505" cy="511"/>
            </a:xfrm>
          </p:grpSpPr>
          <p:sp>
            <p:nvSpPr>
              <p:cNvPr id="301" name="AutoShape 41"/>
              <p:cNvSpPr>
                <a:spLocks noChangeArrowheads="1"/>
              </p:cNvSpPr>
              <p:nvPr/>
            </p:nvSpPr>
            <p:spPr bwMode="auto">
              <a:xfrm>
                <a:off x="2739" y="997"/>
                <a:ext cx="505" cy="511"/>
              </a:xfrm>
              <a:prstGeom prst="flowChartMagneticDisk">
                <a:avLst/>
              </a:prstGeom>
              <a:gradFill rotWithShape="0">
                <a:gsLst>
                  <a:gs pos="0">
                    <a:srgbClr val="B8D4F5">
                      <a:gamma/>
                      <a:shade val="74118"/>
                      <a:invGamma/>
                    </a:srgbClr>
                  </a:gs>
                  <a:gs pos="50000">
                    <a:srgbClr val="B8D4F5"/>
                  </a:gs>
                  <a:gs pos="100000">
                    <a:srgbClr val="B8D4F5">
                      <a:gamma/>
                      <a:shade val="74118"/>
                      <a:invGamma/>
                    </a:srgbClr>
                  </a:gs>
                </a:gsLst>
                <a:lin ang="0" scaled="1"/>
              </a:gradFill>
              <a:ln w="9525">
                <a:solidFill>
                  <a:srgbClr val="FFFFFF"/>
                </a:solidFill>
                <a:round/>
                <a:headEnd/>
                <a:tailEnd/>
              </a:ln>
              <a:effectLst>
                <a:outerShdw dist="71842" dir="2700000" algn="ctr" rotWithShape="0">
                  <a:srgbClr val="CCCCCC"/>
                </a:outerShdw>
              </a:effectLst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kern="0">
                  <a:solidFill>
                    <a:sysClr val="windowText" lastClr="000000"/>
                  </a:solidFill>
                  <a:latin typeface="굴림" pitchFamily="50" charset="-127"/>
                  <a:ea typeface="굴림" pitchFamily="50" charset="-127"/>
                </a:endParaRPr>
              </a:p>
            </p:txBody>
          </p:sp>
          <p:sp>
            <p:nvSpPr>
              <p:cNvPr id="302" name="Text Box 42"/>
              <p:cNvSpPr txBox="1">
                <a:spLocks noChangeArrowheads="1"/>
              </p:cNvSpPr>
              <p:nvPr/>
            </p:nvSpPr>
            <p:spPr bwMode="auto">
              <a:xfrm>
                <a:off x="2759" y="1206"/>
                <a:ext cx="467" cy="173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fontAlgn="auto" latinLnBrk="0">
                  <a:spcAft>
                    <a:spcPts val="0"/>
                  </a:spcAft>
                  <a:defRPr/>
                </a:pPr>
                <a:r>
                  <a:rPr kumimoji="0" lang="en-US" altLang="ko-KR" sz="1200" b="1" kern="0">
                    <a:solidFill>
                      <a:srgbClr val="000000"/>
                    </a:solidFill>
                    <a:latin typeface="Arial" charset="0"/>
                    <a:ea typeface="굴림" pitchFamily="50" charset="-127"/>
                  </a:rPr>
                  <a:t>RDBMS</a:t>
                </a:r>
              </a:p>
            </p:txBody>
          </p:sp>
        </p:grpSp>
        <p:sp>
          <p:nvSpPr>
            <p:cNvPr id="303" name="Text Box 44"/>
            <p:cNvSpPr txBox="1">
              <a:spLocks noChangeArrowheads="1"/>
            </p:cNvSpPr>
            <p:nvPr/>
          </p:nvSpPr>
          <p:spPr bwMode="auto">
            <a:xfrm>
              <a:off x="3596073" y="3582018"/>
              <a:ext cx="846137" cy="27463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1200" b="1">
                  <a:solidFill>
                    <a:srgbClr val="000000"/>
                  </a:solidFill>
                  <a:latin typeface="Arial" charset="0"/>
                </a:rPr>
                <a:t>Flat Files</a:t>
              </a:r>
            </a:p>
          </p:txBody>
        </p:sp>
        <p:sp>
          <p:nvSpPr>
            <p:cNvPr id="304" name="AutoShape 45"/>
            <p:cNvSpPr>
              <a:spLocks noChangeArrowheads="1"/>
            </p:cNvSpPr>
            <p:nvPr/>
          </p:nvSpPr>
          <p:spPr bwMode="auto">
            <a:xfrm>
              <a:off x="1784735" y="3634406"/>
              <a:ext cx="1766888" cy="217487"/>
            </a:xfrm>
            <a:prstGeom prst="leftRightArrow">
              <a:avLst>
                <a:gd name="adj1" fmla="val 50000"/>
                <a:gd name="adj2" fmla="val 162481"/>
              </a:avLst>
            </a:prstGeom>
            <a:solidFill>
              <a:srgbClr val="67568B"/>
            </a:solidFill>
            <a:ln w="9525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56796" dir="3806097" algn="ctr" rotWithShape="0">
                <a:srgbClr val="CCCCCC"/>
              </a:outerShdw>
            </a:effectLst>
          </p:spPr>
          <p:txBody>
            <a:bodyPr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000" b="1" kern="0">
                <a:solidFill>
                  <a:srgbClr val="666699"/>
                </a:solidFill>
                <a:latin typeface="Courier New" pitchFamily="49" charset="0"/>
                <a:ea typeface="굴림" pitchFamily="50" charset="-127"/>
                <a:cs typeface="Arial" charset="0"/>
              </a:endParaRPr>
            </a:p>
          </p:txBody>
        </p:sp>
        <p:sp>
          <p:nvSpPr>
            <p:cNvPr id="305" name="Text Box 46"/>
            <p:cNvSpPr txBox="1">
              <a:spLocks noChangeArrowheads="1"/>
            </p:cNvSpPr>
            <p:nvPr/>
          </p:nvSpPr>
          <p:spPr bwMode="auto">
            <a:xfrm>
              <a:off x="2110173" y="3439143"/>
              <a:ext cx="1100137" cy="27463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1200" b="1" i="1">
                  <a:solidFill>
                    <a:srgbClr val="000000"/>
                  </a:solidFill>
                  <a:latin typeface="Arial" charset="0"/>
                </a:rPr>
                <a:t>Tables / files</a:t>
              </a:r>
            </a:p>
          </p:txBody>
        </p:sp>
        <p:sp>
          <p:nvSpPr>
            <p:cNvPr id="306" name="Text Box 47"/>
            <p:cNvSpPr txBox="1">
              <a:spLocks noChangeArrowheads="1"/>
            </p:cNvSpPr>
            <p:nvPr/>
          </p:nvSpPr>
          <p:spPr bwMode="auto">
            <a:xfrm>
              <a:off x="2027623" y="3824906"/>
              <a:ext cx="1285875" cy="27463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1200" b="1" i="1">
                  <a:solidFill>
                    <a:srgbClr val="000000"/>
                  </a:solidFill>
                  <a:latin typeface="Arial" charset="0"/>
                </a:rPr>
                <a:t>Fixed / variable</a:t>
              </a:r>
            </a:p>
          </p:txBody>
        </p:sp>
        <p:grpSp>
          <p:nvGrpSpPr>
            <p:cNvPr id="307" name="Group 74"/>
            <p:cNvGrpSpPr>
              <a:grpSpLocks/>
            </p:cNvGrpSpPr>
            <p:nvPr/>
          </p:nvGrpSpPr>
          <p:grpSpPr bwMode="auto">
            <a:xfrm>
              <a:off x="3602423" y="3318493"/>
              <a:ext cx="801687" cy="811213"/>
              <a:chOff x="2739" y="997"/>
              <a:chExt cx="505" cy="511"/>
            </a:xfrm>
          </p:grpSpPr>
          <p:sp>
            <p:nvSpPr>
              <p:cNvPr id="308" name="AutoShape 75"/>
              <p:cNvSpPr>
                <a:spLocks noChangeArrowheads="1"/>
              </p:cNvSpPr>
              <p:nvPr/>
            </p:nvSpPr>
            <p:spPr bwMode="auto">
              <a:xfrm>
                <a:off x="2739" y="997"/>
                <a:ext cx="505" cy="511"/>
              </a:xfrm>
              <a:prstGeom prst="flowChartMagneticDisk">
                <a:avLst/>
              </a:prstGeom>
              <a:gradFill rotWithShape="0">
                <a:gsLst>
                  <a:gs pos="0">
                    <a:srgbClr val="B8D4F5">
                      <a:gamma/>
                      <a:shade val="74118"/>
                      <a:invGamma/>
                    </a:srgbClr>
                  </a:gs>
                  <a:gs pos="50000">
                    <a:srgbClr val="B8D4F5"/>
                  </a:gs>
                  <a:gs pos="100000">
                    <a:srgbClr val="B8D4F5">
                      <a:gamma/>
                      <a:shade val="74118"/>
                      <a:invGamma/>
                    </a:srgbClr>
                  </a:gs>
                </a:gsLst>
                <a:lin ang="0" scaled="1"/>
              </a:gradFill>
              <a:ln w="9525">
                <a:solidFill>
                  <a:srgbClr val="FFFFFF"/>
                </a:solidFill>
                <a:round/>
                <a:headEnd/>
                <a:tailEnd/>
              </a:ln>
              <a:effectLst>
                <a:outerShdw dist="71842" dir="2700000" algn="ctr" rotWithShape="0">
                  <a:srgbClr val="CCCCCC"/>
                </a:outerShdw>
              </a:effectLst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kern="0">
                  <a:solidFill>
                    <a:sysClr val="windowText" lastClr="000000"/>
                  </a:solidFill>
                  <a:latin typeface="굴림" pitchFamily="50" charset="-127"/>
                  <a:ea typeface="굴림" pitchFamily="50" charset="-127"/>
                </a:endParaRPr>
              </a:p>
            </p:txBody>
          </p:sp>
          <p:sp>
            <p:nvSpPr>
              <p:cNvPr id="309" name="Text Box 76"/>
              <p:cNvSpPr txBox="1">
                <a:spLocks noChangeArrowheads="1"/>
              </p:cNvSpPr>
              <p:nvPr/>
            </p:nvSpPr>
            <p:spPr bwMode="auto">
              <a:xfrm>
                <a:off x="2759" y="1206"/>
                <a:ext cx="467" cy="173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fontAlgn="auto" latinLnBrk="0">
                  <a:spcAft>
                    <a:spcPts val="0"/>
                  </a:spcAft>
                  <a:defRPr/>
                </a:pPr>
                <a:r>
                  <a:rPr kumimoji="0" lang="en-US" altLang="ko-KR" sz="1200" b="1" kern="0" dirty="0">
                    <a:solidFill>
                      <a:srgbClr val="000000"/>
                    </a:solidFill>
                    <a:latin typeface="Arial" charset="0"/>
                    <a:ea typeface="굴림" pitchFamily="50" charset="-127"/>
                  </a:rPr>
                  <a:t>RDBMS</a:t>
                </a:r>
              </a:p>
            </p:txBody>
          </p:sp>
        </p:grpSp>
        <p:grpSp>
          <p:nvGrpSpPr>
            <p:cNvPr id="310" name="Group 80"/>
            <p:cNvGrpSpPr>
              <a:grpSpLocks/>
            </p:cNvGrpSpPr>
            <p:nvPr/>
          </p:nvGrpSpPr>
          <p:grpSpPr bwMode="auto">
            <a:xfrm>
              <a:off x="919548" y="3326431"/>
              <a:ext cx="865187" cy="898525"/>
              <a:chOff x="4499" y="1170"/>
              <a:chExt cx="545" cy="374"/>
            </a:xfrm>
          </p:grpSpPr>
          <p:sp>
            <p:nvSpPr>
              <p:cNvPr id="311" name="AutoShape 78"/>
              <p:cNvSpPr>
                <a:spLocks noChangeArrowheads="1"/>
              </p:cNvSpPr>
              <p:nvPr/>
            </p:nvSpPr>
            <p:spPr bwMode="auto">
              <a:xfrm>
                <a:off x="4499" y="1170"/>
                <a:ext cx="535" cy="374"/>
              </a:xfrm>
              <a:prstGeom prst="flowChartDocument">
                <a:avLst/>
              </a:prstGeom>
              <a:solidFill>
                <a:srgbClr val="F8CFA6"/>
              </a:solidFill>
              <a:ln w="9525" algn="ctr">
                <a:solidFill>
                  <a:srgbClr val="FFFFFF"/>
                </a:solidFill>
                <a:miter lim="800000"/>
                <a:headEnd/>
                <a:tailEnd/>
              </a:ln>
              <a:effectLst>
                <a:outerShdw dist="81320" dir="2319588" algn="ctr" rotWithShape="0">
                  <a:srgbClr val="CCCCCC"/>
                </a:outerShdw>
              </a:effectLst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kern="0">
                  <a:solidFill>
                    <a:sysClr val="windowText" lastClr="000000"/>
                  </a:solidFill>
                  <a:latin typeface="굴림" pitchFamily="50" charset="-127"/>
                  <a:ea typeface="굴림" pitchFamily="50" charset="-127"/>
                </a:endParaRPr>
              </a:p>
            </p:txBody>
          </p:sp>
          <p:sp>
            <p:nvSpPr>
              <p:cNvPr id="312" name="Text Box 79"/>
              <p:cNvSpPr txBox="1">
                <a:spLocks noChangeArrowheads="1"/>
              </p:cNvSpPr>
              <p:nvPr/>
            </p:nvSpPr>
            <p:spPr bwMode="auto">
              <a:xfrm>
                <a:off x="4511" y="1253"/>
                <a:ext cx="533" cy="115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fontAlgn="auto" latinLnBrk="0">
                  <a:spcAft>
                    <a:spcPts val="0"/>
                  </a:spcAft>
                  <a:defRPr/>
                </a:pPr>
                <a:r>
                  <a:rPr kumimoji="0" lang="en-US" altLang="ko-KR" sz="1200" b="1" kern="0" dirty="0">
                    <a:solidFill>
                      <a:srgbClr val="000000"/>
                    </a:solidFill>
                    <a:latin typeface="Arial" charset="0"/>
                    <a:ea typeface="굴림" pitchFamily="50" charset="-127"/>
                  </a:rPr>
                  <a:t>Flat Files</a:t>
                </a:r>
              </a:p>
            </p:txBody>
          </p:sp>
        </p:grpSp>
      </p:grpSp>
      <p:grpSp>
        <p:nvGrpSpPr>
          <p:cNvPr id="6" name="그룹 5"/>
          <p:cNvGrpSpPr/>
          <p:nvPr/>
        </p:nvGrpSpPr>
        <p:grpSpPr>
          <a:xfrm>
            <a:off x="944948" y="4890118"/>
            <a:ext cx="3506787" cy="820738"/>
            <a:chOff x="944948" y="4890118"/>
            <a:chExt cx="3506787" cy="820738"/>
          </a:xfrm>
        </p:grpSpPr>
        <p:grpSp>
          <p:nvGrpSpPr>
            <p:cNvPr id="313" name="Group 73"/>
            <p:cNvGrpSpPr>
              <a:grpSpLocks/>
            </p:cNvGrpSpPr>
            <p:nvPr/>
          </p:nvGrpSpPr>
          <p:grpSpPr bwMode="auto">
            <a:xfrm>
              <a:off x="944948" y="4899643"/>
              <a:ext cx="801687" cy="811213"/>
              <a:chOff x="2739" y="997"/>
              <a:chExt cx="505" cy="511"/>
            </a:xfrm>
          </p:grpSpPr>
          <p:sp>
            <p:nvSpPr>
              <p:cNvPr id="314" name="AutoShape 41"/>
              <p:cNvSpPr>
                <a:spLocks noChangeArrowheads="1"/>
              </p:cNvSpPr>
              <p:nvPr/>
            </p:nvSpPr>
            <p:spPr bwMode="auto">
              <a:xfrm>
                <a:off x="2739" y="997"/>
                <a:ext cx="505" cy="511"/>
              </a:xfrm>
              <a:prstGeom prst="flowChartMagneticDisk">
                <a:avLst/>
              </a:prstGeom>
              <a:gradFill rotWithShape="0">
                <a:gsLst>
                  <a:gs pos="0">
                    <a:srgbClr val="B8D4F5">
                      <a:gamma/>
                      <a:shade val="74118"/>
                      <a:invGamma/>
                    </a:srgbClr>
                  </a:gs>
                  <a:gs pos="50000">
                    <a:srgbClr val="B8D4F5"/>
                  </a:gs>
                  <a:gs pos="100000">
                    <a:srgbClr val="B8D4F5">
                      <a:gamma/>
                      <a:shade val="74118"/>
                      <a:invGamma/>
                    </a:srgbClr>
                  </a:gs>
                </a:gsLst>
                <a:lin ang="0" scaled="1"/>
              </a:gradFill>
              <a:ln w="9525">
                <a:solidFill>
                  <a:srgbClr val="FFFFFF"/>
                </a:solidFill>
                <a:round/>
                <a:headEnd/>
                <a:tailEnd/>
              </a:ln>
              <a:effectLst>
                <a:outerShdw dist="71842" dir="2700000" algn="ctr" rotWithShape="0">
                  <a:srgbClr val="CCCCCC"/>
                </a:outerShdw>
              </a:effectLst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kern="0">
                  <a:solidFill>
                    <a:sysClr val="windowText" lastClr="000000"/>
                  </a:solidFill>
                  <a:latin typeface="굴림" pitchFamily="50" charset="-127"/>
                  <a:ea typeface="굴림" pitchFamily="50" charset="-127"/>
                </a:endParaRPr>
              </a:p>
            </p:txBody>
          </p:sp>
          <p:sp>
            <p:nvSpPr>
              <p:cNvPr id="315" name="Text Box 42"/>
              <p:cNvSpPr txBox="1">
                <a:spLocks noChangeArrowheads="1"/>
              </p:cNvSpPr>
              <p:nvPr/>
            </p:nvSpPr>
            <p:spPr bwMode="auto">
              <a:xfrm>
                <a:off x="2759" y="1206"/>
                <a:ext cx="467" cy="173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fontAlgn="auto" latinLnBrk="0">
                  <a:spcAft>
                    <a:spcPts val="0"/>
                  </a:spcAft>
                  <a:defRPr/>
                </a:pPr>
                <a:r>
                  <a:rPr kumimoji="0" lang="en-US" altLang="ko-KR" sz="1200" b="1" kern="0">
                    <a:solidFill>
                      <a:srgbClr val="000000"/>
                    </a:solidFill>
                    <a:latin typeface="Arial" charset="0"/>
                    <a:ea typeface="굴림" pitchFamily="50" charset="-127"/>
                  </a:rPr>
                  <a:t>RDBMS</a:t>
                </a:r>
              </a:p>
            </p:txBody>
          </p:sp>
        </p:grpSp>
        <p:sp>
          <p:nvSpPr>
            <p:cNvPr id="316" name="Text Box 44"/>
            <p:cNvSpPr txBox="1">
              <a:spLocks noChangeArrowheads="1"/>
            </p:cNvSpPr>
            <p:nvPr/>
          </p:nvSpPr>
          <p:spPr bwMode="auto">
            <a:xfrm>
              <a:off x="3605598" y="5153643"/>
              <a:ext cx="846137" cy="27463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1200" b="1">
                  <a:solidFill>
                    <a:srgbClr val="000000"/>
                  </a:solidFill>
                  <a:latin typeface="Arial" charset="0"/>
                </a:rPr>
                <a:t>Flat Files</a:t>
              </a:r>
            </a:p>
          </p:txBody>
        </p:sp>
        <p:sp>
          <p:nvSpPr>
            <p:cNvPr id="317" name="AutoShape 45"/>
            <p:cNvSpPr>
              <a:spLocks noChangeArrowheads="1"/>
            </p:cNvSpPr>
            <p:nvPr/>
          </p:nvSpPr>
          <p:spPr bwMode="auto">
            <a:xfrm>
              <a:off x="1794260" y="5206031"/>
              <a:ext cx="1766888" cy="217487"/>
            </a:xfrm>
            <a:prstGeom prst="leftRightArrow">
              <a:avLst>
                <a:gd name="adj1" fmla="val 50000"/>
                <a:gd name="adj2" fmla="val 162481"/>
              </a:avLst>
            </a:prstGeom>
            <a:solidFill>
              <a:srgbClr val="67568B"/>
            </a:solidFill>
            <a:ln w="9525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56796" dir="3806097" algn="ctr" rotWithShape="0">
                <a:srgbClr val="CCCCCC"/>
              </a:outerShdw>
            </a:effectLst>
          </p:spPr>
          <p:txBody>
            <a:bodyPr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000" b="1" kern="0">
                <a:solidFill>
                  <a:srgbClr val="666699"/>
                </a:solidFill>
                <a:latin typeface="Courier New" pitchFamily="49" charset="0"/>
                <a:ea typeface="굴림" pitchFamily="50" charset="-127"/>
                <a:cs typeface="Arial" charset="0"/>
              </a:endParaRPr>
            </a:p>
          </p:txBody>
        </p:sp>
        <p:sp>
          <p:nvSpPr>
            <p:cNvPr id="318" name="Text Box 46"/>
            <p:cNvSpPr txBox="1">
              <a:spLocks noChangeArrowheads="1"/>
            </p:cNvSpPr>
            <p:nvPr/>
          </p:nvSpPr>
          <p:spPr bwMode="auto">
            <a:xfrm>
              <a:off x="2119698" y="5010768"/>
              <a:ext cx="1100137" cy="27463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1200" b="1" i="1">
                  <a:solidFill>
                    <a:srgbClr val="000000"/>
                  </a:solidFill>
                  <a:latin typeface="Arial" charset="0"/>
                </a:rPr>
                <a:t>Tables / files</a:t>
              </a:r>
            </a:p>
          </p:txBody>
        </p:sp>
        <p:sp>
          <p:nvSpPr>
            <p:cNvPr id="319" name="Text Box 47"/>
            <p:cNvSpPr txBox="1">
              <a:spLocks noChangeArrowheads="1"/>
            </p:cNvSpPr>
            <p:nvPr/>
          </p:nvSpPr>
          <p:spPr bwMode="auto">
            <a:xfrm>
              <a:off x="2037148" y="5396531"/>
              <a:ext cx="1285875" cy="27463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1200" b="1" i="1">
                  <a:solidFill>
                    <a:srgbClr val="000000"/>
                  </a:solidFill>
                  <a:latin typeface="Arial" charset="0"/>
                </a:rPr>
                <a:t>Fixed / variable</a:t>
              </a:r>
            </a:p>
          </p:txBody>
        </p:sp>
        <p:grpSp>
          <p:nvGrpSpPr>
            <p:cNvPr id="320" name="Group 74"/>
            <p:cNvGrpSpPr>
              <a:grpSpLocks/>
            </p:cNvGrpSpPr>
            <p:nvPr/>
          </p:nvGrpSpPr>
          <p:grpSpPr bwMode="auto">
            <a:xfrm>
              <a:off x="3611948" y="4890118"/>
              <a:ext cx="801687" cy="811213"/>
              <a:chOff x="2739" y="997"/>
              <a:chExt cx="505" cy="511"/>
            </a:xfrm>
          </p:grpSpPr>
          <p:sp>
            <p:nvSpPr>
              <p:cNvPr id="321" name="AutoShape 75"/>
              <p:cNvSpPr>
                <a:spLocks noChangeArrowheads="1"/>
              </p:cNvSpPr>
              <p:nvPr/>
            </p:nvSpPr>
            <p:spPr bwMode="auto">
              <a:xfrm>
                <a:off x="2739" y="997"/>
                <a:ext cx="505" cy="511"/>
              </a:xfrm>
              <a:prstGeom prst="flowChartMagneticDisk">
                <a:avLst/>
              </a:prstGeom>
              <a:gradFill rotWithShape="0">
                <a:gsLst>
                  <a:gs pos="0">
                    <a:srgbClr val="B8D4F5">
                      <a:gamma/>
                      <a:shade val="74118"/>
                      <a:invGamma/>
                    </a:srgbClr>
                  </a:gs>
                  <a:gs pos="50000">
                    <a:srgbClr val="B8D4F5"/>
                  </a:gs>
                  <a:gs pos="100000">
                    <a:srgbClr val="B8D4F5">
                      <a:gamma/>
                      <a:shade val="74118"/>
                      <a:invGamma/>
                    </a:srgbClr>
                  </a:gs>
                </a:gsLst>
                <a:lin ang="0" scaled="1"/>
              </a:gradFill>
              <a:ln w="9525">
                <a:solidFill>
                  <a:srgbClr val="FFFFFF"/>
                </a:solidFill>
                <a:round/>
                <a:headEnd/>
                <a:tailEnd/>
              </a:ln>
              <a:effectLst>
                <a:outerShdw dist="71842" dir="2700000" algn="ctr" rotWithShape="0">
                  <a:srgbClr val="CCCCCC"/>
                </a:outerShdw>
              </a:effectLst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kern="0">
                  <a:solidFill>
                    <a:sysClr val="windowText" lastClr="000000"/>
                  </a:solidFill>
                  <a:latin typeface="굴림" pitchFamily="50" charset="-127"/>
                  <a:ea typeface="굴림" pitchFamily="50" charset="-127"/>
                </a:endParaRPr>
              </a:p>
            </p:txBody>
          </p:sp>
          <p:sp>
            <p:nvSpPr>
              <p:cNvPr id="322" name="Text Box 76"/>
              <p:cNvSpPr txBox="1">
                <a:spLocks noChangeArrowheads="1"/>
              </p:cNvSpPr>
              <p:nvPr/>
            </p:nvSpPr>
            <p:spPr bwMode="auto">
              <a:xfrm>
                <a:off x="2759" y="1206"/>
                <a:ext cx="467" cy="173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fontAlgn="auto" latinLnBrk="0">
                  <a:spcAft>
                    <a:spcPts val="0"/>
                  </a:spcAft>
                  <a:defRPr/>
                </a:pPr>
                <a:r>
                  <a:rPr kumimoji="0" lang="en-US" altLang="ko-KR" sz="1200" b="1" kern="0">
                    <a:solidFill>
                      <a:srgbClr val="000000"/>
                    </a:solidFill>
                    <a:latin typeface="Arial" charset="0"/>
                    <a:ea typeface="굴림" pitchFamily="50" charset="-127"/>
                  </a:rPr>
                  <a:t>RDBMS</a:t>
                </a:r>
              </a:p>
            </p:txBody>
          </p:sp>
        </p:grpSp>
      </p:grpSp>
      <p:sp>
        <p:nvSpPr>
          <p:cNvPr id="323" name="Line 48"/>
          <p:cNvSpPr>
            <a:spLocks noChangeShapeType="1"/>
          </p:cNvSpPr>
          <p:nvPr/>
        </p:nvSpPr>
        <p:spPr bwMode="auto">
          <a:xfrm>
            <a:off x="604474" y="2904156"/>
            <a:ext cx="8605837" cy="0"/>
          </a:xfrm>
          <a:prstGeom prst="line">
            <a:avLst/>
          </a:prstGeom>
          <a:noFill/>
          <a:ln w="12700">
            <a:solidFill>
              <a:srgbClr val="73738C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>
              <a:solidFill>
                <a:sysClr val="windowText" lastClr="000000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324" name="Line 48"/>
          <p:cNvSpPr>
            <a:spLocks noChangeShapeType="1"/>
          </p:cNvSpPr>
          <p:nvPr/>
        </p:nvSpPr>
        <p:spPr bwMode="auto">
          <a:xfrm>
            <a:off x="609236" y="4537693"/>
            <a:ext cx="8605838" cy="0"/>
          </a:xfrm>
          <a:prstGeom prst="line">
            <a:avLst/>
          </a:prstGeom>
          <a:noFill/>
          <a:ln w="12700">
            <a:solidFill>
              <a:srgbClr val="73738C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>
              <a:solidFill>
                <a:sysClr val="windowText" lastClr="000000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325" name="Line 48"/>
          <p:cNvSpPr>
            <a:spLocks noChangeShapeType="1"/>
          </p:cNvSpPr>
          <p:nvPr/>
        </p:nvSpPr>
        <p:spPr bwMode="auto">
          <a:xfrm>
            <a:off x="614748" y="6023593"/>
            <a:ext cx="8605837" cy="0"/>
          </a:xfrm>
          <a:prstGeom prst="line">
            <a:avLst/>
          </a:prstGeom>
          <a:noFill/>
          <a:ln w="12700">
            <a:solidFill>
              <a:srgbClr val="73738C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>
              <a:solidFill>
                <a:sysClr val="windowText" lastClr="000000"/>
              </a:solidFill>
              <a:latin typeface="굴림" pitchFamily="50" charset="-127"/>
              <a:ea typeface="굴림" pitchFamily="50" charset="-127"/>
            </a:endParaRPr>
          </a:p>
        </p:txBody>
      </p:sp>
      <p:cxnSp>
        <p:nvCxnSpPr>
          <p:cNvPr id="326" name="직선 연결선 325"/>
          <p:cNvCxnSpPr/>
          <p:nvPr/>
        </p:nvCxnSpPr>
        <p:spPr>
          <a:xfrm rot="5400000">
            <a:off x="4803367" y="2795412"/>
            <a:ext cx="215900" cy="1587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7" name="직선 연결선 326"/>
          <p:cNvCxnSpPr/>
          <p:nvPr/>
        </p:nvCxnSpPr>
        <p:spPr>
          <a:xfrm rot="5400000">
            <a:off x="4813686" y="4429743"/>
            <a:ext cx="214312" cy="1587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8" name="직선 연결선 327"/>
          <p:cNvCxnSpPr/>
          <p:nvPr/>
        </p:nvCxnSpPr>
        <p:spPr>
          <a:xfrm rot="5400000">
            <a:off x="4812892" y="5906912"/>
            <a:ext cx="215900" cy="1587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/>
          <p:cNvGrpSpPr/>
          <p:nvPr/>
        </p:nvGrpSpPr>
        <p:grpSpPr>
          <a:xfrm>
            <a:off x="5216072" y="1442068"/>
            <a:ext cx="4000500" cy="2214563"/>
            <a:chOff x="5216072" y="1442068"/>
            <a:chExt cx="4000500" cy="2214563"/>
          </a:xfrm>
        </p:grpSpPr>
        <p:sp>
          <p:nvSpPr>
            <p:cNvPr id="329" name="모서리가 둥근 직사각형 328"/>
            <p:cNvSpPr/>
            <p:nvPr/>
          </p:nvSpPr>
          <p:spPr>
            <a:xfrm>
              <a:off x="5216072" y="1442068"/>
              <a:ext cx="4000500" cy="2214563"/>
            </a:xfrm>
            <a:prstGeom prst="roundRect">
              <a:avLst>
                <a:gd name="adj" fmla="val 8316"/>
              </a:avLst>
            </a:prstGeom>
            <a:solidFill>
              <a:schemeClr val="bg1">
                <a:lumMod val="9500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grpSp>
          <p:nvGrpSpPr>
            <p:cNvPr id="330" name="그룹 102"/>
            <p:cNvGrpSpPr>
              <a:grpSpLocks/>
            </p:cNvGrpSpPr>
            <p:nvPr/>
          </p:nvGrpSpPr>
          <p:grpSpPr bwMode="auto">
            <a:xfrm>
              <a:off x="5422447" y="1584943"/>
              <a:ext cx="3579812" cy="1857375"/>
              <a:chOff x="5230840" y="1643063"/>
              <a:chExt cx="3579812" cy="1857375"/>
            </a:xfrm>
          </p:grpSpPr>
          <p:grpSp>
            <p:nvGrpSpPr>
              <p:cNvPr id="331" name="그룹 77"/>
              <p:cNvGrpSpPr>
                <a:grpSpLocks/>
              </p:cNvGrpSpPr>
              <p:nvPr/>
            </p:nvGrpSpPr>
            <p:grpSpPr bwMode="auto">
              <a:xfrm>
                <a:off x="5230840" y="1714501"/>
                <a:ext cx="865187" cy="593725"/>
                <a:chOff x="7874000" y="1898651"/>
                <a:chExt cx="865188" cy="593725"/>
              </a:xfrm>
            </p:grpSpPr>
            <p:sp>
              <p:nvSpPr>
                <p:cNvPr id="346" name="AutoShape 43"/>
                <p:cNvSpPr>
                  <a:spLocks noChangeArrowheads="1"/>
                </p:cNvSpPr>
                <p:nvPr/>
              </p:nvSpPr>
              <p:spPr bwMode="auto">
                <a:xfrm>
                  <a:off x="7874000" y="1898651"/>
                  <a:ext cx="849313" cy="593725"/>
                </a:xfrm>
                <a:prstGeom prst="flowChartDocument">
                  <a:avLst/>
                </a:prstGeom>
                <a:solidFill>
                  <a:srgbClr val="F8CFA6"/>
                </a:solidFill>
                <a:ln w="9525" algn="ctr">
                  <a:solidFill>
                    <a:srgbClr val="FFFFFF"/>
                  </a:solidFill>
                  <a:miter lim="800000"/>
                  <a:headEnd/>
                  <a:tailEnd/>
                </a:ln>
                <a:effectLst>
                  <a:outerShdw dist="81320" dir="2319588" algn="ctr" rotWithShape="0">
                    <a:srgbClr val="CCCCCC"/>
                  </a:outerShdw>
                </a:effectLst>
              </p:spPr>
              <p:txBody>
                <a:bodyPr wrap="none" anchor="ctr"/>
                <a:lstStyle/>
                <a:p>
                  <a:pPr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kern="0">
                    <a:solidFill>
                      <a:sysClr val="windowText" lastClr="000000"/>
                    </a:solidFill>
                    <a:latin typeface="굴림" pitchFamily="50" charset="-127"/>
                    <a:ea typeface="굴림" pitchFamily="50" charset="-127"/>
                  </a:endParaRPr>
                </a:p>
              </p:txBody>
            </p:sp>
            <p:sp>
              <p:nvSpPr>
                <p:cNvPr id="347" name="Text Box 44"/>
                <p:cNvSpPr txBox="1">
                  <a:spLocks noChangeArrowheads="1"/>
                </p:cNvSpPr>
                <p:nvPr/>
              </p:nvSpPr>
              <p:spPr bwMode="auto">
                <a:xfrm>
                  <a:off x="7893050" y="2030413"/>
                  <a:ext cx="846138" cy="274637"/>
                </a:xfrm>
                <a:prstGeom prst="rect">
                  <a:avLst/>
                </a:prstGeom>
                <a:noFill/>
                <a:ln w="9525" algn="ctr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00000"/>
                      </a:solidFill>
                      <a:latin typeface="Arial" charset="0"/>
                    </a:rPr>
                    <a:t>Flat Files</a:t>
                  </a:r>
                </a:p>
              </p:txBody>
            </p:sp>
          </p:grpSp>
          <p:grpSp>
            <p:nvGrpSpPr>
              <p:cNvPr id="332" name="그룹 85"/>
              <p:cNvGrpSpPr>
                <a:grpSpLocks/>
              </p:cNvGrpSpPr>
              <p:nvPr/>
            </p:nvGrpSpPr>
            <p:grpSpPr bwMode="auto">
              <a:xfrm>
                <a:off x="5230840" y="2857501"/>
                <a:ext cx="865187" cy="593725"/>
                <a:chOff x="7874000" y="1898651"/>
                <a:chExt cx="865188" cy="593725"/>
              </a:xfrm>
            </p:grpSpPr>
            <p:sp>
              <p:nvSpPr>
                <p:cNvPr id="344" name="AutoShape 43"/>
                <p:cNvSpPr>
                  <a:spLocks noChangeArrowheads="1"/>
                </p:cNvSpPr>
                <p:nvPr/>
              </p:nvSpPr>
              <p:spPr bwMode="auto">
                <a:xfrm>
                  <a:off x="7874000" y="1898651"/>
                  <a:ext cx="849313" cy="593725"/>
                </a:xfrm>
                <a:prstGeom prst="flowChartDocument">
                  <a:avLst/>
                </a:prstGeom>
                <a:solidFill>
                  <a:srgbClr val="F8CFA6"/>
                </a:solidFill>
                <a:ln w="9525" algn="ctr">
                  <a:solidFill>
                    <a:srgbClr val="FFFFFF"/>
                  </a:solidFill>
                  <a:miter lim="800000"/>
                  <a:headEnd/>
                  <a:tailEnd/>
                </a:ln>
                <a:effectLst>
                  <a:outerShdw dist="81320" dir="2319588" algn="ctr" rotWithShape="0">
                    <a:srgbClr val="CCCCCC"/>
                  </a:outerShdw>
                </a:effectLst>
              </p:spPr>
              <p:txBody>
                <a:bodyPr wrap="none" anchor="ctr"/>
                <a:lstStyle/>
                <a:p>
                  <a:pPr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kern="0">
                    <a:solidFill>
                      <a:sysClr val="windowText" lastClr="000000"/>
                    </a:solidFill>
                    <a:latin typeface="굴림" pitchFamily="50" charset="-127"/>
                    <a:ea typeface="굴림" pitchFamily="50" charset="-127"/>
                  </a:endParaRPr>
                </a:p>
              </p:txBody>
            </p:sp>
            <p:sp>
              <p:nvSpPr>
                <p:cNvPr id="345" name="Text Box 44"/>
                <p:cNvSpPr txBox="1">
                  <a:spLocks noChangeArrowheads="1"/>
                </p:cNvSpPr>
                <p:nvPr/>
              </p:nvSpPr>
              <p:spPr bwMode="auto">
                <a:xfrm>
                  <a:off x="7893050" y="2030413"/>
                  <a:ext cx="846138" cy="274637"/>
                </a:xfrm>
                <a:prstGeom prst="rect">
                  <a:avLst/>
                </a:prstGeom>
                <a:noFill/>
                <a:ln w="9525" algn="ctr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00000"/>
                      </a:solidFill>
                      <a:latin typeface="Arial" charset="0"/>
                    </a:rPr>
                    <a:t>Flat Files</a:t>
                  </a:r>
                </a:p>
              </p:txBody>
            </p:sp>
          </p:grpSp>
          <p:sp>
            <p:nvSpPr>
              <p:cNvPr id="333" name="오른쪽 화살표 332"/>
              <p:cNvSpPr/>
              <p:nvPr/>
            </p:nvSpPr>
            <p:spPr>
              <a:xfrm rot="1576195">
                <a:off x="6254777" y="2043113"/>
                <a:ext cx="549275" cy="233363"/>
              </a:xfrm>
              <a:prstGeom prst="rightArrow">
                <a:avLst/>
              </a:prstGeom>
              <a:solidFill>
                <a:srgbClr val="7030A0"/>
              </a:solidFill>
              <a:ln w="9525">
                <a:solidFill>
                  <a:srgbClr val="FFFFFF"/>
                </a:solidFill>
              </a:ln>
              <a:effectLst>
                <a:outerShdw dist="25400" dir="5400000" algn="ctr" rotWithShape="0">
                  <a:schemeClr val="bg1">
                    <a:lumMod val="8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334" name="오른쪽 화살표 333"/>
              <p:cNvSpPr/>
              <p:nvPr/>
            </p:nvSpPr>
            <p:spPr>
              <a:xfrm rot="19220366">
                <a:off x="6242077" y="2792413"/>
                <a:ext cx="550863" cy="233363"/>
              </a:xfrm>
              <a:prstGeom prst="rightArrow">
                <a:avLst/>
              </a:prstGeom>
              <a:solidFill>
                <a:srgbClr val="7030A0"/>
              </a:solidFill>
              <a:ln w="9525">
                <a:solidFill>
                  <a:srgbClr val="FFFFFF"/>
                </a:solidFill>
              </a:ln>
              <a:effectLst>
                <a:outerShdw dist="25400" dir="5400000" algn="ctr" rotWithShape="0">
                  <a:schemeClr val="bg1">
                    <a:lumMod val="8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pic>
            <p:nvPicPr>
              <p:cNvPr id="335" name="Picture 5" descr="DMExpressLogo"/>
              <p:cNvPicPr>
                <a:picLocks noChangeAspect="1"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6678640" y="2233613"/>
                <a:ext cx="642937" cy="56673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grpSp>
            <p:nvGrpSpPr>
              <p:cNvPr id="336" name="Group 74"/>
              <p:cNvGrpSpPr>
                <a:grpSpLocks/>
              </p:cNvGrpSpPr>
              <p:nvPr/>
            </p:nvGrpSpPr>
            <p:grpSpPr bwMode="auto">
              <a:xfrm>
                <a:off x="7945465" y="1643063"/>
                <a:ext cx="801687" cy="811212"/>
                <a:chOff x="2739" y="997"/>
                <a:chExt cx="505" cy="511"/>
              </a:xfrm>
            </p:grpSpPr>
            <p:sp>
              <p:nvSpPr>
                <p:cNvPr id="342" name="AutoShape 75"/>
                <p:cNvSpPr>
                  <a:spLocks noChangeArrowheads="1"/>
                </p:cNvSpPr>
                <p:nvPr/>
              </p:nvSpPr>
              <p:spPr bwMode="auto">
                <a:xfrm>
                  <a:off x="2739" y="997"/>
                  <a:ext cx="505" cy="511"/>
                </a:xfrm>
                <a:prstGeom prst="flowChartMagneticDisk">
                  <a:avLst/>
                </a:prstGeom>
                <a:gradFill rotWithShape="0">
                  <a:gsLst>
                    <a:gs pos="0">
                      <a:srgbClr val="B8D4F5">
                        <a:gamma/>
                        <a:shade val="74118"/>
                        <a:invGamma/>
                      </a:srgbClr>
                    </a:gs>
                    <a:gs pos="50000">
                      <a:srgbClr val="B8D4F5"/>
                    </a:gs>
                    <a:gs pos="100000">
                      <a:srgbClr val="B8D4F5">
                        <a:gamma/>
                        <a:shade val="74118"/>
                        <a:invGamma/>
                      </a:srgbClr>
                    </a:gs>
                  </a:gsLst>
                  <a:lin ang="0" scaled="1"/>
                </a:gradFill>
                <a:ln w="9525">
                  <a:solidFill>
                    <a:srgbClr val="FFFFFF"/>
                  </a:solidFill>
                  <a:round/>
                  <a:headEnd/>
                  <a:tailEnd/>
                </a:ln>
                <a:effectLst>
                  <a:outerShdw dist="71842" dir="2700000" algn="ctr" rotWithShape="0">
                    <a:srgbClr val="CCCCCC"/>
                  </a:outerShdw>
                </a:effectLst>
              </p:spPr>
              <p:txBody>
                <a:bodyPr wrap="none" anchor="ctr"/>
                <a:lstStyle/>
                <a:p>
                  <a:pPr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kern="0">
                    <a:solidFill>
                      <a:sysClr val="windowText" lastClr="000000"/>
                    </a:solidFill>
                    <a:latin typeface="굴림" pitchFamily="50" charset="-127"/>
                    <a:ea typeface="굴림" pitchFamily="50" charset="-127"/>
                  </a:endParaRPr>
                </a:p>
              </p:txBody>
            </p:sp>
            <p:sp>
              <p:nvSpPr>
                <p:cNvPr id="343" name="Text Box 76"/>
                <p:cNvSpPr txBox="1">
                  <a:spLocks noChangeArrowheads="1"/>
                </p:cNvSpPr>
                <p:nvPr/>
              </p:nvSpPr>
              <p:spPr bwMode="auto">
                <a:xfrm>
                  <a:off x="2759" y="1206"/>
                  <a:ext cx="467" cy="173"/>
                </a:xfrm>
                <a:prstGeom prst="rect">
                  <a:avLst/>
                </a:prstGeom>
                <a:noFill/>
                <a:ln w="9525" algn="ctr">
                  <a:noFill/>
                  <a:miter lim="800000"/>
                  <a:headEnd/>
                  <a:tailEnd/>
                </a:ln>
                <a:effectLst/>
              </p:spPr>
              <p:txBody>
                <a:bodyPr wrap="none">
                  <a:spAutoFit/>
                </a:bodyPr>
                <a:lstStyle/>
                <a:p>
                  <a:pPr fontAlgn="auto" latinLnBrk="0">
                    <a:spcAft>
                      <a:spcPts val="0"/>
                    </a:spcAft>
                    <a:defRPr/>
                  </a:pPr>
                  <a:r>
                    <a:rPr kumimoji="0" lang="en-US" altLang="ko-KR" sz="1200" b="1" kern="0">
                      <a:solidFill>
                        <a:srgbClr val="000000"/>
                      </a:solidFill>
                      <a:latin typeface="Arial" charset="0"/>
                      <a:ea typeface="굴림" pitchFamily="50" charset="-127"/>
                    </a:rPr>
                    <a:t>RDBMS</a:t>
                  </a:r>
                </a:p>
              </p:txBody>
            </p:sp>
          </p:grpSp>
          <p:sp>
            <p:nvSpPr>
              <p:cNvPr id="337" name="오른쪽 화살표 336"/>
              <p:cNvSpPr/>
              <p:nvPr/>
            </p:nvSpPr>
            <p:spPr>
              <a:xfrm rot="19756327">
                <a:off x="7323165" y="2071688"/>
                <a:ext cx="550862" cy="233363"/>
              </a:xfrm>
              <a:prstGeom prst="rightArrow">
                <a:avLst/>
              </a:prstGeom>
              <a:solidFill>
                <a:srgbClr val="7030A0"/>
              </a:solidFill>
              <a:ln w="9525">
                <a:solidFill>
                  <a:srgbClr val="FFFFFF"/>
                </a:solidFill>
              </a:ln>
              <a:effectLst>
                <a:outerShdw dist="25400" dir="5400000" algn="ctr" rotWithShape="0">
                  <a:schemeClr val="bg1">
                    <a:lumMod val="8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338" name="오른쪽 화살표 337"/>
              <p:cNvSpPr/>
              <p:nvPr/>
            </p:nvSpPr>
            <p:spPr>
              <a:xfrm rot="1783528">
                <a:off x="7324752" y="2717801"/>
                <a:ext cx="549275" cy="233362"/>
              </a:xfrm>
              <a:prstGeom prst="rightArrow">
                <a:avLst/>
              </a:prstGeom>
              <a:solidFill>
                <a:srgbClr val="7030A0"/>
              </a:solidFill>
              <a:ln w="9525">
                <a:solidFill>
                  <a:srgbClr val="FFFFFF"/>
                </a:solidFill>
              </a:ln>
              <a:effectLst>
                <a:outerShdw dist="25400" dir="5400000" algn="ctr" rotWithShape="0">
                  <a:schemeClr val="bg1">
                    <a:lumMod val="8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grpSp>
            <p:nvGrpSpPr>
              <p:cNvPr id="339" name="그룹 110"/>
              <p:cNvGrpSpPr>
                <a:grpSpLocks/>
              </p:cNvGrpSpPr>
              <p:nvPr/>
            </p:nvGrpSpPr>
            <p:grpSpPr bwMode="auto">
              <a:xfrm>
                <a:off x="7945465" y="2906713"/>
                <a:ext cx="865187" cy="593725"/>
                <a:chOff x="7874000" y="1898650"/>
                <a:chExt cx="865188" cy="593725"/>
              </a:xfrm>
            </p:grpSpPr>
            <p:sp>
              <p:nvSpPr>
                <p:cNvPr id="340" name="AutoShape 43"/>
                <p:cNvSpPr>
                  <a:spLocks noChangeArrowheads="1"/>
                </p:cNvSpPr>
                <p:nvPr/>
              </p:nvSpPr>
              <p:spPr bwMode="auto">
                <a:xfrm>
                  <a:off x="7874000" y="1898650"/>
                  <a:ext cx="849313" cy="593725"/>
                </a:xfrm>
                <a:prstGeom prst="flowChartDocument">
                  <a:avLst/>
                </a:prstGeom>
                <a:solidFill>
                  <a:srgbClr val="F8CFA6"/>
                </a:solidFill>
                <a:ln w="9525" algn="ctr">
                  <a:solidFill>
                    <a:srgbClr val="FFFFFF"/>
                  </a:solidFill>
                  <a:miter lim="800000"/>
                  <a:headEnd/>
                  <a:tailEnd/>
                </a:ln>
                <a:effectLst>
                  <a:outerShdw dist="81320" dir="2319588" algn="ctr" rotWithShape="0">
                    <a:srgbClr val="CCCCCC"/>
                  </a:outerShdw>
                </a:effectLst>
              </p:spPr>
              <p:txBody>
                <a:bodyPr wrap="none" anchor="ctr"/>
                <a:lstStyle/>
                <a:p>
                  <a:pPr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kern="0">
                    <a:solidFill>
                      <a:sysClr val="windowText" lastClr="000000"/>
                    </a:solidFill>
                    <a:latin typeface="굴림" pitchFamily="50" charset="-127"/>
                    <a:ea typeface="굴림" pitchFamily="50" charset="-127"/>
                  </a:endParaRPr>
                </a:p>
              </p:txBody>
            </p:sp>
            <p:sp>
              <p:nvSpPr>
                <p:cNvPr id="341" name="Text Box 44"/>
                <p:cNvSpPr txBox="1">
                  <a:spLocks noChangeArrowheads="1"/>
                </p:cNvSpPr>
                <p:nvPr/>
              </p:nvSpPr>
              <p:spPr bwMode="auto">
                <a:xfrm>
                  <a:off x="7893050" y="2030413"/>
                  <a:ext cx="846138" cy="274637"/>
                </a:xfrm>
                <a:prstGeom prst="rect">
                  <a:avLst/>
                </a:prstGeom>
                <a:noFill/>
                <a:ln w="9525" algn="ctr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00000"/>
                      </a:solidFill>
                      <a:latin typeface="Arial" charset="0"/>
                    </a:rPr>
                    <a:t>Flat Files</a:t>
                  </a:r>
                </a:p>
              </p:txBody>
            </p:sp>
          </p:grpSp>
        </p:grpSp>
      </p:grpSp>
      <p:grpSp>
        <p:nvGrpSpPr>
          <p:cNvPr id="8" name="그룹 7"/>
          <p:cNvGrpSpPr/>
          <p:nvPr/>
        </p:nvGrpSpPr>
        <p:grpSpPr>
          <a:xfrm>
            <a:off x="5216072" y="3742356"/>
            <a:ext cx="4000500" cy="2214562"/>
            <a:chOff x="5216072" y="3742356"/>
            <a:chExt cx="4000500" cy="2214562"/>
          </a:xfrm>
        </p:grpSpPr>
        <p:sp>
          <p:nvSpPr>
            <p:cNvPr id="348" name="모서리가 둥근 직사각형 347"/>
            <p:cNvSpPr/>
            <p:nvPr/>
          </p:nvSpPr>
          <p:spPr>
            <a:xfrm>
              <a:off x="5216072" y="3742356"/>
              <a:ext cx="4000500" cy="2214562"/>
            </a:xfrm>
            <a:prstGeom prst="roundRect">
              <a:avLst>
                <a:gd name="adj" fmla="val 8316"/>
              </a:avLst>
            </a:prstGeom>
            <a:solidFill>
              <a:schemeClr val="bg1">
                <a:lumMod val="9500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grpSp>
          <p:nvGrpSpPr>
            <p:cNvPr id="349" name="그룹 103"/>
            <p:cNvGrpSpPr>
              <a:grpSpLocks/>
            </p:cNvGrpSpPr>
            <p:nvPr/>
          </p:nvGrpSpPr>
          <p:grpSpPr bwMode="auto">
            <a:xfrm>
              <a:off x="5422447" y="3883643"/>
              <a:ext cx="3579812" cy="1949450"/>
              <a:chOff x="5230840" y="3908442"/>
              <a:chExt cx="3579812" cy="1949450"/>
            </a:xfrm>
          </p:grpSpPr>
          <p:grpSp>
            <p:nvGrpSpPr>
              <p:cNvPr id="350" name="Group 73"/>
              <p:cNvGrpSpPr>
                <a:grpSpLocks/>
              </p:cNvGrpSpPr>
              <p:nvPr/>
            </p:nvGrpSpPr>
            <p:grpSpPr bwMode="auto">
              <a:xfrm>
                <a:off x="5256240" y="5046680"/>
                <a:ext cx="801687" cy="811212"/>
                <a:chOff x="2739" y="997"/>
                <a:chExt cx="505" cy="511"/>
              </a:xfrm>
            </p:grpSpPr>
            <p:sp>
              <p:nvSpPr>
                <p:cNvPr id="365" name="AutoShape 41"/>
                <p:cNvSpPr>
                  <a:spLocks noChangeArrowheads="1"/>
                </p:cNvSpPr>
                <p:nvPr/>
              </p:nvSpPr>
              <p:spPr bwMode="auto">
                <a:xfrm>
                  <a:off x="2739" y="997"/>
                  <a:ext cx="505" cy="511"/>
                </a:xfrm>
                <a:prstGeom prst="flowChartMagneticDisk">
                  <a:avLst/>
                </a:prstGeom>
                <a:gradFill rotWithShape="0">
                  <a:gsLst>
                    <a:gs pos="0">
                      <a:srgbClr val="B8D4F5">
                        <a:gamma/>
                        <a:shade val="74118"/>
                        <a:invGamma/>
                      </a:srgbClr>
                    </a:gs>
                    <a:gs pos="50000">
                      <a:srgbClr val="B8D4F5"/>
                    </a:gs>
                    <a:gs pos="100000">
                      <a:srgbClr val="B8D4F5">
                        <a:gamma/>
                        <a:shade val="74118"/>
                        <a:invGamma/>
                      </a:srgbClr>
                    </a:gs>
                  </a:gsLst>
                  <a:lin ang="0" scaled="1"/>
                </a:gradFill>
                <a:ln w="9525">
                  <a:solidFill>
                    <a:srgbClr val="FFFFFF"/>
                  </a:solidFill>
                  <a:round/>
                  <a:headEnd/>
                  <a:tailEnd/>
                </a:ln>
                <a:effectLst>
                  <a:outerShdw dist="71842" dir="2700000" algn="ctr" rotWithShape="0">
                    <a:srgbClr val="CCCCCC"/>
                  </a:outerShdw>
                </a:effectLst>
              </p:spPr>
              <p:txBody>
                <a:bodyPr wrap="none" anchor="ctr"/>
                <a:lstStyle/>
                <a:p>
                  <a:pPr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kern="0">
                    <a:solidFill>
                      <a:sysClr val="windowText" lastClr="000000"/>
                    </a:solidFill>
                    <a:latin typeface="굴림" pitchFamily="50" charset="-127"/>
                    <a:ea typeface="굴림" pitchFamily="50" charset="-127"/>
                  </a:endParaRPr>
                </a:p>
              </p:txBody>
            </p:sp>
            <p:sp>
              <p:nvSpPr>
                <p:cNvPr id="366" name="Text Box 42"/>
                <p:cNvSpPr txBox="1">
                  <a:spLocks noChangeArrowheads="1"/>
                </p:cNvSpPr>
                <p:nvPr/>
              </p:nvSpPr>
              <p:spPr bwMode="auto">
                <a:xfrm>
                  <a:off x="2759" y="1206"/>
                  <a:ext cx="467" cy="173"/>
                </a:xfrm>
                <a:prstGeom prst="rect">
                  <a:avLst/>
                </a:prstGeom>
                <a:noFill/>
                <a:ln w="9525" algn="ctr">
                  <a:noFill/>
                  <a:miter lim="800000"/>
                  <a:headEnd/>
                  <a:tailEnd/>
                </a:ln>
                <a:effectLst/>
              </p:spPr>
              <p:txBody>
                <a:bodyPr wrap="none">
                  <a:spAutoFit/>
                </a:bodyPr>
                <a:lstStyle/>
                <a:p>
                  <a:pPr fontAlgn="auto" latinLnBrk="0">
                    <a:spcAft>
                      <a:spcPts val="0"/>
                    </a:spcAft>
                    <a:defRPr/>
                  </a:pPr>
                  <a:r>
                    <a:rPr kumimoji="0" lang="en-US" altLang="ko-KR" sz="1200" b="1" kern="0">
                      <a:solidFill>
                        <a:srgbClr val="000000"/>
                      </a:solidFill>
                      <a:latin typeface="Arial" charset="0"/>
                      <a:ea typeface="굴림" pitchFamily="50" charset="-127"/>
                    </a:rPr>
                    <a:t>RDBMS</a:t>
                  </a:r>
                </a:p>
              </p:txBody>
            </p:sp>
          </p:grpSp>
          <p:grpSp>
            <p:nvGrpSpPr>
              <p:cNvPr id="351" name="Group 74"/>
              <p:cNvGrpSpPr>
                <a:grpSpLocks/>
              </p:cNvGrpSpPr>
              <p:nvPr/>
            </p:nvGrpSpPr>
            <p:grpSpPr bwMode="auto">
              <a:xfrm>
                <a:off x="7945465" y="3908442"/>
                <a:ext cx="801687" cy="811213"/>
                <a:chOff x="2739" y="997"/>
                <a:chExt cx="505" cy="511"/>
              </a:xfrm>
            </p:grpSpPr>
            <p:sp>
              <p:nvSpPr>
                <p:cNvPr id="363" name="AutoShape 75"/>
                <p:cNvSpPr>
                  <a:spLocks noChangeArrowheads="1"/>
                </p:cNvSpPr>
                <p:nvPr/>
              </p:nvSpPr>
              <p:spPr bwMode="auto">
                <a:xfrm>
                  <a:off x="2739" y="997"/>
                  <a:ext cx="505" cy="511"/>
                </a:xfrm>
                <a:prstGeom prst="flowChartMagneticDisk">
                  <a:avLst/>
                </a:prstGeom>
                <a:gradFill rotWithShape="0">
                  <a:gsLst>
                    <a:gs pos="0">
                      <a:srgbClr val="B8D4F5">
                        <a:gamma/>
                        <a:shade val="74118"/>
                        <a:invGamma/>
                      </a:srgbClr>
                    </a:gs>
                    <a:gs pos="50000">
                      <a:srgbClr val="B8D4F5"/>
                    </a:gs>
                    <a:gs pos="100000">
                      <a:srgbClr val="B8D4F5">
                        <a:gamma/>
                        <a:shade val="74118"/>
                        <a:invGamma/>
                      </a:srgbClr>
                    </a:gs>
                  </a:gsLst>
                  <a:lin ang="0" scaled="1"/>
                </a:gradFill>
                <a:ln w="9525">
                  <a:solidFill>
                    <a:srgbClr val="FFFFFF"/>
                  </a:solidFill>
                  <a:round/>
                  <a:headEnd/>
                  <a:tailEnd/>
                </a:ln>
                <a:effectLst>
                  <a:outerShdw dist="71842" dir="2700000" algn="ctr" rotWithShape="0">
                    <a:srgbClr val="CCCCCC"/>
                  </a:outerShdw>
                </a:effectLst>
              </p:spPr>
              <p:txBody>
                <a:bodyPr wrap="none" anchor="ctr"/>
                <a:lstStyle/>
                <a:p>
                  <a:pPr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kern="0">
                    <a:solidFill>
                      <a:sysClr val="windowText" lastClr="000000"/>
                    </a:solidFill>
                    <a:latin typeface="굴림" pitchFamily="50" charset="-127"/>
                    <a:ea typeface="굴림" pitchFamily="50" charset="-127"/>
                  </a:endParaRPr>
                </a:p>
              </p:txBody>
            </p:sp>
            <p:sp>
              <p:nvSpPr>
                <p:cNvPr id="364" name="Text Box 76"/>
                <p:cNvSpPr txBox="1">
                  <a:spLocks noChangeArrowheads="1"/>
                </p:cNvSpPr>
                <p:nvPr/>
              </p:nvSpPr>
              <p:spPr bwMode="auto">
                <a:xfrm>
                  <a:off x="2759" y="1206"/>
                  <a:ext cx="467" cy="173"/>
                </a:xfrm>
                <a:prstGeom prst="rect">
                  <a:avLst/>
                </a:prstGeom>
                <a:noFill/>
                <a:ln w="9525" algn="ctr">
                  <a:noFill/>
                  <a:miter lim="800000"/>
                  <a:headEnd/>
                  <a:tailEnd/>
                </a:ln>
                <a:effectLst/>
              </p:spPr>
              <p:txBody>
                <a:bodyPr wrap="none">
                  <a:spAutoFit/>
                </a:bodyPr>
                <a:lstStyle/>
                <a:p>
                  <a:pPr fontAlgn="auto" latinLnBrk="0">
                    <a:spcAft>
                      <a:spcPts val="0"/>
                    </a:spcAft>
                    <a:defRPr/>
                  </a:pPr>
                  <a:r>
                    <a:rPr kumimoji="0" lang="en-US" altLang="ko-KR" sz="1200" b="1" kern="0">
                      <a:solidFill>
                        <a:srgbClr val="000000"/>
                      </a:solidFill>
                      <a:latin typeface="Arial" charset="0"/>
                      <a:ea typeface="굴림" pitchFamily="50" charset="-127"/>
                    </a:rPr>
                    <a:t>RDBMS</a:t>
                  </a:r>
                </a:p>
              </p:txBody>
            </p:sp>
          </p:grpSp>
          <p:grpSp>
            <p:nvGrpSpPr>
              <p:cNvPr id="352" name="그룹 93"/>
              <p:cNvGrpSpPr>
                <a:grpSpLocks/>
              </p:cNvGrpSpPr>
              <p:nvPr/>
            </p:nvGrpSpPr>
            <p:grpSpPr bwMode="auto">
              <a:xfrm>
                <a:off x="5230840" y="3979880"/>
                <a:ext cx="865187" cy="593725"/>
                <a:chOff x="7874000" y="1898650"/>
                <a:chExt cx="865188" cy="593725"/>
              </a:xfrm>
            </p:grpSpPr>
            <p:sp>
              <p:nvSpPr>
                <p:cNvPr id="361" name="AutoShape 43"/>
                <p:cNvSpPr>
                  <a:spLocks noChangeArrowheads="1"/>
                </p:cNvSpPr>
                <p:nvPr/>
              </p:nvSpPr>
              <p:spPr bwMode="auto">
                <a:xfrm>
                  <a:off x="7874000" y="1898650"/>
                  <a:ext cx="849313" cy="593725"/>
                </a:xfrm>
                <a:prstGeom prst="flowChartDocument">
                  <a:avLst/>
                </a:prstGeom>
                <a:solidFill>
                  <a:srgbClr val="F8CFA6"/>
                </a:solidFill>
                <a:ln w="9525" algn="ctr">
                  <a:solidFill>
                    <a:srgbClr val="FFFFFF"/>
                  </a:solidFill>
                  <a:miter lim="800000"/>
                  <a:headEnd/>
                  <a:tailEnd/>
                </a:ln>
                <a:effectLst>
                  <a:outerShdw dist="81320" dir="2319588" algn="ctr" rotWithShape="0">
                    <a:srgbClr val="CCCCCC"/>
                  </a:outerShdw>
                </a:effectLst>
              </p:spPr>
              <p:txBody>
                <a:bodyPr wrap="none" anchor="ctr"/>
                <a:lstStyle/>
                <a:p>
                  <a:pPr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kern="0">
                    <a:solidFill>
                      <a:sysClr val="windowText" lastClr="000000"/>
                    </a:solidFill>
                    <a:latin typeface="굴림" pitchFamily="50" charset="-127"/>
                    <a:ea typeface="굴림" pitchFamily="50" charset="-127"/>
                  </a:endParaRPr>
                </a:p>
              </p:txBody>
            </p:sp>
            <p:sp>
              <p:nvSpPr>
                <p:cNvPr id="362" name="Text Box 44"/>
                <p:cNvSpPr txBox="1">
                  <a:spLocks noChangeArrowheads="1"/>
                </p:cNvSpPr>
                <p:nvPr/>
              </p:nvSpPr>
              <p:spPr bwMode="auto">
                <a:xfrm>
                  <a:off x="7893050" y="2030413"/>
                  <a:ext cx="846138" cy="274637"/>
                </a:xfrm>
                <a:prstGeom prst="rect">
                  <a:avLst/>
                </a:prstGeom>
                <a:noFill/>
                <a:ln w="9525" algn="ctr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00000"/>
                      </a:solidFill>
                      <a:latin typeface="Arial" charset="0"/>
                    </a:rPr>
                    <a:t>Flat Files</a:t>
                  </a:r>
                </a:p>
              </p:txBody>
            </p:sp>
          </p:grpSp>
          <p:sp>
            <p:nvSpPr>
              <p:cNvPr id="353" name="오른쪽 화살표 352"/>
              <p:cNvSpPr/>
              <p:nvPr/>
            </p:nvSpPr>
            <p:spPr>
              <a:xfrm rot="1576195">
                <a:off x="6254777" y="4421205"/>
                <a:ext cx="549275" cy="233362"/>
              </a:xfrm>
              <a:prstGeom prst="rightArrow">
                <a:avLst/>
              </a:prstGeom>
              <a:solidFill>
                <a:srgbClr val="7030A0"/>
              </a:solidFill>
              <a:ln w="9525">
                <a:solidFill>
                  <a:srgbClr val="FFFFFF"/>
                </a:solidFill>
              </a:ln>
              <a:effectLst>
                <a:outerShdw dist="25400" dir="5400000" algn="ctr" rotWithShape="0">
                  <a:schemeClr val="bg1">
                    <a:lumMod val="8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354" name="오른쪽 화살표 353"/>
              <p:cNvSpPr/>
              <p:nvPr/>
            </p:nvSpPr>
            <p:spPr>
              <a:xfrm rot="19220366">
                <a:off x="6242077" y="5168917"/>
                <a:ext cx="550863" cy="233363"/>
              </a:xfrm>
              <a:prstGeom prst="rightArrow">
                <a:avLst/>
              </a:prstGeom>
              <a:solidFill>
                <a:srgbClr val="7030A0"/>
              </a:solidFill>
              <a:ln w="9525">
                <a:solidFill>
                  <a:srgbClr val="FFFFFF"/>
                </a:solidFill>
              </a:ln>
              <a:effectLst>
                <a:outerShdw dist="25400" dir="5400000" algn="ctr" rotWithShape="0">
                  <a:schemeClr val="bg1">
                    <a:lumMod val="8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355" name="오른쪽 화살표 354"/>
              <p:cNvSpPr/>
              <p:nvPr/>
            </p:nvSpPr>
            <p:spPr>
              <a:xfrm rot="19756327">
                <a:off x="7323165" y="4408505"/>
                <a:ext cx="550862" cy="233362"/>
              </a:xfrm>
              <a:prstGeom prst="rightArrow">
                <a:avLst/>
              </a:prstGeom>
              <a:solidFill>
                <a:srgbClr val="7030A0"/>
              </a:solidFill>
              <a:ln w="9525">
                <a:solidFill>
                  <a:srgbClr val="FFFFFF"/>
                </a:solidFill>
              </a:ln>
              <a:effectLst>
                <a:outerShdw dist="25400" dir="5400000" algn="ctr" rotWithShape="0">
                  <a:schemeClr val="bg1">
                    <a:lumMod val="8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pic>
            <p:nvPicPr>
              <p:cNvPr id="356" name="Picture 5" descr="DMExpressLogo"/>
              <p:cNvPicPr>
                <a:picLocks noChangeAspect="1"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6678640" y="4611705"/>
                <a:ext cx="642937" cy="56673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357" name="오른쪽 화살표 356"/>
              <p:cNvSpPr/>
              <p:nvPr/>
            </p:nvSpPr>
            <p:spPr>
              <a:xfrm rot="1783528">
                <a:off x="7324752" y="5054617"/>
                <a:ext cx="549275" cy="233363"/>
              </a:xfrm>
              <a:prstGeom prst="rightArrow">
                <a:avLst/>
              </a:prstGeom>
              <a:solidFill>
                <a:srgbClr val="7030A0"/>
              </a:solidFill>
              <a:ln w="9525">
                <a:solidFill>
                  <a:srgbClr val="FFFFFF"/>
                </a:solidFill>
              </a:ln>
              <a:effectLst>
                <a:outerShdw dist="25400" dir="5400000" algn="ctr" rotWithShape="0">
                  <a:schemeClr val="bg1">
                    <a:lumMod val="8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grpSp>
            <p:nvGrpSpPr>
              <p:cNvPr id="358" name="그룹 102"/>
              <p:cNvGrpSpPr>
                <a:grpSpLocks/>
              </p:cNvGrpSpPr>
              <p:nvPr/>
            </p:nvGrpSpPr>
            <p:grpSpPr bwMode="auto">
              <a:xfrm>
                <a:off x="7945465" y="5243530"/>
                <a:ext cx="865187" cy="593725"/>
                <a:chOff x="7874000" y="1898650"/>
                <a:chExt cx="865188" cy="593725"/>
              </a:xfrm>
            </p:grpSpPr>
            <p:sp>
              <p:nvSpPr>
                <p:cNvPr id="359" name="AutoShape 43"/>
                <p:cNvSpPr>
                  <a:spLocks noChangeArrowheads="1"/>
                </p:cNvSpPr>
                <p:nvPr/>
              </p:nvSpPr>
              <p:spPr bwMode="auto">
                <a:xfrm>
                  <a:off x="7874000" y="1898650"/>
                  <a:ext cx="849313" cy="593725"/>
                </a:xfrm>
                <a:prstGeom prst="flowChartDocument">
                  <a:avLst/>
                </a:prstGeom>
                <a:solidFill>
                  <a:srgbClr val="F8CFA6"/>
                </a:solidFill>
                <a:ln w="9525" algn="ctr">
                  <a:solidFill>
                    <a:srgbClr val="FFFFFF"/>
                  </a:solidFill>
                  <a:miter lim="800000"/>
                  <a:headEnd/>
                  <a:tailEnd/>
                </a:ln>
                <a:effectLst>
                  <a:outerShdw dist="81320" dir="2319588" algn="ctr" rotWithShape="0">
                    <a:srgbClr val="CCCCCC"/>
                  </a:outerShdw>
                </a:effectLst>
              </p:spPr>
              <p:txBody>
                <a:bodyPr wrap="none" anchor="ctr"/>
                <a:lstStyle/>
                <a:p>
                  <a:pPr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kern="0">
                    <a:solidFill>
                      <a:sysClr val="windowText" lastClr="000000"/>
                    </a:solidFill>
                    <a:latin typeface="굴림" pitchFamily="50" charset="-127"/>
                    <a:ea typeface="굴림" pitchFamily="50" charset="-127"/>
                  </a:endParaRPr>
                </a:p>
              </p:txBody>
            </p:sp>
            <p:sp>
              <p:nvSpPr>
                <p:cNvPr id="360" name="Text Box 44"/>
                <p:cNvSpPr txBox="1">
                  <a:spLocks noChangeArrowheads="1"/>
                </p:cNvSpPr>
                <p:nvPr/>
              </p:nvSpPr>
              <p:spPr bwMode="auto">
                <a:xfrm>
                  <a:off x="7893050" y="2030413"/>
                  <a:ext cx="846138" cy="274637"/>
                </a:xfrm>
                <a:prstGeom prst="rect">
                  <a:avLst/>
                </a:prstGeom>
                <a:noFill/>
                <a:ln w="9525" algn="ctr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00000"/>
                      </a:solidFill>
                      <a:latin typeface="Arial" charset="0"/>
                    </a:rPr>
                    <a:t>Flat Files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621710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itle 1"/>
          <p:cNvSpPr txBox="1">
            <a:spLocks/>
          </p:cNvSpPr>
          <p:nvPr/>
        </p:nvSpPr>
        <p:spPr bwMode="auto">
          <a:xfrm>
            <a:off x="297372" y="286724"/>
            <a:ext cx="9325524" cy="725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ＭＳ Ｐゴシック"/>
              </a:rPr>
              <a:t>DMExpress</a:t>
            </a:r>
            <a:r>
              <a:rPr kumimoji="0" lang="en-US" sz="26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ＭＳ Ｐゴシック"/>
              </a:rPr>
              <a:t> Overview</a:t>
            </a:r>
            <a:endParaRPr kumimoji="0" lang="en-US" sz="26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itchFamily="34" charset="0"/>
              <a:ea typeface="ＭＳ Ｐゴシック"/>
            </a:endParaRPr>
          </a:p>
        </p:txBody>
      </p:sp>
      <p:pic>
        <p:nvPicPr>
          <p:cNvPr id="3" name="Picture 2" descr="dmexpress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961" y="3343276"/>
            <a:ext cx="8536345" cy="2969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6446515"/>
              </p:ext>
            </p:extLst>
          </p:nvPr>
        </p:nvGraphicFramePr>
        <p:xfrm>
          <a:off x="1225870" y="1227743"/>
          <a:ext cx="6604000" cy="1854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791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248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marT="36000" marB="3600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a카리스마" panose="02020600000000000000" pitchFamily="18" charset="-127"/>
                          <a:ea typeface="a카리스마" panose="02020600000000000000" pitchFamily="18" charset="-127"/>
                        </a:rPr>
                        <a:t>5</a:t>
                      </a:r>
                      <a:r>
                        <a:rPr lang="ko-KR" altLang="en-US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a카리스마" panose="02020600000000000000" pitchFamily="18" charset="-127"/>
                          <a:ea typeface="a카리스마" panose="02020600000000000000" pitchFamily="18" charset="-127"/>
                        </a:rPr>
                        <a:t>분 안에 설치</a:t>
                      </a:r>
                      <a:endParaRPr lang="ko-KR" altLang="en-US" dirty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a카리스마" panose="02020600000000000000" pitchFamily="18" charset="-127"/>
                        <a:ea typeface="a카리스마" panose="02020600000000000000" pitchFamily="18" charset="-127"/>
                        <a:cs typeface="Calibri" pitchFamily="34" charset="0"/>
                      </a:endParaRPr>
                    </a:p>
                  </a:txBody>
                  <a:tcPr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marT="36000" marB="3600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a카리스마" panose="02020600000000000000" pitchFamily="18" charset="-127"/>
                          <a:ea typeface="a카리스마" panose="02020600000000000000" pitchFamily="18" charset="-127"/>
                        </a:rPr>
                        <a:t>간단한 관리</a:t>
                      </a:r>
                      <a:endParaRPr lang="ko-KR" altLang="en-US" dirty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a카리스마" panose="02020600000000000000" pitchFamily="18" charset="-127"/>
                        <a:ea typeface="a카리스마" panose="02020600000000000000" pitchFamily="18" charset="-127"/>
                        <a:cs typeface="Calibri" pitchFamily="34" charset="0"/>
                      </a:endParaRPr>
                    </a:p>
                  </a:txBody>
                  <a:tcPr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marT="36000" marB="3600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a카리스마" panose="02020600000000000000" pitchFamily="18" charset="-127"/>
                          <a:ea typeface="a카리스마" panose="02020600000000000000" pitchFamily="18" charset="-127"/>
                        </a:rPr>
                        <a:t>템플릿 중심 개발</a:t>
                      </a:r>
                      <a:endParaRPr lang="ko-KR" altLang="en-US" dirty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a카리스마" panose="02020600000000000000" pitchFamily="18" charset="-127"/>
                        <a:ea typeface="a카리스마" panose="02020600000000000000" pitchFamily="18" charset="-127"/>
                        <a:cs typeface="Calibri" pitchFamily="34" charset="0"/>
                      </a:endParaRPr>
                    </a:p>
                  </a:txBody>
                  <a:tcPr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marT="36000" marB="3600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a카리스마" panose="02020600000000000000" pitchFamily="18" charset="-127"/>
                          <a:ea typeface="a카리스마" panose="02020600000000000000" pitchFamily="18" charset="-127"/>
                        </a:rPr>
                        <a:t>튜닝 불필요</a:t>
                      </a:r>
                      <a:endParaRPr lang="ko-KR" altLang="en-US" dirty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a카리스마" panose="02020600000000000000" pitchFamily="18" charset="-127"/>
                        <a:ea typeface="a카리스마" panose="02020600000000000000" pitchFamily="18" charset="-127"/>
                        <a:cs typeface="Calibri" pitchFamily="34" charset="0"/>
                      </a:endParaRPr>
                    </a:p>
                  </a:txBody>
                  <a:tcPr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marT="36000" marB="3600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a카리스마" panose="02020600000000000000" pitchFamily="18" charset="-127"/>
                          <a:ea typeface="a카리스마" panose="02020600000000000000" pitchFamily="18" charset="-127"/>
                        </a:rPr>
                        <a:t>2 </a:t>
                      </a:r>
                      <a:r>
                        <a:rPr lang="ko-KR" altLang="en-US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a카리스마" panose="02020600000000000000" pitchFamily="18" charset="-127"/>
                          <a:ea typeface="a카리스마" panose="02020600000000000000" pitchFamily="18" charset="-127"/>
                        </a:rPr>
                        <a:t>일 교육으로 누구나 사용</a:t>
                      </a:r>
                      <a:endParaRPr lang="en-US" altLang="ko-KR" sz="2200" b="1" dirty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a카리스마" panose="02020600000000000000" pitchFamily="18" charset="-127"/>
                        <a:ea typeface="a카리스마" panose="02020600000000000000" pitchFamily="18" charset="-127"/>
                        <a:cs typeface="Calibri" pitchFamily="34" charset="0"/>
                      </a:endParaRPr>
                    </a:p>
                  </a:txBody>
                  <a:tcPr marT="36000" marB="360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030" name="Picture 6" descr="체크박스에 대한 이미지 검색결과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9704" y="1242478"/>
            <a:ext cx="304800" cy="304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체크박스에 대한 이미지 검색결과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1450" y="1610053"/>
            <a:ext cx="304800" cy="304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체크박스에 대한 이미지 검색결과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9704" y="1981380"/>
            <a:ext cx="304800" cy="304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체크박스에 대한 이미지 검색결과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9704" y="2353151"/>
            <a:ext cx="304800" cy="304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 descr="체크박스에 대한 이미지 검색결과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9704" y="2735976"/>
            <a:ext cx="304800" cy="304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8820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5908</TotalTime>
  <Words>2096</Words>
  <Application>Microsoft Office PowerPoint</Application>
  <PresentationFormat>A4 용지(210x297mm)</PresentationFormat>
  <Paragraphs>717</Paragraphs>
  <Slides>49</Slides>
  <Notes>6</Notes>
  <HiddenSlides>0</HiddenSlides>
  <MMClips>0</MMClips>
  <ScaleCrop>false</ScaleCrop>
  <HeadingPairs>
    <vt:vector size="8" baseType="variant">
      <vt:variant>
        <vt:lpstr>사용한 글꼴</vt:lpstr>
      </vt:variant>
      <vt:variant>
        <vt:i4>24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2</vt:i4>
      </vt:variant>
      <vt:variant>
        <vt:lpstr>슬라이드 제목</vt:lpstr>
      </vt:variant>
      <vt:variant>
        <vt:i4>49</vt:i4>
      </vt:variant>
    </vt:vector>
  </HeadingPairs>
  <TitlesOfParts>
    <vt:vector size="76" baseType="lpstr">
      <vt:lpstr>맑은 고딕</vt:lpstr>
      <vt:lpstr>MS PGothic</vt:lpstr>
      <vt:lpstr>Calibri</vt:lpstr>
      <vt:lpstr>proxima-nova-n6</vt:lpstr>
      <vt:lpstr>나눔바른고딕</vt:lpstr>
      <vt:lpstr>HY헤드라인M</vt:lpstr>
      <vt:lpstr>a카리스마</vt:lpstr>
      <vt:lpstr>Microsoft YaHei UI</vt:lpstr>
      <vt:lpstr>나눔스퀘어라운드 Bold</vt:lpstr>
      <vt:lpstr>나눔스퀘어라운드 ExtraBold</vt:lpstr>
      <vt:lpstr>Proxima Nova Regular</vt:lpstr>
      <vt:lpstr>굴림</vt:lpstr>
      <vt:lpstr>Wingdings</vt:lpstr>
      <vt:lpstr>MS PGothic</vt:lpstr>
      <vt:lpstr>HY동녘B</vt:lpstr>
      <vt:lpstr>휴먼모음T</vt:lpstr>
      <vt:lpstr>Calibri Light</vt:lpstr>
      <vt:lpstr>a시나브로B</vt:lpstr>
      <vt:lpstr>Courier New</vt:lpstr>
      <vt:lpstr>Times New Roman</vt:lpstr>
      <vt:lpstr>a아시아헤드2</vt:lpstr>
      <vt:lpstr>Arial</vt:lpstr>
      <vt:lpstr>Verdana</vt:lpstr>
      <vt:lpstr>a산들바람</vt:lpstr>
      <vt:lpstr>Office 테마</vt:lpstr>
      <vt:lpstr>Document</vt:lpstr>
      <vt:lpstr>비트맵 이미지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DMExpress 데이터 처리 방식</vt:lpstr>
      <vt:lpstr>PowerPoint 프레젠테이션</vt:lpstr>
      <vt:lpstr>PowerPoint 프레젠테이션</vt:lpstr>
      <vt:lpstr>PowerPoint 프레젠테이션</vt:lpstr>
      <vt:lpstr>고성능 ETL구현을 위한 완전히 통합된 아키텍처</vt:lpstr>
      <vt:lpstr>Connect All Data Sources. Deploy Everywhere.</vt:lpstr>
      <vt:lpstr>DMExpress 지원 환경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DMExpress GUI</vt:lpstr>
      <vt:lpstr>PowerPoint 프레젠테이션</vt:lpstr>
      <vt:lpstr>개발 방식 : DMExpress Script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적용 분야</vt:lpstr>
      <vt:lpstr>적용 분야</vt:lpstr>
      <vt:lpstr>적용 분야</vt:lpstr>
      <vt:lpstr>적용 분야</vt:lpstr>
      <vt:lpstr>적용 분야</vt:lpstr>
      <vt:lpstr>PowerPoint 프레젠테이션</vt:lpstr>
      <vt:lpstr>성능 개선 사례</vt:lpstr>
      <vt:lpstr>성능 개선 사례 – DMExpress + Informatica </vt:lpstr>
      <vt:lpstr>성능 개선 사례</vt:lpstr>
      <vt:lpstr>성능 개선 사례</vt:lpstr>
      <vt:lpstr>성능 개선 사례</vt:lpstr>
      <vt:lpstr>적용 분야</vt:lpstr>
      <vt:lpstr>적용 분야</vt:lpstr>
      <vt:lpstr>적용 분야</vt:lpstr>
      <vt:lpstr>적용 분야</vt:lpstr>
      <vt:lpstr>적용 분야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JOON</dc:creator>
  <cp:lastModifiedBy>USER</cp:lastModifiedBy>
  <cp:revision>165</cp:revision>
  <dcterms:created xsi:type="dcterms:W3CDTF">2016-05-08T11:12:13Z</dcterms:created>
  <dcterms:modified xsi:type="dcterms:W3CDTF">2021-10-27T12:07:57Z</dcterms:modified>
</cp:coreProperties>
</file>